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4" r:id="rId2"/>
  </p:sldMasterIdLst>
  <p:notesMasterIdLst>
    <p:notesMasterId r:id="rId51"/>
  </p:notesMasterIdLst>
  <p:sldIdLst>
    <p:sldId id="256" r:id="rId3"/>
    <p:sldId id="315" r:id="rId4"/>
    <p:sldId id="257" r:id="rId5"/>
    <p:sldId id="258" r:id="rId6"/>
    <p:sldId id="261" r:id="rId7"/>
    <p:sldId id="278" r:id="rId8"/>
    <p:sldId id="285" r:id="rId9"/>
    <p:sldId id="279" r:id="rId10"/>
    <p:sldId id="259" r:id="rId11"/>
    <p:sldId id="284" r:id="rId12"/>
    <p:sldId id="286" r:id="rId13"/>
    <p:sldId id="271" r:id="rId14"/>
    <p:sldId id="282" r:id="rId15"/>
    <p:sldId id="272" r:id="rId16"/>
    <p:sldId id="280" r:id="rId17"/>
    <p:sldId id="276" r:id="rId18"/>
    <p:sldId id="281" r:id="rId19"/>
    <p:sldId id="270" r:id="rId20"/>
    <p:sldId id="283" r:id="rId21"/>
    <p:sldId id="304" r:id="rId22"/>
    <p:sldId id="288" r:id="rId23"/>
    <p:sldId id="306" r:id="rId24"/>
    <p:sldId id="262" r:id="rId25"/>
    <p:sldId id="289" r:id="rId26"/>
    <p:sldId id="268" r:id="rId27"/>
    <p:sldId id="273" r:id="rId28"/>
    <p:sldId id="290" r:id="rId29"/>
    <p:sldId id="274" r:id="rId30"/>
    <p:sldId id="291" r:id="rId31"/>
    <p:sldId id="275" r:id="rId32"/>
    <p:sldId id="293" r:id="rId33"/>
    <p:sldId id="294" r:id="rId34"/>
    <p:sldId id="295" r:id="rId35"/>
    <p:sldId id="303" r:id="rId36"/>
    <p:sldId id="314" r:id="rId37"/>
    <p:sldId id="296" r:id="rId38"/>
    <p:sldId id="297" r:id="rId39"/>
    <p:sldId id="299" r:id="rId40"/>
    <p:sldId id="300" r:id="rId41"/>
    <p:sldId id="301" r:id="rId42"/>
    <p:sldId id="302" r:id="rId43"/>
    <p:sldId id="307" r:id="rId44"/>
    <p:sldId id="263" r:id="rId45"/>
    <p:sldId id="266" r:id="rId46"/>
    <p:sldId id="309" r:id="rId47"/>
    <p:sldId id="313" r:id="rId48"/>
    <p:sldId id="265" r:id="rId49"/>
    <p:sldId id="316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15" autoAdjust="0"/>
  </p:normalViewPr>
  <p:slideViewPr>
    <p:cSldViewPr>
      <p:cViewPr>
        <p:scale>
          <a:sx n="90" d="100"/>
          <a:sy n="90" d="100"/>
        </p:scale>
        <p:origin x="-14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4F9B-0F30-4472-B776-66DE0F5DEC0B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46F61-DAE8-4AA9-9D97-A8F4DE2ED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94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6F61-DAE8-4AA9-9D97-A8F4DE2ED6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F47E-24D3-4666-B770-1E4C0D462A9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4E88-53FF-4A72-8C1D-DA21FE71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88A-F16B-4605-9D26-7DF45584122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EE86-4D98-4BB8-B656-A8293B7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CDB3-DF49-4EE6-A6D7-3F64862A39F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979D-E1E0-4BED-B2E3-0C92FE82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15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71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9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28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70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47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26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578-F7A3-4960-8CB9-CB396BA62202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E643-5411-405C-87E8-DABBC13E5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7FD13B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4464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00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67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BC87-85C9-4F55-8D64-DD515D8D86D2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95D-8A24-4875-BCE7-79F617F1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1421-0391-45CB-8074-18A29736114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97-B172-4C94-8FCD-E63D3634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3417-1DF9-4136-8A9A-59868759DEB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D9E-2C51-4665-A5C3-AFCBB24F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7B5B-FDDE-401D-BA9B-F70A3300E213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51B-4CCC-4FD6-9AA6-8BD8D509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8D11-E73C-4090-B716-BF24CB004650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FC4B-D046-476F-B791-B29EFD9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0B4E-B3B7-43A4-BE55-3634A71BDEF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99AC-FEDD-4EDC-A6C2-4526027E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CD08-D04E-4054-A8E8-B473A9FB9F15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2CDC-99E1-4D29-AB07-375B4703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C8CB4-3302-450D-9DDF-026975FE7376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23507-A340-4834-93A0-CD748CAC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ransition spd="slow" advClick="0" advTm="15000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CE10DA-88E2-4221-AE12-AA17A75D86AE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10.06.2013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6ECFF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51E1F3-014F-4196-9FE4-4EE4F1BA862B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81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 descr="C:\Users\Елена\Desktop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428728" y="6532569"/>
            <a:ext cx="6143668" cy="457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25" y="5934075"/>
            <a:ext cx="7215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06896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      Внеклассное мероприятие по гражданско-правовому воспитанию  для учащихся 5 –го класса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«Знаю, умею, действую».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Провела социальный педагог высшей категории МОУ СОШ № 59  Л.С.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Голубева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0486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В каком году </a:t>
            </a:r>
            <a:r>
              <a:rPr lang="ru-RU" sz="3600" b="1" i="1" dirty="0" smtClean="0">
                <a:solidFill>
                  <a:srgbClr val="FF0000"/>
                </a:solidFill>
              </a:rPr>
              <a:t>Конвенция ООН о правах ребёнка </a:t>
            </a:r>
            <a:r>
              <a:rPr lang="ru-RU" sz="3600" b="1" i="1" dirty="0" smtClean="0">
                <a:solidFill>
                  <a:srgbClr val="00B050"/>
                </a:solidFill>
              </a:rPr>
              <a:t>была принята в России?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6876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Россия приняла Конвенцию ООН 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           о правах ребёнка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      15 сентября  в 1990 году.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 В настоящее время все страны             мира приняли этот международный документ, кроме США, Судана и Сомали.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0080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До какого возраста человека считают ребёнком?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683183"/>
      </p:ext>
    </p:extLst>
  </p:cSld>
  <p:clrMapOvr>
    <a:masterClrMapping/>
  </p:clrMapOvr>
  <p:transition spd="slow" advClick="0" advTm="15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татьи конветции фото\SDC10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16832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Какое самое первое право есть у ребёнка, когда он появляется на свет? Назовите его?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534123"/>
      </p:ext>
    </p:extLst>
  </p:cSld>
  <p:clrMapOvr>
    <a:masterClrMapping/>
  </p:clrMapOvr>
  <p:transition spd="slow" advClick="0" advTm="15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7010"/>
            <a:ext cx="8064896" cy="5904318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98884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 каком возрасте ребёнок становится гражданином своей страны?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татьи конветции фото\SDC1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Все ли дети в мире имеют равные права?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968734"/>
      </p:ext>
    </p:extLst>
  </p:cSld>
  <p:clrMapOvr>
    <a:masterClrMapping/>
  </p:clrMapOvr>
  <p:transition spd="slow" advClick="0" advTm="15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7460">
            <a:off x="2635310" y="2204771"/>
            <a:ext cx="5155693" cy="332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0549774">
            <a:off x="683568" y="54868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Все дети рождаются свободными и имею равные права.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 занятия: </a:t>
            </a:r>
            <a:r>
              <a:rPr lang="ru-RU" sz="2400" b="1" dirty="0" smtClean="0">
                <a:solidFill>
                  <a:srgbClr val="002060"/>
                </a:solidFill>
              </a:rPr>
              <a:t>формировать в сознании детей ответственное отношение к соблюдению прав и обязанностей человека и гражданина своего государства.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Задачи: </a:t>
            </a:r>
            <a:r>
              <a:rPr lang="ru-RU" sz="2400" b="1" dirty="0" smtClean="0">
                <a:solidFill>
                  <a:srgbClr val="002060"/>
                </a:solidFill>
              </a:rPr>
              <a:t>- развивать правовую культуру и грамотность обучающихся;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развивать умение грамотно выражать и отстаивать свою точку зрения 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 развивать умение обучающихся дружно работать в команде;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развивать кругозор обучающихся в  области истории прав человека .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Форма проведения занятия: </a:t>
            </a:r>
            <a:r>
              <a:rPr lang="ru-RU" sz="2400" b="1" dirty="0" smtClean="0">
                <a:solidFill>
                  <a:srgbClr val="002060"/>
                </a:solidFill>
              </a:rPr>
              <a:t>беседа с элементами викторины.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10987">
            <a:off x="926013" y="1462704"/>
            <a:ext cx="617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Итоги первого этапа викторины </a:t>
            </a:r>
            <a:r>
              <a:rPr lang="ru-RU" sz="4000" b="1" i="1" dirty="0" smtClean="0">
                <a:solidFill>
                  <a:srgbClr val="00B050"/>
                </a:solidFill>
              </a:rPr>
              <a:t>«Разминка»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76383"/>
      </p:ext>
    </p:extLst>
  </p:cSld>
  <p:clrMapOvr>
    <a:masterClrMapping/>
  </p:clrMapOvr>
  <p:transition spd="slow" advClick="0" advTm="15000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15616" y="382617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       2 тур 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            « Поговорим об обязанностях»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88">
            <a:off x="5701750" y="1837008"/>
            <a:ext cx="2499352" cy="20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2245">
            <a:off x="212067" y="2416039"/>
            <a:ext cx="2409999" cy="21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86064"/>
            <a:ext cx="2736304" cy="20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5" descr="0c74be9a689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2271874"/>
            <a:ext cx="3621088" cy="4242927"/>
          </a:xfrm>
        </p:spPr>
      </p:pic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428625" y="1071546"/>
            <a:ext cx="8429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Franklin Gothic Book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Franklin Gothic Book"/>
              </a:rPr>
              <a:t>В законах прописаны </a:t>
            </a:r>
            <a:r>
              <a:rPr lang="ru-RU" sz="3200" b="1" i="1" dirty="0">
                <a:solidFill>
                  <a:srgbClr val="C00000"/>
                </a:solidFill>
                <a:latin typeface="Franklin Gothic Book"/>
              </a:rPr>
              <a:t>не только права, </a:t>
            </a:r>
            <a:r>
              <a:rPr lang="ru-RU" sz="3200" b="1" i="1" dirty="0" smtClean="0">
                <a:solidFill>
                  <a:srgbClr val="C00000"/>
                </a:solidFill>
                <a:latin typeface="Franklin Gothic Book"/>
              </a:rPr>
              <a:t>но и </a:t>
            </a:r>
            <a:r>
              <a:rPr lang="ru-RU" sz="4000" b="1" i="1" dirty="0" smtClean="0">
                <a:solidFill>
                  <a:srgbClr val="C00000"/>
                </a:solidFill>
                <a:latin typeface="Franklin Gothic Book"/>
              </a:rPr>
              <a:t>обязанности, </a:t>
            </a:r>
            <a:r>
              <a:rPr lang="ru-RU" sz="3200" b="1" i="1" dirty="0" smtClean="0">
                <a:solidFill>
                  <a:srgbClr val="C00000"/>
                </a:solidFill>
                <a:latin typeface="Franklin Gothic Book"/>
              </a:rPr>
              <a:t>которые  должны выполнять и взрослые, и </a:t>
            </a:r>
            <a:r>
              <a:rPr lang="ru-RU" sz="4000" b="1" i="1" dirty="0" smtClean="0">
                <a:solidFill>
                  <a:srgbClr val="C00000"/>
                </a:solidFill>
                <a:latin typeface="Franklin Gothic Book"/>
              </a:rPr>
              <a:t>дети.</a:t>
            </a:r>
            <a:endParaRPr lang="ru-RU" sz="4000" b="1" i="1" dirty="0">
              <a:solidFill>
                <a:srgbClr val="C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98297"/>
      </p:ext>
    </p:extLst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14685"/>
            <a:ext cx="8686800" cy="286543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Мы с вами живем не одни, не в лесу, а среди людей. Поэтому очень важно научиться различать хорошее и плохое, принимать правильное решение в различных жизненных ситуациях, контролировать свое поведение при общении с другими людьми.</a:t>
            </a:r>
          </a:p>
          <a:p>
            <a:endParaRPr lang="ru-RU" dirty="0" smtClean="0"/>
          </a:p>
        </p:txBody>
      </p:sp>
      <p:pic>
        <p:nvPicPr>
          <p:cNvPr id="4" name="Рисунок 3" descr="427528_f5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50043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857232"/>
            <a:ext cx="242889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05963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Для чего взрослым и детям  необходимо соблюдать            законы?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19675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1-ый вопрос второго тура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01110">
            <a:off x="274731" y="260863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Ребята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, чтобы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 вами не случилось беды вы должны знать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правила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и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законы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и соблюдать их,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а также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выполнять свои обязанности 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8811">
            <a:off x="3874338" y="1056299"/>
            <a:ext cx="3369679" cy="490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89205"/>
      </p:ext>
    </p:extLst>
  </p:cSld>
  <p:clrMapOvr>
    <a:masterClrMapping/>
  </p:clrMapOvr>
  <p:transition spd="slow" advClick="0" advTm="15000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556792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Как называется школьный документ, в котором записаны обязанности и права учеников?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92449"/>
      </p:ext>
    </p:extLst>
  </p:cSld>
  <p:clrMapOvr>
    <a:masterClrMapping/>
  </p:clrMapOvr>
  <p:transition spd="slow" advClick="0" advTm="15000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340768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В  Уставе школы записаны обязанности учеников, которые они должны выполнять , согласно закону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« Об образовании».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71599" y="1844824"/>
            <a:ext cx="7272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Назовите не менее 3-х основных обязанностей обучающихся, которые прописаны в Уставе школы</a:t>
            </a:r>
            <a:r>
              <a:rPr lang="ru-RU" sz="3600" b="1" i="1" dirty="0" smtClean="0">
                <a:solidFill>
                  <a:srgbClr val="0070C0"/>
                </a:solidFill>
              </a:rPr>
              <a:t>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212"/>
      </p:ext>
    </p:extLst>
  </p:cSld>
  <p:clrMapOvr>
    <a:masterClrMapping/>
  </p:clrMapOvr>
  <p:transition spd="slow" advClick="0" advTm="15000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05857">
            <a:off x="639701" y="664762"/>
            <a:ext cx="2349361" cy="177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2569">
            <a:off x="5448882" y="439665"/>
            <a:ext cx="2801722" cy="196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896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9533912">
            <a:off x="419067" y="2439829"/>
            <a:ext cx="361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посещать  уроки </a:t>
            </a:r>
            <a:r>
              <a:rPr lang="ru-RU" b="1" i="1" dirty="0" smtClean="0"/>
              <a:t>, </a:t>
            </a:r>
            <a:r>
              <a:rPr lang="ru-RU" sz="2400" b="1" i="1" dirty="0" smtClean="0"/>
              <a:t>выполнять задания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 rot="1777695">
            <a:off x="4535195" y="2159801"/>
            <a:ext cx="295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приходить в школу без опоздания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528834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вежливо себя вести, уважительно относиться к окружающим людям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0466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Ученики обязаны</a:t>
            </a:r>
            <a:endParaRPr lang="ru-RU" sz="2800" b="1" i="1" dirty="0"/>
          </a:p>
        </p:txBody>
      </p:sp>
    </p:spTree>
  </p:cSld>
  <p:clrMapOvr>
    <a:masterClrMapping/>
  </p:clrMapOvr>
  <p:transition spd="slow" advClick="0" advTm="15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68960"/>
            <a:ext cx="7624786" cy="336043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Давным-давно, тысячи лет назад на Земле появились люди. Одновременно с ними возникли и главные вопросы: что люди могут делать по отношению друг к другу и что не могут? На что имеют право и на что не имеют?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И люди взялись за решение этих вопросов. В беседах между собой они пытались  об этом договориться и установили правила жизни в человеческом обществе.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60" y="260648"/>
          <a:ext cx="5184576" cy="2795414"/>
        </p:xfrm>
        <a:graphic>
          <a:graphicData uri="http://schemas.openxmlformats.org/presentationml/2006/ole">
            <p:oleObj spid="_x0000_s1046" name="Документ" r:id="rId3" imgW="5959885" imgH="4019904" progId="Word.Document.12">
              <p:embed/>
            </p:oleObj>
          </a:graphicData>
        </a:graphic>
      </p:graphicFrame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Что считается грубым нарушением Устава школы?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861098"/>
      </p:ext>
    </p:extLst>
  </p:cSld>
  <p:clrMapOvr>
    <a:masterClrMapping/>
  </p:clrMapOvr>
  <p:transition spd="slow" advClick="0" advTm="15000"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65527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пропуски уроков без уважительной причины;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нарушение дисциплины во время уроков;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невыполнение домашних заданий;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безответственное отношение к учёбе;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плохое поведение на переменах;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невыполнение требований учителя и родителей.</a:t>
            </a:r>
          </a:p>
          <a:p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064" y="1988840"/>
            <a:ext cx="8101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Если  дети совершают  правонарушения , какие 2 вида наказаний к ним могут применяться ?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190" y="483568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Административные наказания:</a:t>
            </a:r>
          </a:p>
          <a:p>
            <a:pPr>
              <a:buFontTx/>
              <a:buChar char="-"/>
            </a:pPr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b="1" dirty="0" smtClean="0"/>
              <a:t>  предупреждение</a:t>
            </a:r>
          </a:p>
          <a:p>
            <a:r>
              <a:rPr lang="ru-RU" sz="2800" b="1" dirty="0" smtClean="0"/>
              <a:t> - конфискация</a:t>
            </a:r>
          </a:p>
          <a:p>
            <a:r>
              <a:rPr lang="ru-RU" sz="2800" b="1" dirty="0" smtClean="0"/>
              <a:t> - штраф</a:t>
            </a:r>
          </a:p>
          <a:p>
            <a:r>
              <a:rPr lang="ru-RU" sz="2800" b="1" dirty="0" smtClean="0"/>
              <a:t> - арест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и даже..!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5514" y="3185105"/>
            <a:ext cx="516897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Уголовные наказания: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Штраф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Арест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Исправительные работы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Лишение свободы</a:t>
            </a:r>
            <a:endParaRPr lang="ru-RU" sz="2800" b="1" dirty="0"/>
          </a:p>
        </p:txBody>
      </p:sp>
    </p:spTree>
  </p:cSld>
  <p:clrMapOvr>
    <a:masterClrMapping/>
  </p:clrMapOvr>
  <p:transition spd="slow" advClick="0" advTm="15000"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69294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Физкультминутка</a:t>
            </a:r>
          </a:p>
          <a:p>
            <a:endParaRPr lang="ru-RU" dirty="0" smtClean="0"/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Мы – боксёры,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Мы – штангисты,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Бегуны и фигуристы.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Проплывём через моря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И везде у нас друзья.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5080">
            <a:off x="6141836" y="729589"/>
            <a:ext cx="2351792" cy="283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Раз </a:t>
            </a:r>
            <a:r>
              <a:rPr lang="ru-RU" sz="3600" dirty="0" smtClean="0"/>
              <a:t>- </a:t>
            </a:r>
            <a:r>
              <a:rPr lang="ru-RU" sz="3600" b="1" dirty="0" smtClean="0">
                <a:solidFill>
                  <a:srgbClr val="C00000"/>
                </a:solidFill>
              </a:rPr>
              <a:t>подняться, потянуться, </a:t>
            </a:r>
          </a:p>
          <a:p>
            <a:r>
              <a:rPr lang="ru-RU" sz="3600" dirty="0" smtClean="0"/>
              <a:t>     </a:t>
            </a:r>
            <a:r>
              <a:rPr lang="ru-RU" sz="3600" b="1" dirty="0" smtClean="0"/>
              <a:t>Два </a:t>
            </a:r>
            <a:r>
              <a:rPr lang="ru-RU" sz="3600" b="1" dirty="0" smtClean="0">
                <a:solidFill>
                  <a:srgbClr val="C00000"/>
                </a:solidFill>
              </a:rPr>
              <a:t>– нагнуться -  разогнуться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Три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- в ладоши, три хлопка,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головою три кивка.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На четыре </a:t>
            </a:r>
            <a:r>
              <a:rPr lang="ru-RU" sz="3600" b="1" dirty="0" smtClean="0">
                <a:solidFill>
                  <a:srgbClr val="C00000"/>
                </a:solidFill>
              </a:rPr>
              <a:t>- руки шире,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Пять</a:t>
            </a:r>
            <a:r>
              <a:rPr lang="ru-RU" sz="3600" b="1" dirty="0" smtClean="0">
                <a:solidFill>
                  <a:srgbClr val="C00000"/>
                </a:solidFill>
              </a:rPr>
              <a:t> - руками помахать,</a:t>
            </a:r>
          </a:p>
          <a:p>
            <a:pPr algn="ctr"/>
            <a:r>
              <a:rPr lang="ru-RU" sz="3600" b="1" dirty="0" smtClean="0"/>
              <a:t> Шесть </a:t>
            </a:r>
            <a:r>
              <a:rPr lang="ru-RU" sz="3600" b="1" dirty="0" smtClean="0">
                <a:solidFill>
                  <a:srgbClr val="C00000"/>
                </a:solidFill>
              </a:rPr>
              <a:t>- на место тихо сесть..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6206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Вторая часть разминки</a:t>
            </a:r>
            <a:endParaRPr lang="ru-RU" sz="3200" b="1" dirty="0"/>
          </a:p>
        </p:txBody>
      </p:sp>
    </p:spTree>
  </p:cSld>
  <p:clrMapOvr>
    <a:masterClrMapping/>
  </p:clrMapOvr>
  <p:transition spd="slow" advClick="0" advTm="15000"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13550">
            <a:off x="428956" y="805472"/>
            <a:ext cx="616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Конкурс капитанов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543669">
            <a:off x="1688280" y="1504889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«Путешествие в сказочную страну»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720" y="3212976"/>
            <a:ext cx="568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 давних времён люди боролись со злом и несправедливостью.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Эту борьбу они отражали  в своих сказках.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Давайте вспомним некоторые из них.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9735">
            <a:off x="900058" y="730991"/>
            <a:ext cx="2171037" cy="318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1628801"/>
            <a:ext cx="5184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Какое зло причинила  чернавка молодой царевне в «Сказке о спящей царевне и семи богатырях»? 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Какое право царевны она нарушила?</a:t>
            </a:r>
          </a:p>
          <a:p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128807"/>
      </p:ext>
    </p:extLst>
  </p:cSld>
  <p:clrMapOvr>
    <a:masterClrMapping/>
  </p:clrMapOvr>
  <p:transition spd="slow" advClick="0" advTm="15000"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3939">
            <a:off x="853115" y="690613"/>
            <a:ext cx="2836665" cy="32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9367" y="908720"/>
            <a:ext cx="3881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Какое преступление совершала злая мачеха Золушки в сказке «Золушка»?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Какой вид наказания она заслуживает?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019390"/>
      </p:ext>
    </p:extLst>
  </p:cSld>
  <p:clrMapOvr>
    <a:masterClrMapping/>
  </p:clrMapOvr>
  <p:transition spd="slow" advClick="0" advTm="15000"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9674">
            <a:off x="490840" y="952086"/>
            <a:ext cx="2263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572">
            <a:off x="921741" y="702973"/>
            <a:ext cx="2851030" cy="3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2156" y="733475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Какое преступление совершила лиса по отношению к зайцу в сказке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 « Лиса и заяц»? Какой вид наказания лиса заслуживает?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712182"/>
      </p:ext>
    </p:extLst>
  </p:cSld>
  <p:clrMapOvr>
    <a:masterClrMapping/>
  </p:clrMapOvr>
  <p:transition spd="slow" advClick="0" advTm="15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Эти правила записаны во Всеобщую декларацию прав человека. В ней изложены права взрослых людей. </a:t>
            </a:r>
          </a:p>
        </p:txBody>
      </p:sp>
      <p:pic>
        <p:nvPicPr>
          <p:cNvPr id="4" name="Рисунок 3" descr="decla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2233">
            <a:off x="4454645" y="3027446"/>
            <a:ext cx="2262142" cy="33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2866">
            <a:off x="1186496" y="1381041"/>
            <a:ext cx="2898924" cy="33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196752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Какое право жителей теремка нарушил медведь в сказке «Теремок» ?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929219"/>
      </p:ext>
    </p:extLst>
  </p:cSld>
  <p:clrMapOvr>
    <a:masterClrMapping/>
  </p:clrMapOvr>
  <p:transition spd="slow" advClick="0" advTm="15000"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670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5730" y="1700808"/>
            <a:ext cx="4464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К</a:t>
            </a:r>
            <a:r>
              <a:rPr lang="ru-RU" sz="3200" b="1" i="1" dirty="0" smtClean="0">
                <a:solidFill>
                  <a:srgbClr val="002060"/>
                </a:solidFill>
              </a:rPr>
              <a:t>акое право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Дюймовочки</a:t>
            </a:r>
            <a:r>
              <a:rPr lang="ru-RU" sz="3200" b="1" i="1" dirty="0" smtClean="0">
                <a:solidFill>
                  <a:srgbClr val="002060"/>
                </a:solidFill>
              </a:rPr>
              <a:t> нарушила старая жаба ?</a:t>
            </a:r>
          </a:p>
          <a:p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И какой вид наказания предусматривает закон за данное преступление?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46159882"/>
      </p:ext>
    </p:extLst>
  </p:cSld>
  <p:clrMapOvr>
    <a:masterClrMapping/>
  </p:clrMapOvr>
  <p:transition spd="slow" advClick="0" advTm="15000">
    <p:newsfla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28800"/>
            <a:ext cx="81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«Сказка – ложь, </a:t>
            </a:r>
          </a:p>
          <a:p>
            <a:r>
              <a:rPr lang="ru-RU" sz="4400" b="1" i="1" dirty="0">
                <a:solidFill>
                  <a:srgbClr val="C00000"/>
                </a:solidFill>
              </a:rPr>
              <a:t>Д</a:t>
            </a:r>
            <a:r>
              <a:rPr lang="ru-RU" sz="4400" b="1" i="1" dirty="0" smtClean="0">
                <a:solidFill>
                  <a:srgbClr val="C00000"/>
                </a:solidFill>
              </a:rPr>
              <a:t>а в ней  намёк.</a:t>
            </a: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Добрым молодцам урок !»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621569"/>
      </p:ext>
    </p:extLst>
  </p:cSld>
  <p:clrMapOvr>
    <a:masterClrMapping/>
  </p:clrMapOvr>
  <p:transition spd="slow" advClick="0" advTm="15000"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Умейте выслушать не перебивая.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Умейте признать, что были не правы.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Помогайте товарищу, старайтесь договориться.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Говорите всегда правду.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Радуйтесь успеху товарища.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Дал слово - сдержи его, дал обещание - выполни.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Памятка, которая поможет вам избежать конфликтов  в школе и дома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28670"/>
            <a:ext cx="75608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Уважайте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и близких людей.</a:t>
            </a:r>
            <a:endParaRPr lang="ru-RU" sz="3200" b="1" i="1" dirty="0">
              <a:solidFill>
                <a:srgbClr val="7030A0"/>
              </a:solidFill>
              <a:ea typeface="Calibri" pitchFamily="34" charset="0"/>
              <a:cs typeface="Arial" charset="0"/>
            </a:endParaRPr>
          </a:p>
          <a:p>
            <a:pPr lvl="0"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ведите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в семье, классе, в школе и за их пределами.</a:t>
            </a:r>
            <a:endParaRPr lang="ru-RU" sz="3200" b="1" i="1" dirty="0">
              <a:solidFill>
                <a:srgbClr val="7030A0"/>
              </a:solidFill>
              <a:cs typeface="Arial" charset="0"/>
            </a:endParaRPr>
          </a:p>
          <a:p>
            <a:pPr lvl="0"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Ходите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опрятными, аккуратными.</a:t>
            </a:r>
            <a:endParaRPr lang="ru-RU" sz="3200" b="1" i="1" dirty="0">
              <a:solidFill>
                <a:srgbClr val="7030A0"/>
              </a:solidFill>
              <a:cs typeface="Arial" charset="0"/>
            </a:endParaRPr>
          </a:p>
          <a:p>
            <a:pPr lvl="0"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Выполняйте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став школы.</a:t>
            </a:r>
          </a:p>
          <a:p>
            <a:pPr lvl="0"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</a:rPr>
              <a:t>Не перенимайте дурной пример и дурные  привычки.</a:t>
            </a:r>
          </a:p>
          <a:p>
            <a:pPr lvl="0" eaLnBrk="0" hangingPunct="0">
              <a:buFont typeface="Arial" charset="0"/>
              <a:buChar char="•"/>
              <a:tabLst>
                <a:tab pos="2047875" algn="l"/>
              </a:tabLst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eaLnBrk="0" hangingPunct="0">
              <a:buFont typeface="Arial" charset="0"/>
              <a:buChar char="•"/>
              <a:tabLst>
                <a:tab pos="2047875" algn="l"/>
              </a:tabLst>
            </a:pP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38011"/>
      </p:ext>
    </p:extLst>
  </p:cSld>
  <p:clrMapOvr>
    <a:masterClrMapping/>
  </p:clrMapOvr>
  <p:transition spd="slow" advClick="0" advTm="15000">
    <p:newsfla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96752" y="332656"/>
            <a:ext cx="67687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tabLst>
                <a:tab pos="2047875" algn="l"/>
              </a:tabLst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</a:rPr>
              <a:t>Найдите для себя интересное дело.</a:t>
            </a: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SDC11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45549">
            <a:off x="4901297" y="618053"/>
            <a:ext cx="3338443" cy="22589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0049" y="2877175"/>
            <a:ext cx="4858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Кружок</a:t>
            </a:r>
            <a:r>
              <a:rPr lang="ru-RU" dirty="0"/>
              <a:t> </a:t>
            </a:r>
            <a:r>
              <a:rPr lang="ru-RU" sz="4000" b="1" dirty="0">
                <a:solidFill>
                  <a:srgbClr val="00B050"/>
                </a:solidFill>
              </a:rPr>
              <a:t>«</a:t>
            </a:r>
            <a:r>
              <a:rPr lang="ru-RU" sz="4000" b="1" dirty="0" err="1">
                <a:solidFill>
                  <a:srgbClr val="00B050"/>
                </a:solidFill>
              </a:rPr>
              <a:t>Лесовичок</a:t>
            </a:r>
            <a:r>
              <a:rPr lang="ru-RU" sz="4000" dirty="0">
                <a:solidFill>
                  <a:srgbClr val="00B050"/>
                </a:solidFill>
              </a:rPr>
              <a:t>»</a:t>
            </a:r>
          </a:p>
        </p:txBody>
      </p:sp>
      <p:pic>
        <p:nvPicPr>
          <p:cNvPr id="7" name="Рисунок 6" descr="SDC1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28" y="3724276"/>
            <a:ext cx="4286280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780154"/>
      </p:ext>
    </p:extLst>
  </p:cSld>
  <p:clrMapOvr>
    <a:masterClrMapping/>
  </p:clrMapOvr>
  <p:transition spd="slow" advClick="0" advTm="15000">
    <p:newsfla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920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orbel"/>
              </a:rPr>
              <a:t>Танцевальный ансамбль «Капельки»</a:t>
            </a:r>
            <a:endParaRPr lang="ru-RU" sz="3200" b="1" dirty="0">
              <a:solidFill>
                <a:srgbClr val="FF0000"/>
              </a:solidFill>
              <a:latin typeface="Corbel"/>
            </a:endParaRPr>
          </a:p>
        </p:txBody>
      </p:sp>
      <p:pic>
        <p:nvPicPr>
          <p:cNvPr id="3" name="Рисунок 2" descr="SDC11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71480"/>
            <a:ext cx="3929058" cy="2619372"/>
          </a:xfrm>
          <a:prstGeom prst="rect">
            <a:avLst/>
          </a:prstGeom>
        </p:spPr>
      </p:pic>
      <p:pic>
        <p:nvPicPr>
          <p:cNvPr id="4" name="Рисунок 3" descr="SDC11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4036215" cy="2690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4332281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Corbel"/>
              </a:rPr>
              <a:t>Ашихара</a:t>
            </a:r>
            <a:r>
              <a:rPr lang="ru-RU" sz="3200" b="1" dirty="0" smtClean="0">
                <a:solidFill>
                  <a:srgbClr val="FF0000"/>
                </a:solidFill>
                <a:latin typeface="Corbel"/>
              </a:rPr>
              <a:t>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orbel"/>
              </a:rPr>
              <a:t> каратэ</a:t>
            </a:r>
            <a:endParaRPr lang="ru-RU" sz="3200" b="1" dirty="0">
              <a:solidFill>
                <a:srgbClr val="FF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59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2e4d39a8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57188"/>
            <a:ext cx="8096250" cy="6072187"/>
          </a:xfrm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428625"/>
            <a:ext cx="972016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Человеку много нужно, чтобы счастливо прожить.</a:t>
            </a:r>
            <a:endParaRPr lang="ru-RU" sz="2800" b="1" dirty="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Нужен дождь и даже лужи, нужно с кем-нибудь дружить.</a:t>
            </a:r>
            <a:endParaRPr lang="ru-RU" sz="2800" b="1" dirty="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Нужен ветер, нужно поле, нужно море и леса,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     Нужно счастье, нужно горе и родные голоса.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Невозможно без природы, без синеющих небес.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     Хорошо иметь свободу, мир загадок и чудес.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Чтобы жить на белом свете, чтоб остался рядом друг,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    Надо главное заметить, все почувствовать вокруг.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Главное для всех на свете это- мама, дом, семья.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    Не обижайте близких, </a:t>
            </a:r>
            <a:r>
              <a:rPr lang="ru-RU" sz="2800" b="1" dirty="0" smtClean="0">
                <a:latin typeface="Times New Roman" pitchFamily="18" charset="0"/>
              </a:rPr>
              <a:t>дети, </a:t>
            </a:r>
            <a:r>
              <a:rPr lang="ru-RU" sz="2800" b="1" dirty="0">
                <a:latin typeface="Times New Roman" pitchFamily="18" charset="0"/>
              </a:rPr>
              <a:t>- это лучшие друзья.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Мы знаем о законе мало, не больше всех иных,</a:t>
            </a:r>
            <a:endParaRPr lang="ru-RU" sz="2800" b="1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b="1" dirty="0">
                <a:latin typeface="Times New Roman" pitchFamily="18" charset="0"/>
              </a:rPr>
              <a:t>    Но знаем, важно делать то, что благо для других.</a:t>
            </a:r>
            <a:endParaRPr lang="ru-RU" sz="2800" b="1" dirty="0"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675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Занимайся спортом , будь всегда здоров!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991600" cy="473935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G: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71637"/>
            <a:ext cx="6120680" cy="41336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00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484784"/>
            <a:ext cx="2595562" cy="1604491"/>
          </a:xfrm>
        </p:spPr>
      </p:pic>
      <p:pic>
        <p:nvPicPr>
          <p:cNvPr id="11" name="Рисунок 10" descr="DSC008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75" y="1700808"/>
            <a:ext cx="2039938" cy="272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08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214813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08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84784"/>
            <a:ext cx="2928937" cy="192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08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302804"/>
            <a:ext cx="3231852" cy="24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081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9663"/>
            <a:ext cx="42783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081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75" y="1484784"/>
            <a:ext cx="4206875" cy="266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SC0080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357563"/>
            <a:ext cx="42068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0081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33190">
            <a:off x="3000375" y="2312988"/>
            <a:ext cx="2723753" cy="352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</a:rPr>
              <a:t>« Знаю, умею, действую 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  </a:t>
            </a:r>
            <a:r>
              <a:rPr lang="ru-RU" sz="180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беседа с </a:t>
            </a:r>
            <a:r>
              <a:rPr lang="ru-RU" sz="1800" smtClean="0">
                <a:solidFill>
                  <a:srgbClr val="002060"/>
                </a:solidFill>
              </a:rPr>
              <a:t>элементами викторины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Что мы знаем о законах, своих правах и обязанностях )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92947">
            <a:off x="449373" y="97632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Команда 1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« Судьи»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721895">
            <a:off x="2710492" y="1956674"/>
            <a:ext cx="3341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Команда 2  «Юристы»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618639">
            <a:off x="4727232" y="3155423"/>
            <a:ext cx="3149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Команда 3 «Адвокаты»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    Первый тур – разминка: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  </a:t>
            </a:r>
            <a:r>
              <a:rPr lang="ru-RU" sz="5400" b="1" i="1" dirty="0" smtClean="0">
                <a:solidFill>
                  <a:srgbClr val="C00000"/>
                </a:solidFill>
              </a:rPr>
              <a:t>«Поговорим о правах»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В каком международном документе записаны права                детей?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Назовите этот документ.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37120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Дети тоже являются полноценными членами общества людей. У них тоже есть права и обязанности.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Люди из разных стран собрались вместе, договорились и приняли одинаковые права для всех, независимо от того,  в каком государстве живет ребёнок.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 В 1989 году Организация Объединенных Наций создала и приняла документ, в котором прописаны права и обязанности детей. Этот документ  называется Конвенция о правах «ребенка».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img12583_15-1_Konventsiya_o_pravah_reben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4829">
            <a:off x="3253308" y="122966"/>
            <a:ext cx="2713028" cy="243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F272A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1102</TotalTime>
  <Words>1130</Words>
  <Application>Microsoft Office PowerPoint</Application>
  <PresentationFormat>Экран (4:3)</PresentationFormat>
  <Paragraphs>140</Paragraphs>
  <Slides>48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Трек</vt:lpstr>
      <vt:lpstr>2_Солнцестояние</vt:lpstr>
      <vt:lpstr>Документ</vt:lpstr>
      <vt:lpstr>Слайд 1</vt:lpstr>
      <vt:lpstr>Слайд 2</vt:lpstr>
      <vt:lpstr>Слайд 3</vt:lpstr>
      <vt:lpstr>Слайд 4</vt:lpstr>
      <vt:lpstr>            « Знаю, умею, действую »                                     беседа с элементами викторины       ( Что мы знаем о законах, своих правах и обязанностях 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Занимайся спортом , будь всегда здоров!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149</cp:revision>
  <dcterms:created xsi:type="dcterms:W3CDTF">2011-11-24T13:17:04Z</dcterms:created>
  <dcterms:modified xsi:type="dcterms:W3CDTF">2013-06-10T08:53:30Z</dcterms:modified>
</cp:coreProperties>
</file>