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5143500" type="screen16x9"/>
  <p:notesSz cx="6858000" cy="9144000"/>
  <p:embeddedFontLst>
    <p:embeddedFont>
      <p:font typeface="Roboto" panose="020B0604020202020204" charset="0"/>
      <p:regular r:id="rId23"/>
      <p:bold r:id="rId24"/>
      <p:italic r:id="rId25"/>
      <p:boldItalic r:id="rId26"/>
    </p:embeddedFont>
    <p:embeddedFont>
      <p:font typeface="Comic Sans MS" panose="030F0702030302020204" pitchFamily="66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70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27181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SzPct val="100000"/>
              <a:defRPr sz="4200"/>
            </a:lvl2pPr>
            <a:lvl3pPr lvl="2" rtl="0">
              <a:spcBef>
                <a:spcPts val="0"/>
              </a:spcBef>
              <a:buSzPct val="100000"/>
              <a:defRPr sz="4200"/>
            </a:lvl3pPr>
            <a:lvl4pPr lvl="3" rtl="0">
              <a:spcBef>
                <a:spcPts val="0"/>
              </a:spcBef>
              <a:buSzPct val="100000"/>
              <a:defRPr sz="4200"/>
            </a:lvl4pPr>
            <a:lvl5pPr lvl="4" rtl="0">
              <a:spcBef>
                <a:spcPts val="0"/>
              </a:spcBef>
              <a:buSzPct val="100000"/>
              <a:defRPr sz="4200"/>
            </a:lvl5pPr>
            <a:lvl6pPr lvl="5" rtl="0">
              <a:spcBef>
                <a:spcPts val="0"/>
              </a:spcBef>
              <a:buSzPct val="100000"/>
              <a:defRPr sz="4200"/>
            </a:lvl6pPr>
            <a:lvl7pPr lvl="6" rtl="0">
              <a:spcBef>
                <a:spcPts val="0"/>
              </a:spcBef>
              <a:buSzPct val="100000"/>
              <a:defRPr sz="4200"/>
            </a:lvl7pPr>
            <a:lvl8pPr lvl="7" rtl="0">
              <a:spcBef>
                <a:spcPts val="0"/>
              </a:spcBef>
              <a:buSzPct val="100000"/>
              <a:defRPr sz="4200"/>
            </a:lvl8pPr>
            <a:lvl9pPr lvl="8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6000"/>
            </a:lvl1pPr>
            <a:lvl2pPr lvl="1" rtl="0">
              <a:spcBef>
                <a:spcPts val="0"/>
              </a:spcBef>
              <a:buSzPct val="100000"/>
              <a:defRPr sz="6000"/>
            </a:lvl2pPr>
            <a:lvl3pPr lvl="2" rtl="0">
              <a:spcBef>
                <a:spcPts val="0"/>
              </a:spcBef>
              <a:buSzPct val="100000"/>
              <a:defRPr sz="6000"/>
            </a:lvl3pPr>
            <a:lvl4pPr lvl="3" rtl="0">
              <a:spcBef>
                <a:spcPts val="0"/>
              </a:spcBef>
              <a:buSzPct val="100000"/>
              <a:defRPr sz="6000"/>
            </a:lvl4pPr>
            <a:lvl5pPr lvl="4" rtl="0">
              <a:spcBef>
                <a:spcPts val="0"/>
              </a:spcBef>
              <a:buSzPct val="100000"/>
              <a:defRPr sz="6000"/>
            </a:lvl5pPr>
            <a:lvl6pPr lvl="5" rtl="0">
              <a:spcBef>
                <a:spcPts val="0"/>
              </a:spcBef>
              <a:buSzPct val="100000"/>
              <a:defRPr sz="6000"/>
            </a:lvl6pPr>
            <a:lvl7pPr lvl="6" rtl="0">
              <a:spcBef>
                <a:spcPts val="0"/>
              </a:spcBef>
              <a:buSzPct val="100000"/>
              <a:defRPr sz="6000"/>
            </a:lvl7pPr>
            <a:lvl8pPr lvl="7" rtl="0">
              <a:spcBef>
                <a:spcPts val="0"/>
              </a:spcBef>
              <a:buSzPct val="100000"/>
              <a:defRPr sz="6000"/>
            </a:lvl8pPr>
            <a:lvl9pPr lvl="8" rtl="0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D7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yar59.blogspot.r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181424" y="155025"/>
            <a:ext cx="8838000" cy="2444100"/>
          </a:xfrm>
          <a:prstGeom prst="rect">
            <a:avLst/>
          </a:prstGeom>
          <a:solidFill>
            <a:srgbClr val="C27BA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34375"/>
              <a:buFont typeface="Arial"/>
              <a:buNone/>
            </a:pPr>
            <a:r>
              <a:rPr lang="ru" sz="3200"/>
              <a:t>Декада МО гуманитарного направления </a:t>
            </a:r>
          </a:p>
          <a:p>
            <a:pPr lvl="0" algn="ctr" rtl="0">
              <a:spcBef>
                <a:spcPts val="0"/>
              </a:spcBef>
              <a:buClr>
                <a:srgbClr val="000000"/>
              </a:buClr>
              <a:buSzPct val="34375"/>
              <a:buFont typeface="Arial"/>
              <a:buNone/>
            </a:pPr>
            <a:r>
              <a:rPr lang="ru" sz="3200"/>
              <a:t>(русский язык и литература, история и обществознание, география), посвященная </a:t>
            </a:r>
          </a:p>
          <a:p>
            <a:pPr lvl="0" algn="ctr">
              <a:spcBef>
                <a:spcPts val="0"/>
              </a:spcBef>
              <a:buClr>
                <a:srgbClr val="000000"/>
              </a:buClr>
              <a:buSzPct val="34375"/>
              <a:buFont typeface="Arial"/>
              <a:buNone/>
            </a:pPr>
            <a:r>
              <a:rPr lang="ru" sz="3200"/>
              <a:t>Году российского кино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574" y="2599125"/>
            <a:ext cx="3599925" cy="254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6425" y="3021275"/>
            <a:ext cx="4807575" cy="212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3" name="Shape 153" descr="Безымянный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27499"/>
            <a:ext cx="9143999" cy="384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0" y="0"/>
            <a:ext cx="8362800" cy="69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4800" u="sng">
                <a:solidFill>
                  <a:schemeClr val="hlink"/>
                </a:solidFill>
                <a:hlinkClick r:id="rId4"/>
              </a:rPr>
              <a:t>http://yar59.blogspot.ru/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Блог пополнен статьями о И. Корнелюке, А. Стенине, М. Бекетове, А. Бабуровой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3600">
                <a:latin typeface="Comic Sans MS"/>
                <a:ea typeface="Comic Sans MS"/>
                <a:cs typeface="Comic Sans MS"/>
                <a:sym typeface="Comic Sans MS"/>
              </a:rPr>
              <a:t>12 декабря - день Конституции РФ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60950" y="1613375"/>
            <a:ext cx="8222100" cy="291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12 декабря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Проведена викторина 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“Знаешь ли ты Конституцию своей страны?”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для команд обучающихся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9-х классов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850" y="2934575"/>
            <a:ext cx="3548550" cy="21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543650" y="3263100"/>
            <a:ext cx="3548400" cy="188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800"/>
              <a:t>Игра была разработана учениками 11-х классов Медведевым П. и Погодиной 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-392600" y="898300"/>
            <a:ext cx="8222100" cy="1054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400">
                <a:latin typeface="Comic Sans MS"/>
                <a:ea typeface="Comic Sans MS"/>
                <a:cs typeface="Comic Sans MS"/>
                <a:sym typeface="Comic Sans MS"/>
              </a:rPr>
              <a:t>         </a:t>
            </a:r>
            <a:r>
              <a:rPr lang="ru" sz="3600">
                <a:latin typeface="Comic Sans MS"/>
                <a:ea typeface="Comic Sans MS"/>
                <a:cs typeface="Comic Sans MS"/>
                <a:sym typeface="Comic Sans MS"/>
              </a:rPr>
              <a:t>Общешкольный географический диктант</a:t>
            </a:r>
          </a:p>
          <a:p>
            <a:pPr lvl="0">
              <a:spcBef>
                <a:spcPts val="0"/>
              </a:spcBef>
              <a:buNone/>
            </a:pP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900" y="1998462"/>
            <a:ext cx="4152900" cy="224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0400" y="0"/>
            <a:ext cx="1663599" cy="166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556850" y="4498300"/>
            <a:ext cx="4371000" cy="3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Первый такой диктант был в позапрошлом году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5809450" y="1793512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/>
              <a:t>Участвовало 42 ученика, победители не выявлены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71900" y="304400"/>
            <a:ext cx="8222100" cy="1202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/>
              <a:t>Фестиваль “Многообразие языков и культур народов России”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/>
              <a:t>15 декабря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Победители: 5 “А”, 5 “Б” , 6 “В”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II место 5 “В”, 5 “Д”, 6 “А”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III место 6 “Д”</a:t>
            </a:r>
          </a:p>
        </p:txBody>
      </p:sp>
      <p:pic>
        <p:nvPicPr>
          <p:cNvPr id="183" name="Shape 183" descr="49836_html_beb69b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81552">
            <a:off x="6032672" y="1743950"/>
            <a:ext cx="2722251" cy="3120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 descr="img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100564">
            <a:off x="3767875" y="2251949"/>
            <a:ext cx="2147675" cy="161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96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3000">
                <a:latin typeface="Comic Sans MS"/>
                <a:ea typeface="Comic Sans MS"/>
                <a:cs typeface="Comic Sans MS"/>
                <a:sym typeface="Comic Sans MS"/>
              </a:rPr>
              <a:t>Хакатон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2400">
                <a:latin typeface="Comic Sans MS"/>
                <a:ea typeface="Comic Sans MS"/>
                <a:cs typeface="Comic Sans MS"/>
                <a:sym typeface="Comic Sans MS"/>
              </a:rPr>
              <a:t>“По следам исторических персонажей и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2400">
                <a:latin typeface="Comic Sans MS"/>
                <a:ea typeface="Comic Sans MS"/>
                <a:cs typeface="Comic Sans MS"/>
                <a:sym typeface="Comic Sans MS"/>
              </a:rPr>
              <a:t>литературных героев книг”, 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 sz="2400">
                <a:latin typeface="Comic Sans MS"/>
                <a:ea typeface="Comic Sans MS"/>
                <a:cs typeface="Comic Sans MS"/>
                <a:sym typeface="Comic Sans MS"/>
              </a:rPr>
              <a:t>посвященный году российского кино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6095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13-16 декабря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91" name="Shape 191"/>
          <p:cNvSpPr txBox="1"/>
          <p:nvPr/>
        </p:nvSpPr>
        <p:spPr>
          <a:xfrm>
            <a:off x="4498100" y="1919075"/>
            <a:ext cx="43596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buNone/>
            </a:pPr>
            <a:r>
              <a:rPr lang="ru" sz="2400"/>
              <a:t>1 место Шалаева Д.</a:t>
            </a:r>
          </a:p>
          <a:p>
            <a:pPr marL="457200" lvl="0" indent="0" algn="ctr" rtl="0">
              <a:spcBef>
                <a:spcPts val="0"/>
              </a:spcBef>
              <a:buNone/>
            </a:pPr>
            <a:r>
              <a:rPr lang="ru" sz="2400"/>
              <a:t>2 место Лапина Д.</a:t>
            </a:r>
          </a:p>
          <a:p>
            <a:pPr marL="457200" lvl="0" indent="0" algn="ctr" rtl="0">
              <a:spcBef>
                <a:spcPts val="0"/>
              </a:spcBef>
              <a:buNone/>
            </a:pPr>
            <a:r>
              <a:rPr lang="ru" sz="2400"/>
              <a:t>3 место Морозова В.</a:t>
            </a:r>
          </a:p>
          <a:p>
            <a:pPr marL="457200" lvl="0" indent="0" algn="ctr" rt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l="11556" t="9599" r="17106" b="12542"/>
          <a:stretch/>
        </p:blipFill>
        <p:spPr>
          <a:xfrm>
            <a:off x="849499" y="2563650"/>
            <a:ext cx="3194399" cy="2324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000">
                <a:latin typeface="Comic Sans MS"/>
                <a:ea typeface="Comic Sans MS"/>
                <a:cs typeface="Comic Sans MS"/>
                <a:sym typeface="Comic Sans MS"/>
              </a:rPr>
              <a:t>Буккроссинг «Освободи книгу!» (дружественный книгообмен)</a:t>
            </a:r>
          </a:p>
          <a:p>
            <a:pPr lvl="0">
              <a:spcBef>
                <a:spcPts val="0"/>
              </a:spcBef>
              <a:buNone/>
            </a:pP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299550" y="2108375"/>
            <a:ext cx="2472300" cy="150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8 декабря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5-11 классы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7800" y="1718224"/>
            <a:ext cx="5133475" cy="34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 descr="SAM_68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450" y="81075"/>
            <a:ext cx="5525100" cy="24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 descr="SAM_685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9442" y="2754800"/>
            <a:ext cx="5525100" cy="2228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71900" y="390300"/>
            <a:ext cx="8222100" cy="644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>
                <a:latin typeface="Comic Sans MS"/>
                <a:ea typeface="Comic Sans MS"/>
                <a:cs typeface="Comic Sans MS"/>
                <a:sym typeface="Comic Sans MS"/>
              </a:rPr>
              <a:t>День гуманитарных профессий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18425" y="1740825"/>
            <a:ext cx="4326600" cy="310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15 декабря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Проведен мастер-класс корреспондентом телекомпании “Первый Ярославский” Светланой Доброхотовой для учеников 10а и 10б классов</a:t>
            </a:r>
          </a:p>
        </p:txBody>
      </p:sp>
      <p:pic>
        <p:nvPicPr>
          <p:cNvPr id="212" name="Shape 212" descr="i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5075" y="1861399"/>
            <a:ext cx="4134125" cy="310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Фотоконкурс  "</a:t>
            </a:r>
            <a:r>
              <a:rPr lang="ru-RU" u="sng" dirty="0" smtClean="0">
                <a:hlinkClick r:id="rId2" invalidUrl="http:///"/>
              </a:rPr>
              <a:t>#мояРоссияШкола59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71900" y="1919075"/>
            <a:ext cx="4100100" cy="2710200"/>
          </a:xfrm>
        </p:spPr>
        <p:txBody>
          <a:bodyPr/>
          <a:lstStyle/>
          <a:p>
            <a:r>
              <a:rPr lang="ru-RU" dirty="0" smtClean="0"/>
              <a:t>Подведены итоги к 20 декабря</a:t>
            </a:r>
          </a:p>
          <a:p>
            <a:r>
              <a:rPr lang="ru-RU" dirty="0" smtClean="0"/>
              <a:t>Было размещено более 400 фотографий; карта имеет около 8 тыс. просмотров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https://lh3.googleusercontent.com/jgIOszHA4yqG9Kg7ICw6mP6lxjav3Lh9fB-bOPwRaNt3V5CFTVc-cvyh5d1dRSbBnRMBQRnXRebv3kfsr6GSL1ZyjV-FQdOgrR7Rymrt9aq6dNW9Fq5jnvibo5QyABTy-1rSzk9WT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3" y="1714207"/>
            <a:ext cx="4716017" cy="3429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0825" y="514550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ru">
                <a:latin typeface="Comic Sans MS"/>
                <a:ea typeface="Comic Sans MS"/>
                <a:cs typeface="Comic Sans MS"/>
                <a:sym typeface="Comic Sans MS"/>
              </a:rPr>
              <a:t>Цели проведения: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525900" y="1975450"/>
            <a:ext cx="8168100" cy="30243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●"/>
            </a:pPr>
            <a:r>
              <a:rPr lang="ru"/>
              <a:t>пропаганда чтения среди молодежи  и возрождение книжной культуры;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●"/>
            </a:pPr>
            <a:r>
              <a:rPr lang="ru"/>
              <a:t>формирование бережного отношения к литературному и историческому наследию;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●"/>
            </a:pPr>
            <a:r>
              <a:rPr lang="ru"/>
              <a:t>раскрытие творческого потенциала обучающихся через проектную деятельность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●"/>
            </a:pPr>
            <a:r>
              <a:rPr lang="ru"/>
              <a:t>воспитание социально активной,  толерантной,  творческой личности,      способной к самоутверждению и самосовершенствованию 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825" y="0"/>
            <a:ext cx="2522175" cy="16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517500" y="957600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3000">
                <a:latin typeface="Comic Sans MS"/>
                <a:ea typeface="Comic Sans MS"/>
                <a:cs typeface="Comic Sans MS"/>
                <a:sym typeface="Comic Sans MS"/>
              </a:rPr>
              <a:t>Церемония подведения итогов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3000">
                <a:latin typeface="Comic Sans MS"/>
                <a:ea typeface="Comic Sans MS"/>
                <a:cs typeface="Comic Sans MS"/>
                <a:sym typeface="Comic Sans MS"/>
              </a:rPr>
              <a:t>Фестиваля и награждения победителей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4125" y="1895525"/>
            <a:ext cx="8629800" cy="2733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20 декабря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26" name="Shape 226" descr="IMG_033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025" y="2750850"/>
            <a:ext cx="2637975" cy="23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2700" y="2465775"/>
            <a:ext cx="4663623" cy="23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>
                <a:latin typeface="Comic Sans MS"/>
                <a:ea typeface="Comic Sans MS"/>
                <a:cs typeface="Comic Sans MS"/>
                <a:sym typeface="Comic Sans MS"/>
              </a:rPr>
              <a:t>Открытие декады 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>
                <a:latin typeface="Comic Sans MS"/>
                <a:ea typeface="Comic Sans MS"/>
                <a:cs typeface="Comic Sans MS"/>
                <a:sym typeface="Comic Sans MS"/>
              </a:rPr>
              <a:t>предметов гуманитарного направления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5335675" y="1850675"/>
            <a:ext cx="3704100" cy="66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/>
              <a:t>6 декабря в актовом зале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471900" y="1794300"/>
            <a:ext cx="3704100" cy="330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 Создан видеофильм, посвященный Саункиной Е.В.,  "Неправда, что время уходит", 8-е классы 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2.Презентация с анонсом мероприятий декады, 9а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3.Акция “Свидание с фильмом”, 5-11 классы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4.В течение учебного дня на переменах был просмотр мультфильмов о регионах нашей страны 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844" y="2417269"/>
            <a:ext cx="2926574" cy="272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611275" y="358075"/>
            <a:ext cx="8222100" cy="773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>
                <a:latin typeface="Comic Sans MS"/>
                <a:ea typeface="Comic Sans MS"/>
                <a:cs typeface="Comic Sans MS"/>
                <a:sym typeface="Comic Sans MS"/>
              </a:rPr>
              <a:t>Косплей  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>
                <a:latin typeface="Comic Sans MS"/>
                <a:ea typeface="Comic Sans MS"/>
                <a:cs typeface="Comic Sans MS"/>
                <a:sym typeface="Comic Sans MS"/>
              </a:rPr>
              <a:t>“Мой любимый киногерой”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398150" y="1860395"/>
            <a:ext cx="2173800" cy="64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/>
              <a:t>6-20 декабря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2798450" y="2698975"/>
            <a:ext cx="3000000" cy="147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800"/>
              <a:t>Проведена демонстрация костюмов киноперсонажей, интерактивные игры, викторины, 9-11 классы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00" y="2431300"/>
            <a:ext cx="2709349" cy="203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8450" y="2431300"/>
            <a:ext cx="3224749" cy="230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37100" y="218875"/>
            <a:ext cx="9065100" cy="1801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3000">
                <a:latin typeface="Comic Sans MS"/>
                <a:ea typeface="Comic Sans MS"/>
                <a:cs typeface="Comic Sans MS"/>
                <a:sym typeface="Comic Sans MS"/>
              </a:rPr>
              <a:t>Литературно-исторический Чемпионат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3000">
                <a:latin typeface="Comic Sans MS"/>
                <a:ea typeface="Comic Sans MS"/>
                <a:cs typeface="Comic Sans MS"/>
                <a:sym typeface="Comic Sans MS"/>
              </a:rPr>
              <a:t>по чтению "Читай-школа",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3000">
                <a:latin typeface="Comic Sans MS"/>
                <a:ea typeface="Comic Sans MS"/>
                <a:cs typeface="Comic Sans MS"/>
                <a:sym typeface="Comic Sans MS"/>
              </a:rPr>
              <a:t>посвященный Году российского кино</a:t>
            </a:r>
          </a:p>
          <a:p>
            <a:pPr lvl="0" algn="ctr">
              <a:spcBef>
                <a:spcPts val="0"/>
              </a:spcBef>
              <a:buNone/>
            </a:pP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237100" y="1914625"/>
            <a:ext cx="85668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Чемпионат проходил в 3 тура: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1 тур - чтение фрагментов исторических и художественных текстов, которые легли в основу сценариев  художественных фильмов;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2 тур - чтение  стихов, которые использовались в кино;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Для зрителей - голосование за лучшую озвучку; викторина на знание фильмов. 5-11 классы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Итог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Всего было 40 участников.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Победитель - Бритова Катя из 8 “Б”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3600">
                <a:latin typeface="Comic Sans MS"/>
                <a:ea typeface="Comic Sans MS"/>
                <a:cs typeface="Comic Sans MS"/>
                <a:sym typeface="Comic Sans MS"/>
              </a:rPr>
              <a:t>9 декабря - день Героев Отечества</a:t>
            </a:r>
          </a:p>
          <a:p>
            <a:pPr lvl="0">
              <a:spcBef>
                <a:spcPts val="0"/>
              </a:spcBef>
              <a:buNone/>
            </a:pP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526625" y="16454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 i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Декабрь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 i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Проведены классные часы учениками 10-11 классов для младших школьников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1350" y="2326375"/>
            <a:ext cx="1547924" cy="265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 l="15340" r="24334"/>
          <a:stretch/>
        </p:blipFill>
        <p:spPr>
          <a:xfrm>
            <a:off x="6858000" y="2326375"/>
            <a:ext cx="2024574" cy="2578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262150" y="4425175"/>
            <a:ext cx="2024699" cy="4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Уженцев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Сергей Викторович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5143375" y="4494725"/>
            <a:ext cx="1933500" cy="3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Мыльников Сергей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3625" y="2473500"/>
            <a:ext cx="2145749" cy="16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13625" y="2473500"/>
            <a:ext cx="2088400" cy="161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71575" y="729600"/>
            <a:ext cx="8222100" cy="1035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3000">
                <a:latin typeface="Comic Sans MS"/>
                <a:ea typeface="Comic Sans MS"/>
                <a:cs typeface="Comic Sans MS"/>
                <a:sym typeface="Comic Sans MS"/>
              </a:rPr>
              <a:t>10 декабря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3000">
                <a:latin typeface="Comic Sans MS"/>
                <a:ea typeface="Comic Sans MS"/>
                <a:cs typeface="Comic Sans MS"/>
                <a:sym typeface="Comic Sans MS"/>
              </a:rPr>
              <a:t> День прав человека   /  день борьбы с коррупцией 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187375" y="1711075"/>
            <a:ext cx="4171800" cy="309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Декабрь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Проведены классные часы </a:t>
            </a:r>
            <a:r>
              <a:rPr lang="ru" sz="24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«Как не стать жертвой коррупции». “Права человека и гражданина”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учениками 10-11 классов для младших и средних школьников.</a:t>
            </a:r>
          </a:p>
          <a:p>
            <a:pPr lvl="0">
              <a:spcBef>
                <a:spcPts val="0"/>
              </a:spcBef>
              <a:buNone/>
            </a:pP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2025" y="1815125"/>
            <a:ext cx="4572349" cy="315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96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1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" sz="2400">
                <a:latin typeface="Comic Sans MS"/>
                <a:ea typeface="Comic Sans MS"/>
                <a:cs typeface="Comic Sans MS"/>
                <a:sym typeface="Comic Sans MS"/>
              </a:rPr>
              <a:t>Интернет-проект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2400">
                <a:latin typeface="Comic Sans MS"/>
                <a:ea typeface="Comic Sans MS"/>
                <a:cs typeface="Comic Sans MS"/>
                <a:sym typeface="Comic Sans MS"/>
              </a:rPr>
              <a:t>«Памяти журналистов, погибших при исполнении профессиональных обязанностей”</a:t>
            </a:r>
          </a:p>
          <a:p>
            <a:pPr lvl="0" algn="ctr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70925" y="1636850"/>
            <a:ext cx="4007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Создан блог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 11 декабря 2016 года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8075" y="1760099"/>
            <a:ext cx="4046350" cy="323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000" y="2681625"/>
            <a:ext cx="2472025" cy="231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Office PowerPoint</Application>
  <PresentationFormat>Экран (16:9)</PresentationFormat>
  <Paragraphs>82</Paragraphs>
  <Slides>20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Roboto</vt:lpstr>
      <vt:lpstr>Comic Sans MS</vt:lpstr>
      <vt:lpstr>material</vt:lpstr>
      <vt:lpstr>Декада МО гуманитарного направления  (русский язык и литература, история и обществознание, география), посвященная  Году российского кино</vt:lpstr>
      <vt:lpstr>Цели проведения:</vt:lpstr>
      <vt:lpstr>Открытие декады  предметов гуманитарного направления</vt:lpstr>
      <vt:lpstr>Косплей   “Мой любимый киногерой”</vt:lpstr>
      <vt:lpstr>Литературно-исторический Чемпионат  по чтению "Читай-школа",  посвященный Году российского кино </vt:lpstr>
      <vt:lpstr>Итог</vt:lpstr>
      <vt:lpstr>9 декабря - день Героев Отечества </vt:lpstr>
      <vt:lpstr>10 декабря   День прав человека   /  день борьбы с коррупцией </vt:lpstr>
      <vt:lpstr> Интернет-проект  «Памяти журналистов, погибших при исполнении профессиональных обязанностей” </vt:lpstr>
      <vt:lpstr>Презентация PowerPoint</vt:lpstr>
      <vt:lpstr>Презентация PowerPoint</vt:lpstr>
      <vt:lpstr>12 декабря - день Конституции РФ </vt:lpstr>
      <vt:lpstr>         Общешкольный географический диктант </vt:lpstr>
      <vt:lpstr>Фестиваль “Многообразие языков и культур народов России”</vt:lpstr>
      <vt:lpstr>Хакатон  “По следам исторических персонажей и  литературных героев книг”,  посвященный году российского кино</vt:lpstr>
      <vt:lpstr>Буккроссинг «Освободи книгу!» (дружественный книгообмен) </vt:lpstr>
      <vt:lpstr>Презентация PowerPoint</vt:lpstr>
      <vt:lpstr>День гуманитарных профессий</vt:lpstr>
      <vt:lpstr>Фотоконкурс  "#мояРоссияШкола59"</vt:lpstr>
      <vt:lpstr>Церемония подведения итогов  Фестиваля и награждения победителей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Декада МО гуманитарного направления  (русский язык и литература, история и обществознание, география), посвященная  Году российского кино</dc:title>
  <dc:creator>User49</dc:creator>
  <cp:lastModifiedBy>User5</cp:lastModifiedBy>
  <cp:revision>3</cp:revision>
  <dcterms:modified xsi:type="dcterms:W3CDTF">2017-06-01T11:28:11Z</dcterms:modified>
</cp:coreProperties>
</file>