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5"/>
  </p:notesMasterIdLst>
  <p:handoutMasterIdLst>
    <p:handoutMasterId r:id="rId86"/>
  </p:handoutMasterIdLst>
  <p:sldIdLst>
    <p:sldId id="256" r:id="rId2"/>
    <p:sldId id="465" r:id="rId3"/>
    <p:sldId id="466" r:id="rId4"/>
    <p:sldId id="505" r:id="rId5"/>
    <p:sldId id="520" r:id="rId6"/>
    <p:sldId id="506" r:id="rId7"/>
    <p:sldId id="258" r:id="rId8"/>
    <p:sldId id="259" r:id="rId9"/>
    <p:sldId id="260" r:id="rId10"/>
    <p:sldId id="533" r:id="rId11"/>
    <p:sldId id="530" r:id="rId12"/>
    <p:sldId id="261" r:id="rId13"/>
    <p:sldId id="312" r:id="rId14"/>
    <p:sldId id="467" r:id="rId15"/>
    <p:sldId id="468" r:id="rId16"/>
    <p:sldId id="469" r:id="rId17"/>
    <p:sldId id="470" r:id="rId18"/>
    <p:sldId id="531" r:id="rId19"/>
    <p:sldId id="532" r:id="rId20"/>
    <p:sldId id="472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87" r:id="rId29"/>
    <p:sldId id="501" r:id="rId30"/>
    <p:sldId id="502" r:id="rId31"/>
    <p:sldId id="471" r:id="rId32"/>
    <p:sldId id="473" r:id="rId33"/>
    <p:sldId id="474" r:id="rId34"/>
    <p:sldId id="475" r:id="rId35"/>
    <p:sldId id="476" r:id="rId36"/>
    <p:sldId id="477" r:id="rId37"/>
    <p:sldId id="509" r:id="rId38"/>
    <p:sldId id="510" r:id="rId39"/>
    <p:sldId id="479" r:id="rId40"/>
    <p:sldId id="316" r:id="rId41"/>
    <p:sldId id="383" r:id="rId42"/>
    <p:sldId id="384" r:id="rId43"/>
    <p:sldId id="385" r:id="rId44"/>
    <p:sldId id="534" r:id="rId45"/>
    <p:sldId id="461" r:id="rId46"/>
    <p:sldId id="323" r:id="rId47"/>
    <p:sldId id="386" r:id="rId48"/>
    <p:sldId id="523" r:id="rId49"/>
    <p:sldId id="512" r:id="rId50"/>
    <p:sldId id="527" r:id="rId51"/>
    <p:sldId id="324" r:id="rId52"/>
    <p:sldId id="325" r:id="rId53"/>
    <p:sldId id="326" r:id="rId54"/>
    <p:sldId id="387" r:id="rId55"/>
    <p:sldId id="327" r:id="rId56"/>
    <p:sldId id="356" r:id="rId57"/>
    <p:sldId id="500" r:id="rId58"/>
    <p:sldId id="377" r:id="rId59"/>
    <p:sldId id="330" r:id="rId60"/>
    <p:sldId id="331" r:id="rId61"/>
    <p:sldId id="332" r:id="rId62"/>
    <p:sldId id="333" r:id="rId63"/>
    <p:sldId id="334" r:id="rId64"/>
    <p:sldId id="338" r:id="rId65"/>
    <p:sldId id="343" r:id="rId66"/>
    <p:sldId id="344" r:id="rId67"/>
    <p:sldId id="362" r:id="rId68"/>
    <p:sldId id="363" r:id="rId69"/>
    <p:sldId id="497" r:id="rId70"/>
    <p:sldId id="517" r:id="rId71"/>
    <p:sldId id="398" r:id="rId72"/>
    <p:sldId id="399" r:id="rId73"/>
    <p:sldId id="364" r:id="rId74"/>
    <p:sldId id="403" r:id="rId75"/>
    <p:sldId id="365" r:id="rId76"/>
    <p:sldId id="366" r:id="rId77"/>
    <p:sldId id="367" r:id="rId78"/>
    <p:sldId id="400" r:id="rId79"/>
    <p:sldId id="485" r:id="rId80"/>
    <p:sldId id="391" r:id="rId81"/>
    <p:sldId id="518" r:id="rId82"/>
    <p:sldId id="519" r:id="rId83"/>
    <p:sldId id="368" r:id="rId8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5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-140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r">
              <a:defRPr sz="1200"/>
            </a:lvl1pPr>
          </a:lstStyle>
          <a:p>
            <a:fld id="{89565DD3-9BB7-4359-8BDB-EFD114D136EE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r">
              <a:defRPr sz="1200"/>
            </a:lvl1pPr>
          </a:lstStyle>
          <a:p>
            <a:fld id="{A9EEB3A8-A41B-421D-BA8C-B1824D43E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82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/>
          <a:lstStyle>
            <a:lvl1pPr algn="r">
              <a:defRPr sz="1200"/>
            </a:lvl1pPr>
          </a:lstStyle>
          <a:p>
            <a:fld id="{EE073FBF-FDE9-4759-8534-33F17F91C684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5" tIns="45667" rIns="91335" bIns="456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2"/>
          </a:xfrm>
          <a:prstGeom prst="rect">
            <a:avLst/>
          </a:prstGeom>
        </p:spPr>
        <p:txBody>
          <a:bodyPr vert="horz" lIns="91335" tIns="45667" rIns="91335" bIns="456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1335" tIns="45667" rIns="91335" bIns="45667" rtlCol="0" anchor="b"/>
          <a:lstStyle>
            <a:lvl1pPr algn="r">
              <a:defRPr sz="1200"/>
            </a:lvl1pPr>
          </a:lstStyle>
          <a:p>
            <a:fld id="{F086FA50-CEB8-498B-9EEC-6FA805051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0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5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6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9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7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32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2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28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874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990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FA50-CEB8-498B-9EEC-6FA8050518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65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417F2-EC9C-42CD-8973-677DD90F1D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9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8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8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9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9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19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182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5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urs-yar.ru/" TargetMode="External"/><Relationship Id="rId2" Type="http://schemas.openxmlformats.org/officeDocument/2006/relationships/hyperlink" Target="http://yar-edudep.ru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59.edu.ya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6336704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общеобразовательное учреждение «Средняя школа №59»</a:t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2025 году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 2024г.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департамента образования мэрии г. Ярославля от 29.10.2024г. №01-05/1041 «О проведении государственной итоговой аттестации по образовательным программам основного общего и среднего общего образования, итогового собеседования, итогового сочинения (изложения) в г. Ярославле в 2024/2025 учебном году»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9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229600" cy="432048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сборники для подготовки к ГИА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ГВЭ) для обучающихся с ОВЗ на сайте ФИПИ</a:t>
            </a:r>
          </a:p>
          <a:p>
            <a:pPr algn="just">
              <a:lnSpc>
                <a:spcPct val="8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бланков по обязательным предметам и предметам по выбору на сайте ГУ ЯО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ЦОиККО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сайте школы</a:t>
            </a:r>
            <a:r>
              <a:rPr lang="ru-RU" sz="3600" dirty="0"/>
              <a:t>.</a:t>
            </a: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СЛОВАРЬ ГИА-9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ГИА- государственная итоговая аттестация</a:t>
            </a:r>
          </a:p>
          <a:p>
            <a:r>
              <a:rPr lang="ru-RU" b="1" dirty="0" smtClean="0"/>
              <a:t>ГЭК-государственная экзаменационная комиссия, которая создается в каждом регионе для организации ГИА</a:t>
            </a:r>
          </a:p>
          <a:p>
            <a:r>
              <a:rPr lang="ru-RU" b="1" dirty="0" smtClean="0"/>
              <a:t>ОГЭ</a:t>
            </a:r>
            <a:r>
              <a:rPr lang="ru-RU" b="1" u="sng" dirty="0" smtClean="0"/>
              <a:t>-основной государственной экзамен,</a:t>
            </a:r>
            <a:r>
              <a:rPr lang="ru-RU" b="1" dirty="0" smtClean="0"/>
              <a:t> проводится по 14 предметам по единому расписанию, единым правилам с использованием КИМ</a:t>
            </a:r>
          </a:p>
          <a:p>
            <a:r>
              <a:rPr lang="ru-RU" b="1" dirty="0" smtClean="0"/>
              <a:t>КИМ- контрольные измерительные материалы (экзаменационные задания ОГЭ)</a:t>
            </a:r>
          </a:p>
          <a:p>
            <a:r>
              <a:rPr lang="ru-RU" b="1" dirty="0" smtClean="0"/>
              <a:t>ОВЗ- ограниченные возможности здоровья (обучающиеся с ОВЗ)</a:t>
            </a:r>
          </a:p>
          <a:p>
            <a:r>
              <a:rPr lang="ru-RU" b="1" dirty="0" smtClean="0"/>
              <a:t>ГВЭ- государственный выпускной экзамен для лиц с ОВЗ, детей – инвалидов, инвалидов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00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51673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(</a:t>
            </a: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ГИА-9)</a:t>
            </a:r>
            <a:endParaRPr lang="ru-RU" sz="4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08520" y="260648"/>
            <a:ext cx="936104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ГИА-9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91683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93775" algn="just"/>
            <a:r>
              <a:rPr lang="ru-RU" sz="3200" b="1" dirty="0" smtClean="0">
                <a:latin typeface="Times New Roman"/>
                <a:ea typeface="Calibri"/>
              </a:rPr>
              <a:t>Приказ </a:t>
            </a:r>
            <a:r>
              <a:rPr lang="ru-RU" sz="3200" b="1" dirty="0">
                <a:latin typeface="Times New Roman"/>
                <a:ea typeface="Calibri"/>
              </a:rPr>
              <a:t>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3200" b="1" dirty="0" smtClean="0">
                <a:latin typeface="Times New Roman"/>
                <a:ea typeface="Calibri"/>
              </a:rPr>
              <a:t>04.04.2023г </a:t>
            </a:r>
            <a:r>
              <a:rPr lang="ru-RU" sz="3200" b="1" dirty="0">
                <a:latin typeface="Times New Roman"/>
                <a:ea typeface="Calibri"/>
              </a:rPr>
              <a:t>№ </a:t>
            </a:r>
            <a:r>
              <a:rPr lang="ru-RU" sz="3200" b="1" dirty="0" smtClean="0">
                <a:latin typeface="Times New Roman"/>
                <a:ea typeface="Calibri"/>
              </a:rPr>
              <a:t>232/551 </a:t>
            </a:r>
            <a:r>
              <a:rPr lang="ru-RU" sz="3200" b="1" dirty="0">
                <a:latin typeface="Times New Roman"/>
                <a:ea typeface="Calibri"/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1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650814" y="1039962"/>
            <a:ext cx="7842372" cy="2411769"/>
            <a:chOff x="782524" y="886670"/>
            <a:chExt cx="7842372" cy="2411769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880480" y="2022315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195736" y="1124744"/>
              <a:ext cx="4608512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195736" y="1124744"/>
              <a:ext cx="0" cy="93610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6804248" y="1124744"/>
              <a:ext cx="0" cy="864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703710" y="886670"/>
              <a:ext cx="0" cy="22879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782524" y="2074303"/>
              <a:ext cx="3744416" cy="122413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345173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</a:rPr>
              <a:t>ДОПУСК К ГИА</a:t>
            </a:r>
            <a:r>
              <a:rPr lang="ru-RU" sz="4000" b="1" i="1" dirty="0" smtClean="0">
                <a:solidFill>
                  <a:srgbClr val="C00000"/>
                </a:solidFill>
              </a:rPr>
              <a:t>: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удовлетворительные годовые </a:t>
            </a:r>
          </a:p>
          <a:p>
            <a:pPr marL="55563" indent="477838"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отметки по всем предметам учебного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плана</a:t>
            </a:r>
          </a:p>
          <a:p>
            <a:pPr marL="55563" indent="477838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«зачет» за итоговое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собеседование</a:t>
            </a:r>
          </a:p>
          <a:p>
            <a:pPr marL="55563" indent="477838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по русскому языку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129406"/>
            <a:ext cx="9505056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r>
              <a:rPr lang="ru-RU" sz="5400" b="1" dirty="0" smtClean="0"/>
              <a:t>ФОРМЫ ГИА-9</a:t>
            </a:r>
            <a:r>
              <a:rPr lang="ru-RU" sz="4400" b="1" dirty="0" smtClean="0"/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9900" y="2264962"/>
            <a:ext cx="3744416" cy="1152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ОГЭ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14091" y="2163402"/>
            <a:ext cx="3744416" cy="12241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ГВЭ </a:t>
            </a:r>
            <a:endParaRPr lang="ru-RU" sz="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43304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961564"/>
            <a:ext cx="8213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Сроки итогового собеседования по русскому языку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35796" y="1628800"/>
            <a:ext cx="3672408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февраля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0486" y="2636912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марта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3695" y="2597435"/>
            <a:ext cx="3672408" cy="834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</a:rPr>
              <a:t>Дополнительный срок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21 апреля 2025</a:t>
            </a:r>
            <a:endParaRPr lang="ru-RU" sz="32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0" y="3717032"/>
            <a:ext cx="9144000" cy="72008"/>
          </a:xfrm>
          <a:prstGeom prst="line">
            <a:avLst/>
          </a:prstGeom>
          <a:ln w="381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3528" y="4005064"/>
            <a:ext cx="8429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Заявление в образовательную организацию </a:t>
            </a:r>
            <a:r>
              <a:rPr lang="ru-RU" sz="2800" b="1" u="sng" dirty="0" smtClean="0">
                <a:solidFill>
                  <a:srgbClr val="0070C0"/>
                </a:solidFill>
              </a:rPr>
              <a:t>не позднее чем за две недели до начала проведения</a:t>
            </a:r>
            <a:endParaRPr lang="ru-RU" sz="2800" b="1" u="sng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5325015"/>
            <a:ext cx="7348986" cy="1200329"/>
          </a:xfrm>
          <a:prstGeom prst="rect">
            <a:avLst/>
          </a:prstGeom>
          <a:noFill/>
          <a:ln w="285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Итоговое собеседование на дому – </a:t>
            </a:r>
            <a:r>
              <a:rPr lang="ru-RU" sz="3600" b="1" dirty="0" smtClean="0">
                <a:solidFill>
                  <a:srgbClr val="C00000"/>
                </a:solidFill>
              </a:rPr>
              <a:t>заключение ПМПК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39279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10766"/>
              </p:ext>
            </p:extLst>
          </p:nvPr>
        </p:nvGraphicFramePr>
        <p:xfrm>
          <a:off x="457161" y="1052736"/>
          <a:ext cx="8202572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001"/>
                <a:gridCol w="2050857"/>
                <a:gridCol w="2050857"/>
                <a:gridCol w="2050857"/>
              </a:tblGrid>
              <a:tr h="487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6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Чтение текста вслух</a:t>
                      </a:r>
                      <a:endParaRPr lang="ru-RU" sz="2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Пересказ текста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Монолог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Диалог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3549" y="3140968"/>
            <a:ext cx="8208912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Начало в 9.00</a:t>
            </a:r>
          </a:p>
          <a:p>
            <a:pPr lvl="0"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Продолжительность 15 минут </a:t>
            </a: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+ </a:t>
            </a:r>
            <a:r>
              <a:rPr lang="ru-RU" sz="3200" b="1" dirty="0">
                <a:solidFill>
                  <a:srgbClr val="C00000"/>
                </a:solidFill>
              </a:rPr>
              <a:t>30 минут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</a:p>
          <a:p>
            <a:pPr lvl="0" algn="ctr">
              <a:lnSpc>
                <a:spcPts val="21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(</a:t>
            </a:r>
            <a:r>
              <a:rPr lang="ru-RU" sz="2800" b="1" dirty="0">
                <a:solidFill>
                  <a:prstClr val="black"/>
                </a:solidFill>
              </a:rPr>
              <a:t>для лиц с ОВЗ, детей-инвалидов и инвалидов</a:t>
            </a:r>
            <a:r>
              <a:rPr lang="ru-RU" sz="2400" b="1" dirty="0" smtClean="0">
                <a:solidFill>
                  <a:prstClr val="black"/>
                </a:solidFill>
              </a:rPr>
              <a:t>)</a:t>
            </a:r>
          </a:p>
          <a:p>
            <a:pPr lvl="0" algn="ctr">
              <a:lnSpc>
                <a:spcPts val="2100"/>
              </a:lnSpc>
            </a:pPr>
            <a:endParaRPr lang="ru-RU" sz="2400" b="1" dirty="0">
              <a:solidFill>
                <a:prstClr val="black"/>
              </a:solidFill>
            </a:endParaRPr>
          </a:p>
          <a:p>
            <a:pPr lvl="0" algn="ctr">
              <a:lnSpc>
                <a:spcPts val="21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итогового собеседования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4214268" y="-1215516"/>
            <a:ext cx="648072" cy="8208912"/>
          </a:xfrm>
          <a:prstGeom prst="rightBrace">
            <a:avLst>
              <a:gd name="adj1" fmla="val 8333"/>
              <a:gd name="adj2" fmla="val 4944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7544" y="586856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«ЗАЧЕТ»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 менее 10 баллов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5417" y="5940569"/>
            <a:ext cx="2844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«НЕЗАЧЕТ»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 rot="16200000">
            <a:off x="4191712" y="3116364"/>
            <a:ext cx="832585" cy="5400599"/>
          </a:xfrm>
          <a:prstGeom prst="rightBrace">
            <a:avLst>
              <a:gd name="adj1" fmla="val 8333"/>
              <a:gd name="adj2" fmla="val 4927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школе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 ожидают своей очереди в кабинете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себе иметь: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лекарство и питание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на лекарственные препараты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технические средства для участников с ОВЗ и инвалидов (при необходимости)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3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489654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иметь при себе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Фото-, аудио- и видеоаппаратуру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 хранения и передачи информации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6075845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972616" y="3631082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5993681" y="3524919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gia.edu.ru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1214438" y="3524919"/>
            <a:ext cx="2017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ege.edu.ru</a:t>
            </a:r>
            <a:endParaRPr lang="ru-RU" altLang="ru-RU" b="1" dirty="0">
              <a:latin typeface="Calibri" pitchFamily="34" charset="0"/>
            </a:endParaRPr>
          </a:p>
        </p:txBody>
      </p:sp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3327400" y="5949280"/>
            <a:ext cx="2481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b="1" dirty="0">
                <a:latin typeface="Calibri" pitchFamily="34" charset="0"/>
              </a:rPr>
              <a:t>www.fipi.ru</a:t>
            </a:r>
            <a:endParaRPr lang="ru-RU" altLang="ru-RU" b="1" dirty="0">
              <a:latin typeface="Calibri" pitchFamily="34" charset="0"/>
            </a:endParaRPr>
          </a:p>
        </p:txBody>
      </p:sp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09120"/>
            <a:ext cx="5459487" cy="114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193006"/>
            <a:ext cx="2301875" cy="141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-612576" y="1754361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tx1"/>
                </a:solidFill>
              </a:rPr>
              <a:t>http://www.obrnadzor.gov.ru/ru/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1026" name="Picture 2" descr="Z:\Тулина Н.В\ron_banner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0237"/>
            <a:ext cx="3533358" cy="123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_10\Desktop\logo2-EGE-2020-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" y="2202458"/>
            <a:ext cx="2281015" cy="14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249289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(ИС)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всего времени ответа на ИС ведется аудиозапись</a:t>
            </a:r>
          </a:p>
          <a:p>
            <a:pPr algn="just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КИМы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 на сайте ФИПИ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9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1</a:t>
            </a:r>
            <a:b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1. Чтение текста вслух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786874" cy="51589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Текст сопровождается иллюстрациями.</a:t>
            </a:r>
          </a:p>
          <a:p>
            <a:endParaRPr lang="ru-RU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://www.amic.ru/images/gallery_08-2011/640.888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5235482" cy="2976560"/>
          </a:xfrm>
          <a:prstGeom prst="rect">
            <a:avLst/>
          </a:prstGeom>
          <a:noFill/>
        </p:spPr>
      </p:pic>
      <p:pic>
        <p:nvPicPr>
          <p:cNvPr id="2052" name="Picture 4" descr="http://center-stolypin.ru/upload/medialibrary/023/131431d1365739995-1.1_iiaue-dhaciad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21084"/>
            <a:ext cx="5805472" cy="413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109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357188"/>
            <a:ext cx="8462714" cy="6286500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 подготовку задания №1 дается до 2-х минут. Во время подготовки ученик имеет право делать пометки в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КИМах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. 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929691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Часть1.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2. </a:t>
            </a:r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Пересказ прочитанного текста</a:t>
            </a:r>
            <a:endParaRPr lang="ru-RU" sz="3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9293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Подробно перескажите  прочитанный  Вами  текст,  включив  в  пересказ  слова С.П. Королёва, выдающегося конструктора и учёного, о Ю.А. Гагарине: </a:t>
            </a:r>
          </a:p>
          <a:p>
            <a:r>
              <a:rPr lang="ru-RU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Подумайте, где лучше использовать слова С.П. Королёва в пересказе. Вы можете использовать любые способы цитирования.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 подготовку задания даётся до 2-х минут. Можно использовать «Поле для заметок»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3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1000108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</a:t>
            </a:r>
            <a:b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3. Монологическое высказывание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84784"/>
            <a:ext cx="8858312" cy="55161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Выберите одну из предложенных тем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1. Праздник.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(на основе описания фотографии) </a:t>
            </a:r>
          </a:p>
        </p:txBody>
      </p:sp>
      <p:pic>
        <p:nvPicPr>
          <p:cNvPr id="53250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71824"/>
            <a:ext cx="5524500" cy="3686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003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63" y="428625"/>
            <a:ext cx="8643937" cy="6143625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2.  Поход (экскурсия), который запомнился мне больше всего.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(повествование на основе жизненного опыта) </a:t>
            </a:r>
          </a:p>
          <a:p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Тема 3.  Всегда ли нужно следовать моде?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(рассуждение по поставленному вопросу) 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Используйте карточку участника собеседования.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подготовку даётся 1 минута.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Высказывание должно занимать не более     3 минут.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6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Часть 2. Задание 4. Диалог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Во  время беседы ученику  будут заданы три вопроса по выбранной теме.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Эти вопросы задаёт экзаменатор-собеседник. Вопросы содержатся на карточках, которые будут в приложении к </a:t>
            </a:r>
            <a:r>
              <a:rPr lang="ru-RU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КИМам</a:t>
            </a:r>
            <a:r>
              <a:rPr lang="ru-RU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1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30677613"/>
              </p:ext>
            </p:extLst>
          </p:nvPr>
        </p:nvGraphicFramePr>
        <p:xfrm>
          <a:off x="-31432" y="377795"/>
          <a:ext cx="9175432" cy="634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088"/>
                <a:gridCol w="6618344"/>
              </a:tblGrid>
              <a:tr h="219050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1. Праздник. 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Какие  праздники  Вам  нравятся  больше  и  почему (домашние, школьные, праздники в кругу друзей)?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Когда можно сказать, что праздник удался?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Вы больше любите праздник или подготовку к нему и почему?</a:t>
                      </a: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90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2.  Поход (экскурсия), который запомнился мне больше всего.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Чем, по Вашему мнению, полезны походы (экскурсии)?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Что бы Вы порекомендовали Вашим сверстникам, которые собираются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впервые отправиться в поход (на экскурсию)?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Что, по Вашему мнению, самое важное в походе (на экскурсии)?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90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cs typeface="Arial" pitchFamily="34" charset="0"/>
                        </a:rPr>
                        <a:t>Тема 3.  Всегда ли нужно следовать моде? </a:t>
                      </a:r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1) Что означает, по Вашему мнению, слово«модный»?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2) Вы слушаете чужие советы? Чьи советы для Вас особенно важны? 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3) Приведите пример отрицательного влияния моды.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http://www.chuguev.by/img/s6/v141/p212887305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357454" cy="130776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388424" cy="4766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Карточка экзаменатора-собеседника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5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Оценивание итогового собеседования по русскому языку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осуществляется по специальным критериям (смотреть на сайте ФИПИ в разделе «Демоверсии, спецификации, кодификаторы»)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баллов- «зачет»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результатами итогового собеседования осуществляется в школе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29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итоговому собеседованию в дополнительные сроки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4680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Допускаются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получившие «незачет»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явившиеся на итоговое собеседование по уважительной причине (болезнь или иные обстоятельства),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завершившие итоговое собеседование по уважительной причине (болезнь или иные обстоятельства),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подтвержденной документально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6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612576" y="5229200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http://www.coikko.ru/index.php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612576" y="2044799"/>
            <a:ext cx="10801200" cy="448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40" y="308869"/>
            <a:ext cx="5479607" cy="151141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extLst/>
        </p:spPr>
      </p:pic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09145" y="1988840"/>
            <a:ext cx="7895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800" b="1" dirty="0">
                <a:latin typeface="Calibri" pitchFamily="34" charset="0"/>
              </a:rPr>
              <a:t>https://www.yarregion.ru/depts/dobr/default.aspx</a:t>
            </a:r>
            <a:endParaRPr lang="ru-RU" alt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65401"/>
            <a:ext cx="8208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0712" y="547999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Министерство образования ЯО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548680"/>
            <a:ext cx="3962231" cy="11521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Министерство образования ЯО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56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результата итогового собеседования как допуска к </a:t>
            </a:r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ГИА-бессрочно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72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97868" y="1340768"/>
            <a:ext cx="7056784" cy="1944216"/>
          </a:xfrm>
          <a:prstGeom prst="roundRect">
            <a:avLst/>
          </a:prstGeom>
          <a:noFill/>
          <a:ln cmpd="tri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 свою образовательную </a:t>
            </a:r>
            <a:r>
              <a:rPr lang="ru-RU" sz="3200" b="1" dirty="0" smtClean="0">
                <a:solidFill>
                  <a:schemeClr val="tx1"/>
                </a:solidFill>
              </a:rPr>
              <a:t>организацию до</a:t>
            </a:r>
            <a:endParaRPr lang="ru-RU" sz="3200" b="1" dirty="0">
              <a:solidFill>
                <a:schemeClr val="tx1"/>
              </a:solidFill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1 марта </a:t>
            </a:r>
            <a:r>
              <a:rPr lang="ru-RU" sz="3200" b="1" dirty="0" smtClean="0">
                <a:solidFill>
                  <a:srgbClr val="FF0000"/>
                </a:solidFill>
              </a:rPr>
              <a:t>2025 года (включительно)</a:t>
            </a:r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3021041" y="3789040"/>
            <a:ext cx="3672408" cy="23042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Предметы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Форма ГИА</a:t>
            </a:r>
          </a:p>
          <a:p>
            <a:pPr marL="809625" indent="-3619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tx1"/>
                </a:solidFill>
              </a:rPr>
              <a:t>Сроки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260648"/>
            <a:ext cx="946956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Заявление на участие в ГИА-9</a:t>
            </a:r>
          </a:p>
        </p:txBody>
      </p:sp>
    </p:spTree>
    <p:extLst>
      <p:ext uri="{BB962C8B-B14F-4D97-AF65-F5344CB8AC3E}">
        <p14:creationId xmlns:p14="http://schemas.microsoft.com/office/powerpoint/2010/main" val="15044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после подачи заявления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марта текущего 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вправе изменить (дополнить) перечень указанных в заявлении экзаменов, форму(ы) ГИА только при наличии уважительных причин, подтвержденных документально, обратившись в ГЭК не позднее, чем за две недели до начала соответствующих экзаменов.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801092"/>
            <a:ext cx="56886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</a:rPr>
              <a:t>2 обязательных учебных предмета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1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Русский язык </a:t>
            </a:r>
          </a:p>
          <a:p>
            <a:pPr marL="1438275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Математика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08520" y="0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Предметы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37034" y="2082397"/>
            <a:ext cx="9229972" cy="2680334"/>
            <a:chOff x="179512" y="1973615"/>
            <a:chExt cx="9229972" cy="2680334"/>
          </a:xfrm>
        </p:grpSpPr>
        <p:sp>
          <p:nvSpPr>
            <p:cNvPr id="5" name="TextBox 4"/>
            <p:cNvSpPr txBox="1"/>
            <p:nvPr/>
          </p:nvSpPr>
          <p:spPr>
            <a:xfrm>
              <a:off x="179512" y="2435279"/>
              <a:ext cx="2152203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Химия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Физика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Биология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Литература</a:t>
              </a:r>
            </a:p>
            <a:p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627784" y="1973615"/>
              <a:ext cx="3278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u="sng" dirty="0" smtClean="0">
                  <a:solidFill>
                    <a:srgbClr val="C00000"/>
                  </a:solidFill>
                </a:rPr>
                <a:t>2 предмета по выбору:</a:t>
              </a:r>
              <a:endParaRPr lang="ru-RU" sz="2400" b="1" u="sng" dirty="0">
                <a:solidFill>
                  <a:srgbClr val="C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7304" y="2437958"/>
              <a:ext cx="3528392" cy="2215991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Обществознание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Информатика и </a:t>
              </a: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ИКТ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История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География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ru-RU" sz="2400" dirty="0"/>
            </a:p>
            <a:p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669" y="2442244"/>
              <a:ext cx="3331815" cy="184665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Английский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>
                  <a:solidFill>
                    <a:schemeClr val="tx2">
                      <a:lumMod val="75000"/>
                    </a:schemeClr>
                  </a:solidFill>
                </a:rPr>
                <a:t>Французский </a:t>
              </a: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Немецкий язык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</a:rPr>
                <a:t>Испанский язык</a:t>
              </a:r>
            </a:p>
            <a:p>
              <a:endParaRPr lang="ru-RU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-108520" y="4171727"/>
            <a:ext cx="936104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Формы ГИА-9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23528" y="5158580"/>
            <a:ext cx="8409681" cy="1438772"/>
            <a:chOff x="410791" y="986086"/>
            <a:chExt cx="8409681" cy="143877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10791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ОГЭ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932040" y="986086"/>
              <a:ext cx="3744416" cy="72008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2">
                      <a:lumMod val="75000"/>
                    </a:schemeClr>
                  </a:solidFill>
                </a:rPr>
                <a:t>ГВЭ</a:t>
              </a:r>
              <a:endParaRPr lang="ru-RU" sz="40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788024" y="1848794"/>
              <a:ext cx="1800200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устно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771828" y="1848794"/>
              <a:ext cx="2048644" cy="576064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письменно</a:t>
              </a:r>
              <a:endParaRPr lang="ru-RU" sz="2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724128" y="1706166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812360" y="1700808"/>
              <a:ext cx="0" cy="142628"/>
            </a:xfrm>
            <a:prstGeom prst="line">
              <a:avLst/>
            </a:prstGeom>
            <a:ln w="349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77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3240360"/>
          </a:xfrm>
        </p:spPr>
        <p:txBody>
          <a:bodyPr>
            <a:normAutofit fontScale="90000"/>
          </a:bodyPr>
          <a:lstStyle/>
          <a:p>
            <a:pPr marL="4572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государственный экзамен (ОГЭ)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основная форма государственной итоговой аттестации (ГИА)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824535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выпускной экзамен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(ГВЭ) – это форма государственной итоговой аттестации (ГИА) для обучающихся с ограниченными возможностями здоровья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(ОВЗ), детей-инвалидов,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0528" y="0"/>
            <a:ext cx="943304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Особые условия для сдачи ГИА-9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64888" y="857320"/>
            <a:ext cx="3527592" cy="9154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 обязательных предмета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64088" y="1909645"/>
            <a:ext cx="3517328" cy="583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Форма ГВЭ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75152" y="2636912"/>
            <a:ext cx="3517328" cy="8640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Увеличение времени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7624" y="2201270"/>
            <a:ext cx="4112840" cy="10837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Дети-инвалиды</a:t>
            </a: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Справка МСЭ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7624" y="979434"/>
            <a:ext cx="4112840" cy="10094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</a:rPr>
              <a:t>Дети с ОВЗ</a:t>
            </a:r>
            <a:endParaRPr lang="ru-RU" sz="3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000" i="1" dirty="0" smtClean="0">
                <a:solidFill>
                  <a:srgbClr val="C00000"/>
                </a:solidFill>
              </a:rPr>
              <a:t>Заключение ПМПК</a:t>
            </a:r>
            <a:endParaRPr lang="ru-RU" sz="3000" i="1" dirty="0">
              <a:solidFill>
                <a:srgbClr val="C00000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400464" y="1196752"/>
            <a:ext cx="974688" cy="1872208"/>
            <a:chOff x="4400464" y="1196752"/>
            <a:chExt cx="974688" cy="1872208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860032" y="1196752"/>
              <a:ext cx="0" cy="187220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400464" y="1484784"/>
              <a:ext cx="459568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860032" y="1196752"/>
              <a:ext cx="5044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28" idx="1"/>
            </p:cNvCxnSpPr>
            <p:nvPr/>
          </p:nvCxnSpPr>
          <p:spPr>
            <a:xfrm>
              <a:off x="4860032" y="3068960"/>
              <a:ext cx="51512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endCxn id="26" idx="1"/>
            </p:cNvCxnSpPr>
            <p:nvPr/>
          </p:nvCxnSpPr>
          <p:spPr>
            <a:xfrm>
              <a:off x="4860032" y="2201271"/>
              <a:ext cx="50405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Прямая соединительная линия 49"/>
          <p:cNvCxnSpPr/>
          <p:nvPr/>
        </p:nvCxnSpPr>
        <p:spPr>
          <a:xfrm>
            <a:off x="4427984" y="2708920"/>
            <a:ext cx="42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208461" y="4053662"/>
            <a:ext cx="3982188" cy="2004070"/>
            <a:chOff x="301780" y="3789040"/>
            <a:chExt cx="3982188" cy="200407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01780" y="3789040"/>
              <a:ext cx="3982188" cy="128921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0666" y="3948915"/>
              <a:ext cx="37444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000" b="1" dirty="0">
                  <a:solidFill>
                    <a:srgbClr val="002060"/>
                  </a:solidFill>
                </a:rPr>
                <a:t>Специальные условия</a:t>
              </a: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01780" y="5078258"/>
              <a:ext cx="3982188" cy="7148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61845" y="5199708"/>
              <a:ext cx="30620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400464" y="4001874"/>
            <a:ext cx="4600026" cy="2575840"/>
            <a:chOff x="270888" y="3789040"/>
            <a:chExt cx="5163456" cy="257584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1779" y="3789040"/>
              <a:ext cx="5011325" cy="13273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0888" y="3990251"/>
              <a:ext cx="50297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002060"/>
                  </a:solidFill>
                </a:rPr>
                <a:t>ГИА-9 на дому, в медицинском учреждении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1780" y="5116418"/>
              <a:ext cx="5011323" cy="12484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423020" y="5319248"/>
              <a:ext cx="501132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i="1" dirty="0">
                  <a:solidFill>
                    <a:srgbClr val="C00000"/>
                  </a:solidFill>
                </a:rPr>
                <a:t>Заключение ПМПК,</a:t>
              </a:r>
            </a:p>
            <a:p>
              <a:r>
                <a:rPr lang="ru-RU" sz="2800" i="1" dirty="0">
                  <a:solidFill>
                    <a:srgbClr val="C00000"/>
                  </a:solidFill>
                </a:rPr>
                <a:t>медицинской организации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5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6418" t="14937" r="29396" b="5394"/>
          <a:stretch/>
        </p:blipFill>
        <p:spPr bwMode="auto">
          <a:xfrm>
            <a:off x="395536" y="332656"/>
            <a:ext cx="8280919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586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402" t="24482" r="29980" b="11410"/>
          <a:stretch/>
        </p:blipFill>
        <p:spPr bwMode="auto">
          <a:xfrm>
            <a:off x="107504" y="0"/>
            <a:ext cx="8712968" cy="6741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7927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Досрочный период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ГИА может быть проведена </a:t>
            </a:r>
            <a:r>
              <a:rPr lang="ru-RU" u="sng" dirty="0" smtClean="0"/>
              <a:t>досрочно</a:t>
            </a:r>
            <a:r>
              <a:rPr lang="ru-RU" dirty="0" smtClean="0"/>
              <a:t>, но не ранее 20 апреля, для обучающихся, не имеющих возможности </a:t>
            </a:r>
            <a:r>
              <a:rPr lang="ru-RU" u="sng" dirty="0" smtClean="0"/>
              <a:t>по уважительным причинам,</a:t>
            </a:r>
            <a:r>
              <a:rPr lang="ru-RU" dirty="0" smtClean="0"/>
              <a:t> подтвержденным </a:t>
            </a:r>
            <a:r>
              <a:rPr lang="ru-RU" u="sng" dirty="0" smtClean="0"/>
              <a:t>документально</a:t>
            </a:r>
            <a:r>
              <a:rPr lang="ru-RU" dirty="0" smtClean="0"/>
              <a:t>, пройти ГИА в основные сроки</a:t>
            </a:r>
          </a:p>
          <a:p>
            <a:r>
              <a:rPr lang="ru-RU" dirty="0" smtClean="0"/>
              <a:t>К заявлению об участии в ГИА прилагаются копии документов, подтверждающих право на </a:t>
            </a:r>
            <a:r>
              <a:rPr lang="ru-RU" u="sng" dirty="0" smtClean="0"/>
              <a:t>досрочную</a:t>
            </a:r>
            <a:r>
              <a:rPr lang="ru-RU" dirty="0" smtClean="0"/>
              <a:t> сдачу экзаменов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1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002" t="15145" r="29630" b="5186"/>
          <a:stretch/>
        </p:blipFill>
        <p:spPr bwMode="auto">
          <a:xfrm>
            <a:off x="251521" y="188640"/>
            <a:ext cx="8496944" cy="648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6073" y="2780928"/>
            <a:ext cx="12241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73505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Министерство</a:t>
            </a:r>
            <a:endParaRPr lang="ru-RU" sz="1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229200"/>
            <a:ext cx="12836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МмМи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07267" y="5132752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/>
              <a:t>Министерство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625471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 </a:t>
            </a:r>
            <a:r>
              <a:rPr lang="ru-RU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ГИА</a:t>
            </a:r>
          </a:p>
          <a:p>
            <a:pPr marL="45720" indent="0" algn="ctr">
              <a:buNone/>
            </a:pP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(ОГЭ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ГВЭ; </a:t>
            </a:r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ОГЭ+ГВЭ</a:t>
            </a: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;)</a:t>
            </a:r>
          </a:p>
          <a:p>
            <a:pPr marL="45720" indent="0" algn="ctr">
              <a:buNone/>
            </a:pPr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</a:t>
            </a:r>
            <a:r>
              <a:rPr lang="ru-RU" sz="5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инвалиды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сдавать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5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обязательных экзамена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–русский язык и математику.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предметов для ГИА необходимо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планируемый образовательный маршрут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основного общего образования: нужно ознакомиться с перечнем предметов, требуемых для отбора в  профильный 10 класс.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экзаменов в 9 классе не должно превышать четырех.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расписания на 2025 год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03853"/>
              </p:ext>
            </p:extLst>
          </p:nvPr>
        </p:nvGraphicFramePr>
        <p:xfrm>
          <a:off x="457200" y="1196975"/>
          <a:ext cx="82296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634704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мая (ср)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обществознание, 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мая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история, физика, химия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информатика, обществознание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июня (</a:t>
                      </a:r>
                      <a:r>
                        <a:rPr lang="ru-RU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информатика, литература,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 с 26.06. -  02.07.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25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Продолжительность экзаменов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82967"/>
              </p:ext>
            </p:extLst>
          </p:nvPr>
        </p:nvGraphicFramePr>
        <p:xfrm>
          <a:off x="457200" y="1600200"/>
          <a:ext cx="8229600" cy="495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5050904"/>
              </a:tblGrid>
              <a:tr h="115939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333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40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Обязательные</a:t>
                      </a:r>
                      <a:endParaRPr lang="ru-RU" sz="40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21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(235 минут)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61100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(235 минут)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5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348372"/>
              </p:ext>
            </p:extLst>
          </p:nvPr>
        </p:nvGraphicFramePr>
        <p:xfrm>
          <a:off x="179512" y="692696"/>
          <a:ext cx="8900988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0892"/>
                <a:gridCol w="116840"/>
                <a:gridCol w="5133256"/>
              </a:tblGrid>
              <a:tr h="5205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540">
                <a:tc gridSpan="3">
                  <a:txBody>
                    <a:bodyPr/>
                    <a:lstStyle/>
                    <a:p>
                      <a:pPr algn="just"/>
                      <a:r>
                        <a:rPr lang="ru-RU" sz="2400" b="1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24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предметов по выбору обучающегося</a:t>
                      </a:r>
                      <a:endParaRPr lang="ru-RU" sz="2400" b="1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55 минут (235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часа (180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945">
                <a:tc gridSpan="2"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30 минут (150 минут)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45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55604"/>
              </p:ext>
            </p:extLst>
          </p:nvPr>
        </p:nvGraphicFramePr>
        <p:xfrm>
          <a:off x="539552" y="836712"/>
          <a:ext cx="8229600" cy="3904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3610744"/>
              </a:tblGrid>
              <a:tr h="1008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Продолжительность экзамена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(письменная часть)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часа (120 минут)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04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(устная часть)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минут</a:t>
                      </a:r>
                    </a:p>
                    <a:p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4896" cy="5472608"/>
          </a:xfrm>
        </p:spPr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экзамены обучающиеся будут сдавать в ППЭ*</a:t>
            </a:r>
          </a:p>
          <a:p>
            <a:pPr algn="just"/>
            <a:endParaRPr lang="ru-RU" sz="4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 - пункт проведения экзамена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7236" t="14937" r="29863" b="6016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4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6153" t="18006" r="28591" b="14529"/>
          <a:stretch/>
        </p:blipFill>
        <p:spPr bwMode="auto">
          <a:xfrm>
            <a:off x="-1" y="-127934"/>
            <a:ext cx="9143999" cy="685800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292494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2924944"/>
            <a:ext cx="1944216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((485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88557" y="28395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(4852)  40-08-63- ГИА-9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86702" y="1196752"/>
            <a:ext cx="3384376" cy="86409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Министерство образования ЯО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289328"/>
            <a:ext cx="1512167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МиМи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18083" y="2136020"/>
            <a:ext cx="172819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  <a:cs typeface="Aharoni" panose="02010803020104030203" pitchFamily="2" charset="-79"/>
              </a:rPr>
              <a:t>Министерство</a:t>
            </a:r>
            <a:endParaRPr lang="ru-RU" dirty="0">
              <a:latin typeface="Cambria" panose="02040503050406030204" pitchFamily="18" charset="0"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2852936"/>
            <a:ext cx="158417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32656"/>
            <a:ext cx="2578890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413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0379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40768"/>
            <a:ext cx="8064896" cy="50405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Прибытие в ППЭ к 9.00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Оставление личных вещей (включая средства связи) в помещении для хранения до входа в ППЭ.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лекарственных средств только при наличии медицинской  справки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 через металлоискатель (если есть противопоказания, то необходимо наличие медицинской справки об отводе от металлоискателя)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на входе паспорта без обложки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49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1"/>
          <p:cNvSpPr txBox="1">
            <a:spLocks/>
          </p:cNvSpPr>
          <p:nvPr/>
        </p:nvSpPr>
        <p:spPr>
          <a:xfrm>
            <a:off x="539552" y="476673"/>
            <a:ext cx="8064896" cy="54579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процедура проведения ГИА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участниках ГИА заносятся в РИС (ФИО, паспортные данные, выбор предметов, распределение на ППЭ)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 получают уведомление. В уведомлении указывается: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предметы 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пунктов проведения экзаменов (далее ППЭ)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и время начала экзаменов</a:t>
            </a: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Коды образовательного учреждения (школы) и ППЭ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731520"/>
            <a:ext cx="8208912" cy="550579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экзамена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всем предметам начинаются в 10.00 по местному времени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нужно прибыть не позднее 09.00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ППЭ выпускников сопровождает уполномоченный представитель от школы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476672"/>
            <a:ext cx="8568952" cy="59766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собой: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</a:p>
          <a:p>
            <a:pPr marL="342900" indent="-342900">
              <a:buFontTx/>
              <a:buChar char="-"/>
            </a:pPr>
            <a:r>
              <a:rPr lang="ru-RU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ручку с чернилами черного цвета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дополнительные устройства и материалы</a:t>
            </a:r>
          </a:p>
          <a:p>
            <a:pPr marL="342900" indent="-342900">
              <a:buFontTx/>
              <a:buChar char="-"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на ППЭ только при наличии медицинской справки от врача</a:t>
            </a:r>
          </a:p>
        </p:txBody>
      </p:sp>
    </p:spTree>
    <p:extLst>
      <p:ext uri="{BB962C8B-B14F-4D97-AF65-F5344CB8AC3E}">
        <p14:creationId xmlns:p14="http://schemas.microsoft.com/office/powerpoint/2010/main" val="21974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берут с собой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45896"/>
              </p:ext>
            </p:extLst>
          </p:nvPr>
        </p:nvGraphicFramePr>
        <p:xfrm>
          <a:off x="0" y="1600200"/>
          <a:ext cx="9144000" cy="451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5076056"/>
              </a:tblGrid>
              <a:tr h="110872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1394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калькулятор, линейка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95232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география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  <a:p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Непрограммируемый калькулятор</a:t>
                      </a:r>
                      <a:endParaRPr lang="ru-RU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7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395536" y="260648"/>
            <a:ext cx="8424936" cy="612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Разрешается использовать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endParaRPr lang="ru-RU" sz="48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орфографические словари</a:t>
            </a:r>
            <a:endParaRPr lang="ru-RU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линейка, справочные материалы, содержащие основные формулы курса математики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линейка, непрограммируемый калькулятор, лабораторное оборудование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непрограммируемый калькулятор, лабораторное оборудование, периодическая система химических элементов Д.И. Менделеева, таблица растворимости солей, кислот  и оснований в воде, электрохимический ряд напряжений металлов</a:t>
            </a:r>
          </a:p>
          <a:p>
            <a:pPr marL="685800" indent="-685800" algn="just">
              <a:buFont typeface="Wingdings" panose="05000000000000000000" pitchFamily="2" charset="2"/>
              <a:buChar char="ü"/>
            </a:pPr>
            <a:r>
              <a:rPr lang="ru-RU" sz="55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r>
              <a:rPr lang="ru-RU" sz="5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линейка и непрограммируемый калькулятор</a:t>
            </a:r>
          </a:p>
        </p:txBody>
      </p:sp>
    </p:spTree>
    <p:extLst>
      <p:ext uri="{BB962C8B-B14F-4D97-AF65-F5344CB8AC3E}">
        <p14:creationId xmlns:p14="http://schemas.microsoft.com/office/powerpoint/2010/main" val="219867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363272" cy="550547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непрограммируемый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и географические атласы для 7, 8 и 9 классов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–тексты художественных произведений и сборники лирики, орфографические словари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ИКТ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компьютерная техника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Иностранные языки-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средства, обеспечивающие воспроизведение аудиозаписей на электронных носителях, компьютерная техника,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аудиогарнитура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раздела «Говорение»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136904" cy="41540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средствах обучения и воспитания не допускается делать пометки, относящиеся к содержанию заданий КИМ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173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Непрограммируемый калькулятор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968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а).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выполнение    арифметических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вычислений (сложение, вычитание, умножение, деление, извлечение корня) и вычисление тригонометрических функций (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sin, cos,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arcsin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arccos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arctg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б). </a:t>
            </a:r>
            <a:r>
              <a:rPr lang="ru-RU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 функции средства связи, хранилища базы данных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имеет доступа к сетям передачи данных (в том числе к сети «Интернет»)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57200" y="764704"/>
            <a:ext cx="8229600" cy="536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обучающихся в ППЭ осуществляется при наличии паспорта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отсутствия у обучающегося паспорта, он допускается в ППЭ после подтверждения его личности сопровождающим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936104"/>
          </a:xfrm>
        </p:spPr>
        <p:txBody>
          <a:bodyPr/>
          <a:lstStyle/>
          <a:p>
            <a:r>
              <a:rPr lang="ru-RU" dirty="0" smtClean="0"/>
              <a:t>Перечень тематических сайтов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err="1" smtClean="0">
                <a:solidFill>
                  <a:srgbClr val="4C5DDC"/>
                </a:solidFill>
              </a:rPr>
              <a:t>минобрнауки.рф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Министерства образования и науки РФ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yar-edudep.ru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официальный сайт Департамента образования мэрии                                  г. Ярославля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hlinkClick r:id="rId3"/>
              </a:rPr>
              <a:t>www.resurs-yar.ru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сайт ГУ ЯО «Центр профессиональной ориентации и психологической поддержки «Ресурс»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49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539552" y="731520"/>
            <a:ext cx="7992888" cy="55057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ru-RU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два организатора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наблюдатель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более 15 участников ГИА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отдельное рабочее место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место для личных вещей обучающихся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</a:t>
            </a:r>
            <a:b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92888" cy="5184576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 по аудиториям и рабочим местам будет автоматизированным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обучающийся получит индивидуальный комплект (ИК) с экзаменационными материалами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начала и окончания экзамена фиксируется на доске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539552" y="476673"/>
            <a:ext cx="7992888" cy="54579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в аудитории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целостность, комплектность и качество печати КИМ и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Прослушать внимательно инструктаж (время инструктажа не входит в продолжительность экзамена)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регистрационные поля бланков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задания и внести ответы в бланки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Экзаменационная работа выполняется только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с чернилами черного цвета!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комплект (ИК)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№1</a:t>
            </a:r>
          </a:p>
          <a:p>
            <a:pPr marL="457200" indent="-457200" algn="just"/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</a:t>
            </a:r>
            <a:r>
              <a:rPr lang="ru-RU" alt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 лист 1</a:t>
            </a:r>
            <a:endParaRPr lang="ru-RU" alt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№2 лист 2</a:t>
            </a:r>
          </a:p>
          <a:p>
            <a:pPr algn="just"/>
            <a:r>
              <a:rPr lang="ru-RU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ответов №2 (выдается по требованию участника ГИА)</a:t>
            </a:r>
          </a:p>
        </p:txBody>
      </p:sp>
    </p:spTree>
    <p:extLst>
      <p:ext uri="{BB962C8B-B14F-4D97-AF65-F5344CB8AC3E}">
        <p14:creationId xmlns:p14="http://schemas.microsoft.com/office/powerpoint/2010/main" val="157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611560" y="548680"/>
            <a:ext cx="8208912" cy="58326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Tx/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ответы из черновиков и КИМ переносятся в бланки!</a:t>
            </a:r>
          </a:p>
          <a:p>
            <a:pPr marL="4572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в КИМ и черновиках не проверяются!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заполнения бланков необходимо ознакомиться до начала экзаменов.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все бланки, КИМ, черновики организаторам в аудитории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30 минут и за 5 минут </a:t>
            </a:r>
          </a:p>
          <a:p>
            <a:pPr algn="just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окончания экзамена организаторы сообщают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скором завершении экзамена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переносе ответов из черновиков в бланки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экзамена организаторы собирают экзаменационные материалы у обучающихся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Упаковывают в отдельные пакеты</a:t>
            </a: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Запечатанные пакеты направляются в РЦОИ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ГИА по состоянию здоровья не может завершить выполнение экзаменационной работы, то он может покинуть аудиторию досрочно.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медработник и уполномоченный ГЭК составляют акт о досрочном завершении  экзамена по объективным причинам.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такой участник ГИА сможет сдать экзамен в резервные сроки.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6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участник ГИА заболел в день проведения экзамена?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накануне или в день проведения экзамена предоставить в свою школу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медицинскую справку о заболевании и освобождении от экзаменов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соответствующий срок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можно будет сдать в резервные сроки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3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На ГИА-9 запрещается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49155" y="863118"/>
            <a:ext cx="8474518" cy="4723253"/>
            <a:chOff x="273946" y="689496"/>
            <a:chExt cx="8474518" cy="4723253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273946" y="1911985"/>
              <a:ext cx="8424936" cy="474781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Перемещаться по ППЭ без сопровождения организатора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23469" y="2460421"/>
              <a:ext cx="8424936" cy="1728192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Иметь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  </a:r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информации, за исключением разрешенных средств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23528" y="4332629"/>
              <a:ext cx="8424936" cy="1080120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Выносить </a:t>
              </a:r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из аудиторий и ППЭ экзаменационные материалы на бумажном или электронном носителях, фотографировать экзаменационные материалы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23528" y="689496"/>
              <a:ext cx="8424936" cy="510596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</a:rPr>
                <a:t>Нарушать установленный порядок проведения ГИА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323528" y="1533962"/>
            <a:ext cx="8424936" cy="51059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Разговаривать с другими участниками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1948" y="5712402"/>
            <a:ext cx="8424936" cy="7409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Продолжать переносить ответы в бланки после завершения экзамена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544616"/>
          </a:xfrm>
        </p:spPr>
        <p:txBody>
          <a:bodyPr/>
          <a:lstStyle/>
          <a:p>
            <a:pPr algn="just"/>
            <a:r>
              <a:rPr lang="en-US" sz="4000" b="1" dirty="0">
                <a:hlinkClick r:id="rId3"/>
              </a:rPr>
              <a:t>http://school59.edu.yar.ru/</a:t>
            </a:r>
            <a:r>
              <a:rPr lang="ru-RU" sz="4000" b="1" dirty="0"/>
              <a:t> - адрес школьного сайта: страница «Проведение государственной итоговой аттестации»</a:t>
            </a:r>
          </a:p>
          <a:p>
            <a:r>
              <a:rPr lang="ru-RU" dirty="0" smtClean="0"/>
              <a:t>телефон «Горячей линии» средней школы №59 по проведению ГИА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35-40-35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8986" t="16598" r="32081" b="643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47745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выдачи аттестата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являться положительные результаты экзаменов </a:t>
            </a:r>
            <a:r>
              <a:rPr lang="ru-RU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четырем учебным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(русскому языку, математике и двум предметам по выбору обучающегося).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348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отметки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учитываться при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выставлении итоговых отметок в аттестат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этим четырем учебным предметам (русскому языку, математике и двум предметам по выбору обучающегося).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5437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русскому языку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84235"/>
              </p:ext>
            </p:extLst>
          </p:nvPr>
        </p:nvGraphicFramePr>
        <p:xfrm>
          <a:off x="251520" y="1628800"/>
          <a:ext cx="8708503" cy="392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323"/>
                <a:gridCol w="957081"/>
                <a:gridCol w="1030703"/>
                <a:gridCol w="2429514"/>
                <a:gridCol w="3186882"/>
              </a:tblGrid>
              <a:tr h="481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6752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23-28, из них не менее 4 баллов за грамотность по критериям ГК1-ГК4. Если по критериям Г К1-ГК4 учащийся набрал менее 4 баллов,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выставляется отметка «3»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29-33, из них не менее 6 баллов за грамотность  по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критериям ГК1-ГК4. Если по критериям ГК1-ГК4 учащийся набрал менее 6 баллов, выставляется отметка «4»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99592" y="5949280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перевода первичных баллов ОГЭ по математике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961225"/>
              </p:ext>
            </p:extLst>
          </p:nvPr>
        </p:nvGraphicFramePr>
        <p:xfrm>
          <a:off x="179512" y="1772816"/>
          <a:ext cx="8856985" cy="3654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944216"/>
                <a:gridCol w="2016224"/>
                <a:gridCol w="1872209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0-6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7-14,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 балла получено 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22-31,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не менее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балла</a:t>
                      </a:r>
                      <a:r>
                        <a:rPr lang="ru-RU" sz="2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получено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выполнение заданий модуля «Геометрия»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6266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физике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04334"/>
              </p:ext>
            </p:extLst>
          </p:nvPr>
        </p:nvGraphicFramePr>
        <p:xfrm>
          <a:off x="323528" y="980728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9773"/>
                <a:gridCol w="1368152"/>
                <a:gridCol w="1224136"/>
                <a:gridCol w="1440160"/>
                <a:gridCol w="1344719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23-34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50837" y="220486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химии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49801"/>
              </p:ext>
            </p:extLst>
          </p:nvPr>
        </p:nvGraphicFramePr>
        <p:xfrm>
          <a:off x="323529" y="2852936"/>
          <a:ext cx="8564487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0600"/>
                <a:gridCol w="1379028"/>
                <a:gridCol w="1233868"/>
                <a:gridCol w="1524189"/>
                <a:gridCol w="1106802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043608" y="4365104"/>
            <a:ext cx="777240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биологии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76794"/>
              </p:ext>
            </p:extLst>
          </p:nvPr>
        </p:nvGraphicFramePr>
        <p:xfrm>
          <a:off x="358417" y="5085184"/>
          <a:ext cx="8710734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99"/>
                <a:gridCol w="1402576"/>
                <a:gridCol w="1254937"/>
                <a:gridCol w="1550216"/>
                <a:gridCol w="1474106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0-12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38-48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0049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772400" cy="57606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географии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028925"/>
              </p:ext>
            </p:extLst>
          </p:nvPr>
        </p:nvGraphicFramePr>
        <p:xfrm>
          <a:off x="383227" y="764704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19-25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63960" y="1772816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обществознанию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73221"/>
              </p:ext>
            </p:extLst>
          </p:nvPr>
        </p:nvGraphicFramePr>
        <p:xfrm>
          <a:off x="401690" y="234888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916360" y="350100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истории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34848"/>
              </p:ext>
            </p:extLst>
          </p:nvPr>
        </p:nvGraphicFramePr>
        <p:xfrm>
          <a:off x="401690" y="429309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11-20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3114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80445" y="404664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литературе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90729"/>
              </p:ext>
            </p:extLst>
          </p:nvPr>
        </p:nvGraphicFramePr>
        <p:xfrm>
          <a:off x="395536" y="1060911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16-23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24-31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32-37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030466" y="2060848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информатике и ИКТ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467785"/>
              </p:ext>
            </p:extLst>
          </p:nvPr>
        </p:nvGraphicFramePr>
        <p:xfrm>
          <a:off x="339462" y="2852936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16-19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039563" y="4077072"/>
            <a:ext cx="77724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041974"/>
              </p:ext>
            </p:extLst>
          </p:nvPr>
        </p:nvGraphicFramePr>
        <p:xfrm>
          <a:off x="518175" y="4869160"/>
          <a:ext cx="8496940" cy="986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653"/>
                <a:gridCol w="1368152"/>
                <a:gridCol w="1224136"/>
                <a:gridCol w="1368152"/>
                <a:gridCol w="142784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0-28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29-45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58-68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604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Шкала первичных баллов ГВЭ по русскому языку (письменная форма)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50513"/>
              </p:ext>
            </p:extLst>
          </p:nvPr>
        </p:nvGraphicFramePr>
        <p:xfrm>
          <a:off x="251520" y="1916832"/>
          <a:ext cx="843528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440160"/>
                <a:gridCol w="1512168"/>
                <a:gridCol w="1440160"/>
                <a:gridCol w="137849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15-17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3356992"/>
            <a:ext cx="85384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по математике (письменная форма)</a:t>
            </a:r>
            <a:endParaRPr lang="ru-RU" b="1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768460"/>
              </p:ext>
            </p:extLst>
          </p:nvPr>
        </p:nvGraphicFramePr>
        <p:xfrm>
          <a:off x="323528" y="4869160"/>
          <a:ext cx="864096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611"/>
                <a:gridCol w="1477087"/>
                <a:gridCol w="1772505"/>
                <a:gridCol w="1255524"/>
                <a:gridCol w="1403233"/>
              </a:tblGrid>
              <a:tr h="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балл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</a:t>
                      </a:r>
                      <a:endParaRPr lang="ru-RU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922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Повторное прохождение ГИА-9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7" y="1556791"/>
            <a:ext cx="74168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явившиеся на экзамен по уважительным причинам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0326" y="908720"/>
            <a:ext cx="863215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Резервные дни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7" y="2924944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 завершившие экзамен по уважительной причине </a:t>
            </a:r>
            <a:r>
              <a:rPr lang="ru-RU" sz="2400" b="1" dirty="0" smtClean="0">
                <a:solidFill>
                  <a:srgbClr val="FF0000"/>
                </a:solidFill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</a:rPr>
              <a:t>ДОКУМЕНТАЛЬНОЕ ПОДТВЕРЖДЕНИЕ)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17610" y="4247415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двум предметам </a:t>
            </a:r>
            <a:r>
              <a:rPr lang="ru-RU" sz="2400" b="1" dirty="0" smtClean="0">
                <a:solidFill>
                  <a:srgbClr val="FF0000"/>
                </a:solidFill>
              </a:rPr>
              <a:t>(4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17610" y="5569886"/>
            <a:ext cx="7380479" cy="117007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Получившие  «2» не более чем по одному  предмету </a:t>
            </a:r>
            <a:r>
              <a:rPr lang="ru-RU" sz="2400" b="1" dirty="0" smtClean="0">
                <a:solidFill>
                  <a:srgbClr val="FF0000"/>
                </a:solidFill>
              </a:rPr>
              <a:t>(2 обязательных экзамена)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60326" y="1232756"/>
            <a:ext cx="1257284" cy="4922166"/>
            <a:chOff x="260326" y="1232756"/>
            <a:chExt cx="1257284" cy="4922166"/>
          </a:xfrm>
        </p:grpSpPr>
        <p:cxnSp>
          <p:nvCxnSpPr>
            <p:cNvPr id="12" name="Прямая соединительная линия 11"/>
            <p:cNvCxnSpPr>
              <a:stCxn id="4" idx="1"/>
            </p:cNvCxnSpPr>
            <p:nvPr/>
          </p:nvCxnSpPr>
          <p:spPr>
            <a:xfrm>
              <a:off x="260326" y="1232756"/>
              <a:ext cx="0" cy="4922165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>
              <a:stCxn id="3" idx="1"/>
            </p:cNvCxnSpPr>
            <p:nvPr/>
          </p:nvCxnSpPr>
          <p:spPr>
            <a:xfrm flipH="1">
              <a:off x="260326" y="2204863"/>
              <a:ext cx="121533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stCxn id="5" idx="1"/>
            </p:cNvCxnSpPr>
            <p:nvPr/>
          </p:nvCxnSpPr>
          <p:spPr>
            <a:xfrm flipH="1" flipV="1">
              <a:off x="260326" y="3509979"/>
              <a:ext cx="1215331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0" idx="1"/>
            </p:cNvCxnSpPr>
            <p:nvPr/>
          </p:nvCxnSpPr>
          <p:spPr>
            <a:xfrm flipH="1" flipV="1">
              <a:off x="260326" y="4832450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1" idx="1"/>
            </p:cNvCxnSpPr>
            <p:nvPr/>
          </p:nvCxnSpPr>
          <p:spPr>
            <a:xfrm flipH="1" flipV="1">
              <a:off x="260326" y="6154921"/>
              <a:ext cx="1257284" cy="1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36104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регламентирующие проведение ГИА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sz="3600" dirty="0"/>
              <a:t>1</a:t>
            </a:r>
            <a:r>
              <a:rPr lang="ru-RU" altLang="ru-RU" sz="3600" b="1" dirty="0"/>
              <a:t>.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 от 29.12.2012  № 273-ФЗ</a:t>
            </a: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Постановление Правительства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«О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информационной системе обеспечения проведения государственной  итоговой аттестации обучающихся, освоивших основные образовательные программы основного общего и среднего общего образования, и приема граждан  в образовательные организации для получения среднего  профессионального и высшего образования и региональных информационных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29.11.2021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2085.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 Приказ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службы по надзору в сфере образования и науки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 от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26.08.2022г 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924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0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информирования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ГИА о результатах экзаменов, а также о сроках подачи и рассмотрения апелляций ежегодно публикуется на сайте департамента образования Ярославской области, дублируется на сайте школы.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01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0503" t="25726" r="33364" b="19503"/>
          <a:stretch/>
        </p:blipFill>
        <p:spPr bwMode="auto">
          <a:xfrm>
            <a:off x="-13670" y="0"/>
            <a:ext cx="910850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3948" y="908720"/>
            <a:ext cx="4680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endCxn id="11" idx="2"/>
          </p:cNvCxnSpPr>
          <p:nvPr/>
        </p:nvCxnSpPr>
        <p:spPr>
          <a:xfrm flipH="1">
            <a:off x="4067944" y="1160748"/>
            <a:ext cx="72008" cy="1170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овина рамки 10"/>
          <p:cNvSpPr/>
          <p:nvPr/>
        </p:nvSpPr>
        <p:spPr>
          <a:xfrm>
            <a:off x="4067944" y="1214754"/>
            <a:ext cx="216024" cy="126014"/>
          </a:xfrm>
          <a:prstGeom prst="halfFram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67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4004" t="26763" r="36632" b="16598"/>
          <a:stretch/>
        </p:blipFill>
        <p:spPr bwMode="auto">
          <a:xfrm>
            <a:off x="0" y="0"/>
            <a:ext cx="88924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4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184575"/>
          </a:xfrm>
        </p:spPr>
        <p:txBody>
          <a:bodyPr>
            <a:normAutofit/>
          </a:bodyPr>
          <a:lstStyle/>
          <a:p>
            <a:pPr marL="0" indent="0"/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Желаем Вам успехов на ГИА!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420835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17956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352928" cy="5157192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04.04.2023г. №232/551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 кодификаторы (содержание ОГЭ 2025г) (проекты) на сайте ФИПИ по всем предметам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Демоверсия итогового собеседования по русскому языку на сайте ФИПИ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на сайте ФИПИ</a:t>
            </a:r>
          </a:p>
        </p:txBody>
      </p:sp>
    </p:spTree>
    <p:extLst>
      <p:ext uri="{BB962C8B-B14F-4D97-AF65-F5344CB8AC3E}">
        <p14:creationId xmlns:p14="http://schemas.microsoft.com/office/powerpoint/2010/main" val="3604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2218</TotalTime>
  <Words>3061</Words>
  <Application>Microsoft Office PowerPoint</Application>
  <PresentationFormat>Экран (4:3)</PresentationFormat>
  <Paragraphs>534</Paragraphs>
  <Slides>83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83</vt:i4>
      </vt:variant>
    </vt:vector>
  </HeadingPairs>
  <TitlesOfParts>
    <vt:vector size="84" baseType="lpstr">
      <vt:lpstr>Тема Office</vt:lpstr>
      <vt:lpstr>Муниципальное общеобразовательное учреждение «Средняя школа №59»  Информирование участников государственной итоговой аттестации по образовательным программам основного общего образования (далее ГИА-9) и их родителей (законных представителей) по вопросам организации и проведения ГИА в 2025 году.   28 ноября 2024г.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тематических сайтов</vt:lpstr>
      <vt:lpstr>Презентация PowerPoint</vt:lpstr>
      <vt:lpstr>Нормативно - правовые документы, регламентирующие проведение ГИА</vt:lpstr>
      <vt:lpstr>Нормативно-правовые документы, регламентирующие проведение ГИА</vt:lpstr>
      <vt:lpstr>Презентация PowerPoint</vt:lpstr>
      <vt:lpstr> Нормативно- правовые документы, регламентирующие проведение ГИА</vt:lpstr>
      <vt:lpstr>СЛОВАРЬ ГИА-9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Итоговое собеседование (ИС)</vt:lpstr>
      <vt:lpstr>Итоговое собеседование (ИС)</vt:lpstr>
      <vt:lpstr>Итоговое собеседование (ИС)</vt:lpstr>
      <vt:lpstr>Часть 1 Задание 1. Чтение текста вслух </vt:lpstr>
      <vt:lpstr>Презентация PowerPoint</vt:lpstr>
      <vt:lpstr>Часть1.  Задание 2. Пересказ прочитанного текста</vt:lpstr>
      <vt:lpstr> Часть 2.  Задание 3. Монологическое высказывание</vt:lpstr>
      <vt:lpstr>Презентация PowerPoint</vt:lpstr>
      <vt:lpstr>Часть 2. Задание 4. Диалог</vt:lpstr>
      <vt:lpstr>Презентация PowerPoint</vt:lpstr>
      <vt:lpstr>Оценивание итогового собеседования по русскому языку</vt:lpstr>
      <vt:lpstr>Повторный допуск к итоговому собеседованию в дополнительные сроки</vt:lpstr>
      <vt:lpstr>Презентация PowerPoint</vt:lpstr>
      <vt:lpstr>Презентация PowerPoint</vt:lpstr>
      <vt:lpstr>Изменения после подачи заявления</vt:lpstr>
      <vt:lpstr>Презентация PowerPoint</vt:lpstr>
      <vt:lpstr>Основной государственный экзамен (ОГЭ)- это основная форма государственной итоговой аттестации (ГИА)</vt:lpstr>
      <vt:lpstr>Государственный выпускной экзамен (ГВЭ) – это форма государственной итоговой аттестации (ГИА) для обучающихся с ограниченными возможностями здоровья (ОВЗ), детей-инвалидов, инвалидов.</vt:lpstr>
      <vt:lpstr>Презентация PowerPoint</vt:lpstr>
      <vt:lpstr>Презентация PowerPoint</vt:lpstr>
      <vt:lpstr>Презентация PowerPoint</vt:lpstr>
      <vt:lpstr>Досрочный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расписания на 2025 год</vt:lpstr>
      <vt:lpstr>Продолжительность экзаменов</vt:lpstr>
      <vt:lpstr> Продолжительность экзаменов</vt:lpstr>
      <vt:lpstr>Презентация PowerPoint</vt:lpstr>
      <vt:lpstr>Презентация PowerPoint</vt:lpstr>
      <vt:lpstr>Презентация PowerPoint</vt:lpstr>
      <vt:lpstr>Вход в ППЭ</vt:lpstr>
      <vt:lpstr>Презентация PowerPoint</vt:lpstr>
      <vt:lpstr>Презентация PowerPoint</vt:lpstr>
      <vt:lpstr>Презентация PowerPoint</vt:lpstr>
      <vt:lpstr>Выпускники берут с собой</vt:lpstr>
      <vt:lpstr>Презентация PowerPoint</vt:lpstr>
      <vt:lpstr>Презентация PowerPoint</vt:lpstr>
      <vt:lpstr>В день проведения экзаменов</vt:lpstr>
      <vt:lpstr>Непрограммируемый калькулятор</vt:lpstr>
      <vt:lpstr>Презентация PowerPoint</vt:lpstr>
      <vt:lpstr>Презентация PowerPoint</vt:lpstr>
      <vt:lpstr>В аудитории </vt:lpstr>
      <vt:lpstr>Презентация PowerPoint</vt:lpstr>
      <vt:lpstr>Индивидуальный комплект (ИК)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делать, если участник ГИА заболел в день проведения экзамена?</vt:lpstr>
      <vt:lpstr>Презентация PowerPoint</vt:lpstr>
      <vt:lpstr>Презентация PowerPoint</vt:lpstr>
      <vt:lpstr>Основанием для выдачи аттестата  </vt:lpstr>
      <vt:lpstr>Презентация PowerPoint</vt:lpstr>
      <vt:lpstr>Шкала перевода первичных баллов ОГЭ по русскому языку</vt:lpstr>
      <vt:lpstr>Шкала перевода первичных баллов ОГЭ по математике</vt:lpstr>
      <vt:lpstr>Презентация PowerPoint</vt:lpstr>
      <vt:lpstr>по географии</vt:lpstr>
      <vt:lpstr>Презентация PowerPoint</vt:lpstr>
      <vt:lpstr>Шкала первичных баллов ГВЭ по русскому языку (письменная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успехов на ГИА!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«Государственная итоговая аттестация по образовательным программам основного общего образования» (ГИА -9)</dc:title>
  <dc:creator>User10</dc:creator>
  <cp:lastModifiedBy>USER_10</cp:lastModifiedBy>
  <cp:revision>196</cp:revision>
  <cp:lastPrinted>2024-12-16T07:38:35Z</cp:lastPrinted>
  <dcterms:created xsi:type="dcterms:W3CDTF">2014-02-11T07:41:19Z</dcterms:created>
  <dcterms:modified xsi:type="dcterms:W3CDTF">2024-12-16T07:38:38Z</dcterms:modified>
</cp:coreProperties>
</file>