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1" r:id="rId3"/>
    <p:sldId id="300" r:id="rId4"/>
    <p:sldId id="302" r:id="rId5"/>
    <p:sldId id="303" r:id="rId6"/>
    <p:sldId id="304" r:id="rId7"/>
    <p:sldId id="305" r:id="rId8"/>
    <p:sldId id="277" r:id="rId9"/>
    <p:sldId id="290" r:id="rId10"/>
    <p:sldId id="291" r:id="rId11"/>
    <p:sldId id="292" r:id="rId12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BBB287"/>
    <a:srgbClr val="EBE9D9"/>
    <a:srgbClr val="F6F5E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98" autoAdjust="0"/>
  </p:normalViewPr>
  <p:slideViewPr>
    <p:cSldViewPr>
      <p:cViewPr>
        <p:scale>
          <a:sx n="90" d="100"/>
          <a:sy n="90" d="100"/>
        </p:scale>
        <p:origin x="-1224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40560C0-426F-4DDB-BBB7-F925F412035B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8AB5C0-3551-4507-AA86-A0F5F1C47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10590-0F50-49CF-9CA5-77B99396700A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042C7-750D-42E0-AE42-5882EC5F0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1B6C2-0C6E-4FC3-874F-B7E97456304F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B6EBB-86C4-43BE-A311-F9AE69450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B91A2-57B9-40CE-B12D-0F652991A8CF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B293-F4C3-44BD-B340-5828CF274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2F33-3BDB-401F-BB96-EAC942C8B179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C3ACA-0558-43BE-94F5-D1270C052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517D-5D76-43D7-9320-66B7D571F829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C4A49-219C-42E4-BF6B-BAE2F9D84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CAF1-21F2-4E86-B26C-1A468A128AF3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F4AF-C59D-4116-9694-52B8AF957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736F-E7A0-4ABC-834E-DB1E4C3A50F2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67236-5C3F-4BFC-9530-4454F47FB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1EE3-5868-45B5-9FCB-E43E8E8A4F99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EA42A-157A-417B-AD5C-35B7E0B3A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745E-0C75-4246-8C91-A74A3E14C898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12C03-E710-4941-A121-D5E9ECC80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E263-2F18-4F27-BF2C-ED73CC16A5B6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512F2-70F0-41A3-955C-FCF1EC538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F1382-595B-4B87-BAF2-87126CAE5626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52ED9-5689-4AAB-A7BA-914F7B09E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50000">
              <a:schemeClr val="bg2">
                <a:lumMod val="10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758A10-6CD1-4835-9E3C-517C222128C9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A01D63-9093-471D-AA5C-C1ABCF982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755650" y="1125538"/>
            <a:ext cx="7772400" cy="3311525"/>
          </a:xfrm>
        </p:spPr>
        <p:txBody>
          <a:bodyPr/>
          <a:lstStyle/>
          <a:p>
            <a:r>
              <a:rPr lang="ru-RU" sz="3200" b="1" smtClean="0"/>
              <a:t>О подготовке к началу приемной кампании в первый класс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384550" y="6357938"/>
            <a:ext cx="23399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libri" pitchFamily="34" charset="0"/>
              </a:rPr>
              <a:t>Ярославль, 19.03.2025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Прием в 1 класс детей в более раннем или более позднем возрасте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К заявлению родители </a:t>
            </a:r>
            <a:r>
              <a:rPr lang="ru-RU" sz="1800" dirty="0" smtClean="0">
                <a:solidFill>
                  <a:srgbClr val="FF0000"/>
                </a:solidFill>
              </a:rPr>
              <a:t>прикладывают</a:t>
            </a:r>
            <a:r>
              <a:rPr lang="ru-RU" sz="1800" dirty="0" smtClean="0"/>
              <a:t>:</a:t>
            </a:r>
          </a:p>
          <a:p>
            <a:pPr marL="641350" indent="-285750" fontAlgn="auto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800" dirty="0" smtClean="0"/>
              <a:t>копию </a:t>
            </a:r>
            <a:r>
              <a:rPr lang="ru-RU" sz="1800" dirty="0"/>
              <a:t>свидетельства о </a:t>
            </a:r>
            <a:r>
              <a:rPr lang="ru-RU" sz="1800" dirty="0" smtClean="0"/>
              <a:t>рождении;</a:t>
            </a:r>
          </a:p>
          <a:p>
            <a:pPr marL="641350" indent="-285750" fontAlgn="auto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800" dirty="0" smtClean="0"/>
              <a:t>индивидуальную </a:t>
            </a:r>
            <a:r>
              <a:rPr lang="ru-RU" sz="1800" dirty="0"/>
              <a:t>характеристику выпускника ДОУ (при наличии</a:t>
            </a:r>
            <a:r>
              <a:rPr lang="ru-RU" sz="1800" dirty="0" smtClean="0"/>
              <a:t>);</a:t>
            </a:r>
          </a:p>
          <a:p>
            <a:pPr marL="641350" indent="-285750" fontAlgn="auto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800" dirty="0" smtClean="0"/>
              <a:t>медицинское </a:t>
            </a:r>
            <a:r>
              <a:rPr lang="ru-RU" sz="1800" dirty="0"/>
              <a:t>заключение (справка) о готовности к обучению </a:t>
            </a:r>
            <a:r>
              <a:rPr lang="ru-RU" sz="1800" dirty="0" smtClean="0"/>
              <a:t>(только для приёма детей в более раннем возрасте);</a:t>
            </a:r>
          </a:p>
          <a:p>
            <a:pPr marL="641350" indent="-285750" fontAlgn="auto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800" dirty="0" smtClean="0"/>
              <a:t>иные </a:t>
            </a:r>
            <a:r>
              <a:rPr lang="ru-RU" sz="1800" dirty="0"/>
              <a:t>документы, подтверждающие причину начала обучения в более позднем возрасте (например, заключение ПМПК, справка об инвалидности и др.)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ОО принимает </a:t>
            </a:r>
            <a:r>
              <a:rPr lang="ru-RU" sz="1800" dirty="0" smtClean="0"/>
              <a:t>документы</a:t>
            </a:r>
            <a:r>
              <a:rPr lang="ru-RU" sz="1800" dirty="0"/>
              <a:t>, </a:t>
            </a:r>
            <a:r>
              <a:rPr lang="ru-RU" sz="1800" dirty="0" smtClean="0"/>
              <a:t>составляет </a:t>
            </a:r>
            <a:r>
              <a:rPr lang="ru-RU" sz="1800" dirty="0">
                <a:solidFill>
                  <a:srgbClr val="FF0000"/>
                </a:solidFill>
              </a:rPr>
              <a:t>сопроводительное письмо</a:t>
            </a:r>
            <a:r>
              <a:rPr lang="ru-RU" sz="1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ОО выдает родителям уведомление о приёме документов.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ОО направляет документы в департамент </a:t>
            </a:r>
            <a:r>
              <a:rPr lang="ru-RU" sz="1800" dirty="0">
                <a:solidFill>
                  <a:srgbClr val="FF0000"/>
                </a:solidFill>
              </a:rPr>
              <a:t>в течение 5 рабочих дней</a:t>
            </a:r>
            <a:r>
              <a:rPr lang="ru-RU" sz="18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Комиссия департамента в течение 30 дней рассматривает заявление и выносит решение, выдаёт ОО выписку из протокола заседания.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ОО в течение </a:t>
            </a:r>
            <a:r>
              <a:rPr lang="ru-RU" sz="1800" dirty="0">
                <a:solidFill>
                  <a:srgbClr val="FF0000"/>
                </a:solidFill>
              </a:rPr>
              <a:t>3 рабочих дней</a:t>
            </a:r>
            <a:r>
              <a:rPr lang="ru-RU" sz="1800" dirty="0"/>
              <a:t> доводит до сведения родителей решение Комиссии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Ответы на частые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Все заявления вне зависимости от способа подачи вносятся в ГИС «Обрзование-76».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Прием младших братьев и сестер ведётся </a:t>
            </a:r>
            <a:r>
              <a:rPr lang="ru-RU" sz="1800" b="1" dirty="0" smtClean="0"/>
              <a:t>вне зависимости </a:t>
            </a:r>
            <a:r>
              <a:rPr lang="ru-RU" sz="1800" dirty="0" smtClean="0"/>
              <a:t>от закрепленной территории.</a:t>
            </a:r>
            <a:endParaRPr lang="ru-RU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Время начала приема для всех способов подачи документов – </a:t>
            </a:r>
            <a:r>
              <a:rPr lang="ru-RU" sz="1800" b="1" dirty="0" smtClean="0"/>
              <a:t>единое</a:t>
            </a:r>
            <a:r>
              <a:rPr lang="ru-RU" sz="1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 классы для детей с ОВЗ прием осуществляется в два этапа: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	1) по закреплённой территории до 30 июня;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	2) с незакреплённой территории на свободные места </a:t>
            </a:r>
            <a:r>
              <a:rPr lang="ru-RU" sz="1800" b="1" dirty="0" smtClean="0"/>
              <a:t>с 7 июля</a:t>
            </a:r>
            <a:r>
              <a:rPr lang="ru-RU" sz="1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При поступлении в более раннем возрасте на Комиссию по соблюдению гарантий прав заключение ПМПК нужно </a:t>
            </a:r>
            <a:r>
              <a:rPr lang="ru-RU" sz="1800" b="1" dirty="0" smtClean="0"/>
              <a:t>только</a:t>
            </a:r>
            <a:r>
              <a:rPr lang="ru-RU" sz="1800" dirty="0" smtClean="0"/>
              <a:t> в случае, если поступает ребенок с </a:t>
            </a:r>
            <a:r>
              <a:rPr lang="ru-RU" sz="1800" b="1" dirty="0" smtClean="0"/>
              <a:t>ОВЗ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Изменения в правилах приёма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Федеральный закон </a:t>
            </a:r>
            <a:r>
              <a:rPr lang="ru-RU" sz="1800" b="1" dirty="0" smtClean="0"/>
              <a:t>от 28.12.2024 № 544-ФЗ </a:t>
            </a:r>
            <a:r>
              <a:rPr lang="ru-RU" sz="1800" dirty="0" smtClean="0"/>
              <a:t>«О внесении изменений в статьи 67 и 78 Федерального закона «Об образовании в Российской Федерации»;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Приказ Министерства просвещения Российской Федерации </a:t>
            </a:r>
            <a:r>
              <a:rPr lang="ru-RU" sz="1800" b="1" dirty="0" smtClean="0"/>
              <a:t>от 04.03.3025 №171</a:t>
            </a:r>
            <a:r>
              <a:rPr lang="ru-RU" sz="1800" dirty="0" smtClean="0"/>
              <a:t>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02.09.2020 № 458»;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Приказ </a:t>
            </a:r>
            <a:r>
              <a:rPr lang="ru-RU" sz="1800" dirty="0"/>
              <a:t>Министерства просвещения Российской Федерации о</a:t>
            </a:r>
            <a:r>
              <a:rPr lang="ru-RU" sz="1800" b="1" dirty="0"/>
              <a:t>т 04.03.3025 №</a:t>
            </a:r>
            <a:r>
              <a:rPr lang="ru-RU" sz="1800" b="1" dirty="0" smtClean="0"/>
              <a:t>170 </a:t>
            </a:r>
            <a:r>
              <a:rPr lang="ru-RU" sz="1800" dirty="0" smtClean="0"/>
              <a:t>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 , основного общего и среднего общего образования, иностранных граждан и лиц без гражданства».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>
                <a:solidFill>
                  <a:srgbClr val="000000"/>
                </a:solidFill>
              </a:rPr>
              <a:t>Федеральный закон от 25.07.2002 </a:t>
            </a:r>
            <a:r>
              <a:rPr lang="ru-RU" sz="1800" dirty="0" smtClean="0">
                <a:solidFill>
                  <a:srgbClr val="000000"/>
                </a:solidFill>
              </a:rPr>
              <a:t>№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115-</a:t>
            </a:r>
            <a:r>
              <a:rPr lang="ru-RU" sz="1800" dirty="0">
                <a:solidFill>
                  <a:srgbClr val="000000"/>
                </a:solidFill>
              </a:rPr>
              <a:t>ФЗ «</a:t>
            </a:r>
            <a:r>
              <a:rPr lang="ru-RU" sz="1800" dirty="0" smtClean="0">
                <a:solidFill>
                  <a:srgbClr val="000000"/>
                </a:solidFill>
              </a:rPr>
              <a:t>О </a:t>
            </a:r>
            <a:r>
              <a:rPr lang="ru-RU" sz="1800" dirty="0">
                <a:solidFill>
                  <a:srgbClr val="000000"/>
                </a:solidFill>
              </a:rPr>
              <a:t>правовом положении иностранных граждан в Российской </a:t>
            </a:r>
            <a:r>
              <a:rPr lang="ru-RU" sz="1800" dirty="0" smtClean="0">
                <a:solidFill>
                  <a:srgbClr val="000000"/>
                </a:solidFill>
              </a:rPr>
              <a:t>Федерации». </a:t>
            </a:r>
            <a:endParaRPr lang="ru-RU" sz="1800" b="1" dirty="0">
              <a:solidFill>
                <a:srgbClr val="000000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С </a:t>
            </a:r>
            <a:r>
              <a:rPr lang="ru-RU" sz="1800" dirty="0"/>
              <a:t>демонстрационными </a:t>
            </a:r>
            <a:r>
              <a:rPr lang="ru-RU" sz="1800" dirty="0" smtClean="0"/>
              <a:t>вариантами тестов можно </a:t>
            </a:r>
            <a:r>
              <a:rPr lang="ru-RU" sz="1800" dirty="0"/>
              <a:t>будет ознакомиться на сайте Федерального института педагогических измерений до конца марта.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Изменения в правилах приёма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В соответствии с приказом Министерства просвещения Российской Федерации от 04.03.2025 №171 необходимо внести изменения </a:t>
            </a:r>
            <a:r>
              <a:rPr lang="ru-RU" sz="1800" u="sng" dirty="0" smtClean="0"/>
              <a:t>в ЛНА о Правилах </a:t>
            </a:r>
            <a:r>
              <a:rPr lang="ru-RU" sz="1800" u="sng" dirty="0"/>
              <a:t>приема </a:t>
            </a:r>
            <a:r>
              <a:rPr lang="ru-RU" sz="1800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 </a:t>
            </a:r>
            <a:r>
              <a:rPr lang="ru-RU" sz="1800" dirty="0"/>
              <a:t>приеме в </a:t>
            </a:r>
            <a:r>
              <a:rPr lang="ru-RU" sz="1800" dirty="0" smtClean="0"/>
              <a:t>муниципальную </a:t>
            </a:r>
            <a:r>
              <a:rPr lang="ru-RU" sz="1800" dirty="0"/>
              <a:t>образовательную организацию может быть отказано </a:t>
            </a:r>
            <a:r>
              <a:rPr lang="ru-RU" sz="1800" dirty="0" smtClean="0"/>
              <a:t>не только </a:t>
            </a:r>
            <a:r>
              <a:rPr lang="ru-RU" sz="1800" dirty="0"/>
              <a:t>по причине отсутствия в ней свободных мест, </a:t>
            </a:r>
            <a:r>
              <a:rPr lang="ru-RU" sz="1800" u="sng" dirty="0"/>
              <a:t>а также при невыполнении условий, установленных частью </a:t>
            </a:r>
            <a:r>
              <a:rPr lang="ru-RU" sz="1800" b="1" u="sng" dirty="0"/>
              <a:t>2.1 статьи 78 </a:t>
            </a:r>
            <a:r>
              <a:rPr lang="ru-RU" sz="1800" u="sng" dirty="0"/>
              <a:t>Федерального закона </a:t>
            </a:r>
            <a:r>
              <a:rPr lang="ru-RU" sz="1800" u="sng" dirty="0" smtClean="0"/>
              <a:t>от  29.12.2012 № 273-ФЗ «Об </a:t>
            </a:r>
            <a:r>
              <a:rPr lang="ru-RU" sz="1800" u="sng" dirty="0"/>
              <a:t>образовании в Российской Федерации</a:t>
            </a:r>
            <a:r>
              <a:rPr lang="ru-RU" sz="1800" u="sng" dirty="0" smtClean="0"/>
              <a:t>»</a:t>
            </a:r>
            <a:r>
              <a:rPr lang="ru-RU" sz="1800" dirty="0" smtClean="0"/>
              <a:t>, </a:t>
            </a:r>
            <a:r>
              <a:rPr lang="ru-RU" sz="1800" dirty="0"/>
              <a:t>за исключением случаев, предусмотренных частями 5 и 6 статьи 67 и статьей 88 Федерального закона от  29.12.2012 № 273-ФЗ «Об образовании в Российской Федерации</a:t>
            </a:r>
            <a:r>
              <a:rPr lang="ru-RU" sz="1800" dirty="0" smtClean="0"/>
              <a:t>»;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П. 23 (1), 26 (1), 26 (2), </a:t>
            </a:r>
            <a:r>
              <a:rPr lang="ru-RU" sz="1800" dirty="0"/>
              <a:t>26 </a:t>
            </a:r>
            <a:r>
              <a:rPr lang="ru-RU" sz="1800" dirty="0" smtClean="0"/>
              <a:t>(3) Порядка;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Для приема родитель (родители) (законный (законные) представитель (представители) ребенка, являющегося </a:t>
            </a:r>
            <a:r>
              <a:rPr lang="ru-RU" sz="1800" u="sng" dirty="0"/>
              <a:t>иностранным гражданином </a:t>
            </a:r>
            <a:r>
              <a:rPr lang="ru-RU" sz="1800" dirty="0"/>
              <a:t>или </a:t>
            </a:r>
            <a:r>
              <a:rPr lang="ru-RU" sz="1800" u="sng" dirty="0"/>
              <a:t>лицом без гражданства</a:t>
            </a:r>
            <a:r>
              <a:rPr lang="ru-RU" sz="1800" dirty="0"/>
              <a:t>, или поступающий, являющийся иностранным гражданином или лицом без гражданства, дополнительно </a:t>
            </a:r>
            <a:r>
              <a:rPr lang="ru-RU" sz="1800" b="1" u="sng" dirty="0"/>
              <a:t>в заявлении о приеме на обучение дает (дают) согласие для прохождения тестирования.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Прием иностранных граждан и лиц без гражданства</a:t>
            </a:r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900113" y="1700213"/>
            <a:ext cx="7488237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Заявление</a:t>
            </a:r>
            <a:r>
              <a:rPr lang="ru-RU">
                <a:latin typeface="Calibri" pitchFamily="34" charset="0"/>
              </a:rPr>
              <a:t> о приеме на обучение и </a:t>
            </a:r>
            <a:r>
              <a:rPr lang="ru-RU" b="1">
                <a:latin typeface="Calibri" pitchFamily="34" charset="0"/>
              </a:rPr>
              <a:t>документы</a:t>
            </a:r>
            <a:r>
              <a:rPr lang="ru-RU">
                <a:latin typeface="Calibri" pitchFamily="34" charset="0"/>
              </a:rPr>
              <a:t> для приема на обучение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500563" y="2184400"/>
            <a:ext cx="3095625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Способы подачи заявления</a:t>
            </a:r>
            <a:r>
              <a:rPr lang="ru-RU">
                <a:latin typeface="Calibri" pitchFamily="34" charset="0"/>
              </a:rPr>
              <a:t>:</a:t>
            </a:r>
          </a:p>
          <a:p>
            <a:r>
              <a:rPr lang="ru-RU">
                <a:latin typeface="Calibri" pitchFamily="34" charset="0"/>
              </a:rPr>
              <a:t>- ЕПГУ</a:t>
            </a:r>
          </a:p>
          <a:p>
            <a:r>
              <a:rPr lang="ru-RU">
                <a:latin typeface="Calibri" pitchFamily="34" charset="0"/>
              </a:rPr>
              <a:t>- Операторы почтовой связи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1655763" y="3251200"/>
            <a:ext cx="5688012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Проверка комплектности документов (</a:t>
            </a:r>
            <a:r>
              <a:rPr lang="ru-RU" b="1">
                <a:latin typeface="Calibri" pitchFamily="34" charset="0"/>
              </a:rPr>
              <a:t>5 рабочих дней</a:t>
            </a:r>
            <a:r>
              <a:rPr lang="ru-RU">
                <a:latin typeface="Calibri" pitchFamily="34" charset="0"/>
              </a:rPr>
              <a:t>)</a:t>
            </a:r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695325" y="4192588"/>
            <a:ext cx="3497263" cy="922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Неполный</a:t>
            </a:r>
            <a:r>
              <a:rPr lang="ru-RU">
                <a:latin typeface="Calibri" pitchFamily="34" charset="0"/>
              </a:rPr>
              <a:t> комплект документов – ОО возвращает заявление без рассмотрения</a:t>
            </a:r>
          </a:p>
        </p:txBody>
      </p: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4787900" y="4202113"/>
            <a:ext cx="3887788" cy="36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Полный</a:t>
            </a:r>
            <a:r>
              <a:rPr lang="ru-RU">
                <a:latin typeface="Calibri" pitchFamily="34" charset="0"/>
              </a:rPr>
              <a:t> комплект документов</a:t>
            </a:r>
          </a:p>
        </p:txBody>
      </p:sp>
      <p:sp>
        <p:nvSpPr>
          <p:cNvPr id="19463" name="TextBox 9"/>
          <p:cNvSpPr txBox="1">
            <a:spLocks noChangeArrowheads="1"/>
          </p:cNvSpPr>
          <p:nvPr/>
        </p:nvSpPr>
        <p:spPr bwMode="auto">
          <a:xfrm>
            <a:off x="4787900" y="5110163"/>
            <a:ext cx="4032250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ОО проводит </a:t>
            </a:r>
            <a:r>
              <a:rPr lang="ru-RU" b="1">
                <a:latin typeface="Calibri" pitchFamily="34" charset="0"/>
              </a:rPr>
              <a:t>проверку достоверности </a:t>
            </a:r>
            <a:r>
              <a:rPr lang="ru-RU">
                <a:latin typeface="Calibri" pitchFamily="34" charset="0"/>
              </a:rPr>
              <a:t>представленных документов</a:t>
            </a:r>
          </a:p>
          <a:p>
            <a:r>
              <a:rPr lang="ru-RU">
                <a:latin typeface="Calibri" pitchFamily="34" charset="0"/>
              </a:rPr>
              <a:t>(</a:t>
            </a:r>
            <a:r>
              <a:rPr lang="ru-RU" b="1">
                <a:latin typeface="Calibri" pitchFamily="34" charset="0"/>
              </a:rPr>
              <a:t>25 рабочих дней</a:t>
            </a:r>
            <a:r>
              <a:rPr lang="ru-RU">
                <a:latin typeface="Calibri" pitchFamily="34" charset="0"/>
              </a:rPr>
              <a:t>)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11638" y="2070100"/>
            <a:ext cx="0" cy="11811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9460" idx="2"/>
          </p:cNvCxnSpPr>
          <p:nvPr/>
        </p:nvCxnSpPr>
        <p:spPr>
          <a:xfrm flipH="1">
            <a:off x="2916238" y="3621088"/>
            <a:ext cx="1584325" cy="5810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9460" idx="2"/>
          </p:cNvCxnSpPr>
          <p:nvPr/>
        </p:nvCxnSpPr>
        <p:spPr>
          <a:xfrm>
            <a:off x="4500563" y="3621088"/>
            <a:ext cx="1727200" cy="5810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732588" y="4570413"/>
            <a:ext cx="0" cy="5397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Прием иностранных граждан и лиц без гражданства</a:t>
            </a: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900113" y="1628775"/>
            <a:ext cx="7343775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ОО проводит </a:t>
            </a:r>
            <a:r>
              <a:rPr lang="ru-RU" b="1">
                <a:latin typeface="Calibri" pitchFamily="34" charset="0"/>
              </a:rPr>
              <a:t>проверку достоверности </a:t>
            </a:r>
            <a:r>
              <a:rPr lang="ru-RU">
                <a:latin typeface="Calibri" pitchFamily="34" charset="0"/>
              </a:rPr>
              <a:t>представленных документов</a:t>
            </a:r>
          </a:p>
          <a:p>
            <a:pPr algn="ctr"/>
            <a:r>
              <a:rPr lang="ru-RU">
                <a:latin typeface="Calibri" pitchFamily="34" charset="0"/>
              </a:rPr>
              <a:t>(</a:t>
            </a:r>
            <a:r>
              <a:rPr lang="ru-RU" b="1">
                <a:latin typeface="Calibri" pitchFamily="34" charset="0"/>
              </a:rPr>
              <a:t>25 рабочих дней</a:t>
            </a:r>
            <a:r>
              <a:rPr lang="ru-RU">
                <a:latin typeface="Calibri" pitchFamily="34" charset="0"/>
              </a:rPr>
              <a:t>)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500563" y="2274888"/>
            <a:ext cx="0" cy="5397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900113" y="2814638"/>
            <a:ext cx="7343775" cy="922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Со </a:t>
            </a:r>
            <a:r>
              <a:rPr lang="ru-RU" b="1">
                <a:latin typeface="Calibri" pitchFamily="34" charset="0"/>
              </a:rPr>
              <a:t>дня подтверждения </a:t>
            </a:r>
            <a:r>
              <a:rPr lang="ru-RU">
                <a:latin typeface="Calibri" pitchFamily="34" charset="0"/>
              </a:rPr>
              <a:t>достоверности документов ОО направляет ребенка в тестирующую организацию </a:t>
            </a:r>
            <a:r>
              <a:rPr lang="ru-RU" b="1">
                <a:latin typeface="Calibri" pitchFamily="34" charset="0"/>
              </a:rPr>
              <a:t>для прохождения тестирования</a:t>
            </a:r>
            <a:r>
              <a:rPr lang="ru-RU">
                <a:latin typeface="Calibri" pitchFamily="34" charset="0"/>
              </a:rPr>
              <a:t> на знание русского языка.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900113" y="4076700"/>
            <a:ext cx="7343775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ОО </a:t>
            </a:r>
            <a:r>
              <a:rPr lang="ru-RU" b="1">
                <a:latin typeface="Calibri" pitchFamily="34" charset="0"/>
              </a:rPr>
              <a:t>направляет одновременно </a:t>
            </a:r>
            <a:r>
              <a:rPr lang="ru-RU">
                <a:latin typeface="Calibri" pitchFamily="34" charset="0"/>
              </a:rPr>
              <a:t>информацию о направлении ребенка на тестирование: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0113" y="5003800"/>
            <a:ext cx="3384550" cy="1477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>
                <a:latin typeface="+mn-lt"/>
                <a:cs typeface="+mn-cs"/>
              </a:rPr>
              <a:t>Родителям (законным представителям)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+mn-lt"/>
                <a:cs typeface="+mn-cs"/>
              </a:rPr>
              <a:t>На </a:t>
            </a:r>
            <a:r>
              <a:rPr lang="ru-RU" dirty="0">
                <a:latin typeface="+mn-lt"/>
                <a:cs typeface="+mn-cs"/>
              </a:rPr>
              <a:t>почтовый или электронный адрес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+mn-lt"/>
                <a:cs typeface="+mn-cs"/>
              </a:rPr>
              <a:t>Дублируется в </a:t>
            </a:r>
            <a:r>
              <a:rPr lang="ru-RU" b="1" dirty="0">
                <a:latin typeface="+mn-lt"/>
                <a:cs typeface="+mn-cs"/>
              </a:rPr>
              <a:t>ЕПГУ</a:t>
            </a:r>
            <a:endParaRPr lang="ru-RU" b="1" dirty="0">
              <a:latin typeface="+mn-lt"/>
              <a:cs typeface="+mn-cs"/>
            </a:endParaRP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4500563" y="5029200"/>
            <a:ext cx="3743325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В тестирующую организацию</a:t>
            </a:r>
            <a:r>
              <a:rPr lang="ru-RU">
                <a:latin typeface="Calibri" pitchFamily="34" charset="0"/>
              </a:rPr>
              <a:t> в электронной форме </a:t>
            </a:r>
            <a:r>
              <a:rPr lang="ru-RU" b="1">
                <a:latin typeface="Calibri" pitchFamily="34" charset="0"/>
              </a:rPr>
              <a:t>посредством ЕПГУ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500563" y="3760788"/>
            <a:ext cx="0" cy="3159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492500" y="4722813"/>
            <a:ext cx="1008063" cy="3063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11675" y="4722813"/>
            <a:ext cx="1079500" cy="3317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Прием иностранных граждан и лиц без гражданства</a:t>
            </a:r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755650" y="1773238"/>
            <a:ext cx="7704138" cy="922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Родители (законные представители) лично </a:t>
            </a:r>
            <a:r>
              <a:rPr lang="ru-RU">
                <a:latin typeface="Calibri" pitchFamily="34" charset="0"/>
              </a:rPr>
              <a:t>обращаются в тестирующую организацию для записи на тестирование не позднее, чем через </a:t>
            </a:r>
            <a:r>
              <a:rPr lang="ru-RU" b="1">
                <a:latin typeface="Calibri" pitchFamily="34" charset="0"/>
              </a:rPr>
              <a:t>7 рабочих дней </a:t>
            </a:r>
            <a:r>
              <a:rPr lang="ru-RU">
                <a:latin typeface="Calibri" pitchFamily="34" charset="0"/>
              </a:rPr>
              <a:t>после получения направления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755650" y="3068638"/>
            <a:ext cx="7704138" cy="1477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Тестирование проходит </a:t>
            </a:r>
            <a:r>
              <a:rPr lang="ru-RU" b="1">
                <a:latin typeface="Calibri" pitchFamily="34" charset="0"/>
              </a:rPr>
              <a:t>по графику</a:t>
            </a:r>
            <a:r>
              <a:rPr lang="ru-RU">
                <a:latin typeface="Calibri" pitchFamily="34" charset="0"/>
              </a:rPr>
              <a:t>, определенному МО ЯО</a:t>
            </a:r>
          </a:p>
          <a:p>
            <a:r>
              <a:rPr lang="ru-RU">
                <a:latin typeface="Calibri" pitchFamily="34" charset="0"/>
              </a:rPr>
              <a:t>Тестирующая организация размещает на официальном сайте:</a:t>
            </a:r>
          </a:p>
          <a:p>
            <a:r>
              <a:rPr lang="ru-RU">
                <a:latin typeface="Calibri" pitchFamily="34" charset="0"/>
              </a:rPr>
              <a:t>- График тестирования;</a:t>
            </a:r>
          </a:p>
          <a:p>
            <a:r>
              <a:rPr lang="ru-RU">
                <a:latin typeface="Calibri" pitchFamily="34" charset="0"/>
              </a:rPr>
              <a:t>- Демонстрационный вариант работ;</a:t>
            </a:r>
          </a:p>
          <a:p>
            <a:r>
              <a:rPr lang="ru-RU">
                <a:latin typeface="Calibri" pitchFamily="34" charset="0"/>
              </a:rPr>
              <a:t>- Критерии оценивания.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55650" y="4868863"/>
            <a:ext cx="7704138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Тестирующая организация в течение </a:t>
            </a:r>
            <a:r>
              <a:rPr lang="ru-RU" b="1">
                <a:latin typeface="Calibri" pitchFamily="34" charset="0"/>
              </a:rPr>
              <a:t>3 рабочих дней </a:t>
            </a:r>
            <a:r>
              <a:rPr lang="ru-RU">
                <a:latin typeface="Calibri" pitchFamily="34" charset="0"/>
              </a:rPr>
              <a:t>после прохождения тестирования уведомляет о результатах его проведения </a:t>
            </a:r>
            <a:r>
              <a:rPr lang="ru-RU" b="1">
                <a:latin typeface="Calibri" pitchFamily="34" charset="0"/>
              </a:rPr>
              <a:t>ОО</a:t>
            </a:r>
            <a:r>
              <a:rPr lang="ru-RU">
                <a:latin typeface="Calibri" pitchFamily="34" charset="0"/>
              </a:rPr>
              <a:t>, в которую подано заявление о зачислении, в электронной форме </a:t>
            </a:r>
            <a:r>
              <a:rPr lang="ru-RU" b="1">
                <a:latin typeface="Calibri" pitchFamily="34" charset="0"/>
              </a:rPr>
              <a:t>посредством ЕПГУ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510088" y="2695575"/>
            <a:ext cx="0" cy="3730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491038" y="4546600"/>
            <a:ext cx="0" cy="3222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Прием иностранных граждан и лиц без гражданства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088" y="1773238"/>
            <a:ext cx="7489825" cy="1476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ОО</a:t>
            </a:r>
            <a:r>
              <a:rPr lang="ru-RU" dirty="0">
                <a:latin typeface="+mn-lt"/>
                <a:cs typeface="+mn-cs"/>
              </a:rPr>
              <a:t>, в которую подано заявление о зачислении</a:t>
            </a:r>
            <a:r>
              <a:rPr lang="ru-RU" dirty="0">
                <a:latin typeface="+mn-lt"/>
                <a:cs typeface="+mn-cs"/>
              </a:rPr>
              <a:t>, направляет информацию о </a:t>
            </a:r>
            <a:r>
              <a:rPr lang="ru-RU" u="sng" dirty="0">
                <a:latin typeface="+mn-lt"/>
                <a:cs typeface="+mn-cs"/>
              </a:rPr>
              <a:t>результатах тестирования </a:t>
            </a:r>
            <a:r>
              <a:rPr lang="ru-RU" dirty="0">
                <a:latin typeface="+mn-lt"/>
                <a:cs typeface="+mn-cs"/>
              </a:rPr>
              <a:t>и </a:t>
            </a:r>
            <a:r>
              <a:rPr lang="ru-RU" u="sng" dirty="0">
                <a:latin typeface="+mn-lt"/>
                <a:cs typeface="+mn-cs"/>
              </a:rPr>
              <a:t>рассмотрения заявления </a:t>
            </a:r>
            <a:r>
              <a:rPr lang="ru-RU" dirty="0">
                <a:latin typeface="+mn-lt"/>
                <a:cs typeface="+mn-cs"/>
              </a:rPr>
              <a:t>о приеме на обучение: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+mn-lt"/>
                <a:cs typeface="+mn-cs"/>
              </a:rPr>
              <a:t>На почтовый или электронный адрес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+mn-lt"/>
                <a:cs typeface="+mn-cs"/>
              </a:rPr>
              <a:t>Дублируется в </a:t>
            </a:r>
            <a:r>
              <a:rPr lang="ru-RU" b="1" dirty="0">
                <a:latin typeface="+mn-lt"/>
                <a:cs typeface="+mn-cs"/>
              </a:rPr>
              <a:t>ЕПГУ</a:t>
            </a:r>
            <a:endParaRPr lang="ru-RU" b="1" dirty="0">
              <a:latin typeface="+mn-lt"/>
              <a:cs typeface="+mn-cs"/>
            </a:endParaRP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4716463" y="3708400"/>
            <a:ext cx="3600450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Тестирование прошло успешно</a:t>
            </a: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827088" y="3708400"/>
            <a:ext cx="3600450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Тестирование прошло НЕ успешно</a:t>
            </a: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827088" y="4437063"/>
            <a:ext cx="4681537" cy="20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- При спорных вопросах есть возможность обратиться в апелляционную комиссию;</a:t>
            </a:r>
          </a:p>
          <a:p>
            <a:r>
              <a:rPr lang="ru-RU">
                <a:latin typeface="Calibri" pitchFamily="34" charset="0"/>
              </a:rPr>
              <a:t>- Отказ в зачислении;</a:t>
            </a:r>
            <a:br>
              <a:rPr lang="ru-RU">
                <a:latin typeface="Calibri" pitchFamily="34" charset="0"/>
              </a:rPr>
            </a:br>
            <a:r>
              <a:rPr lang="ru-RU">
                <a:latin typeface="Calibri" pitchFamily="34" charset="0"/>
              </a:rPr>
              <a:t>- Рекомендация пройти дополнительное обучение русскому языку;</a:t>
            </a:r>
          </a:p>
          <a:p>
            <a:r>
              <a:rPr lang="ru-RU">
                <a:latin typeface="Calibri" pitchFamily="34" charset="0"/>
              </a:rPr>
              <a:t>- Повторное прохождение тестирования не ранее, чем через 3 месяца;</a:t>
            </a: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5724525" y="4437063"/>
            <a:ext cx="2592388" cy="646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Зачисление ребенка в ОО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635375" y="3249613"/>
            <a:ext cx="915988" cy="4587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70413" y="3249613"/>
            <a:ext cx="938212" cy="4587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633663" y="4078288"/>
            <a:ext cx="0" cy="3714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804025" y="4078288"/>
            <a:ext cx="0" cy="3714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Способы подачи заявления в 1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Время подачи заявлений для ВСЕХ способов подачи – одинаковое!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в электронной форме </a:t>
            </a:r>
            <a:r>
              <a:rPr lang="ru-RU" sz="1800" b="1" dirty="0"/>
              <a:t>посредством </a:t>
            </a:r>
            <a:r>
              <a:rPr lang="ru-RU" sz="1800" b="1" dirty="0" smtClean="0"/>
              <a:t>ЕПГУ</a:t>
            </a:r>
            <a:r>
              <a:rPr lang="ru-RU" sz="1800" dirty="0" smtClean="0"/>
              <a:t>;</a:t>
            </a:r>
            <a:endParaRPr lang="ru-RU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/>
              <a:t>лично</a:t>
            </a:r>
            <a:r>
              <a:rPr lang="ru-RU" sz="1800" dirty="0" smtClean="0"/>
              <a:t> в общеобразовательную организацию </a:t>
            </a:r>
            <a:r>
              <a:rPr lang="ru-RU" sz="1800" u="sng" dirty="0" smtClean="0"/>
              <a:t>за исключением р</a:t>
            </a:r>
            <a:r>
              <a:rPr lang="ru-RU" sz="1800" u="sng" dirty="0" smtClean="0">
                <a:ea typeface="Calibri"/>
                <a:cs typeface="Times New Roman"/>
              </a:rPr>
              <a:t>одителя </a:t>
            </a:r>
            <a:r>
              <a:rPr lang="ru-RU" sz="1800" u="sng" dirty="0">
                <a:ea typeface="Calibri"/>
                <a:cs typeface="Times New Roman"/>
              </a:rPr>
              <a:t>(родители) (законный (законные) представитель (представители) ребенка, являющегося иностранным гражданином или лицом без гражданства</a:t>
            </a:r>
            <a:endParaRPr lang="ru-RU" sz="18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через </a:t>
            </a:r>
            <a:r>
              <a:rPr lang="ru-RU" sz="1800" dirty="0"/>
              <a:t>операторов </a:t>
            </a:r>
            <a:r>
              <a:rPr lang="ru-RU" sz="1800" b="1" dirty="0"/>
              <a:t>почтовой связи </a:t>
            </a:r>
            <a:r>
              <a:rPr lang="ru-RU" sz="1800" dirty="0"/>
              <a:t>общего пользования заказным письмом с уведомлением о </a:t>
            </a:r>
            <a:r>
              <a:rPr lang="ru-RU" sz="1800" dirty="0" smtClean="0"/>
              <a:t>вручении.</a:t>
            </a:r>
            <a:endParaRPr lang="ru-RU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u="sng" dirty="0" smtClean="0">
                <a:solidFill>
                  <a:srgbClr val="FF0000"/>
                </a:solidFill>
              </a:rPr>
              <a:t>!!! Исключен</a:t>
            </a:r>
            <a:r>
              <a:rPr lang="ru-RU" sz="1800" u="sng" dirty="0">
                <a:solidFill>
                  <a:srgbClr val="FF0000"/>
                </a:solidFill>
              </a:rPr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strike="sngStrike" dirty="0"/>
              <a:t>в электронной форме (документ на бумажном носителе, преобразованный в электронную форму путем сканирования или фотографирования с обеспечением машиночитаемого распознавания его реквизитов) посредством электронной почты общеобразовательной организации или электронной информационной системы общеобразовательной организации, в том числе с использованием функционала официального сайта общеобразовательной организации в сети Интернет или иным способом с использованием сети Интернет</a:t>
            </a:r>
            <a:r>
              <a:rPr lang="ru-RU" sz="1800" strike="sngStrike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r>
              <a:rPr lang="ru-RU" sz="3200" smtClean="0"/>
              <a:t>Прием в 1 класс детей в более раннем или более позднем возрасте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8218488" cy="4608512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Приказ департамента образования мэрии города Ярославля от 19.11.2021 № 01-05/1056 «О соблюдении гарантий прав несовершеннолетних при приёме и отчислении из муниципальных общеобразовательных организаций»</a:t>
            </a:r>
            <a:endParaRPr lang="ru-RU" sz="1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/>
          </a:p>
          <a:p>
            <a:pPr marL="0" indent="0"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Порядок </a:t>
            </a:r>
            <a:r>
              <a:rPr lang="ru-RU" sz="1800" dirty="0"/>
              <a:t>выдачи разрешения на приём детей в ОО </a:t>
            </a:r>
            <a:r>
              <a:rPr lang="ru-RU" sz="1800" dirty="0" smtClean="0"/>
              <a:t>единый </a:t>
            </a:r>
            <a:r>
              <a:rPr lang="ru-RU" sz="1800" dirty="0"/>
              <a:t>для более раннего и для более позднего </a:t>
            </a:r>
            <a:r>
              <a:rPr lang="ru-RU" sz="1800" dirty="0" smtClean="0"/>
              <a:t>возраста:</a:t>
            </a:r>
            <a:endParaRPr lang="ru-RU" sz="1800" dirty="0"/>
          </a:p>
          <a:p>
            <a:pPr marL="0" indent="182563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Родители </a:t>
            </a:r>
            <a:r>
              <a:rPr lang="ru-RU" sz="1800" dirty="0" smtClean="0"/>
              <a:t>обращаются </a:t>
            </a:r>
            <a:r>
              <a:rPr lang="ru-RU" sz="1800" dirty="0"/>
              <a:t>в </a:t>
            </a:r>
            <a:r>
              <a:rPr lang="ru-RU" sz="1800" dirty="0" smtClean="0"/>
              <a:t>ОО;</a:t>
            </a:r>
            <a:endParaRPr lang="ru-RU" sz="1800" dirty="0"/>
          </a:p>
          <a:p>
            <a:pPr marL="0" indent="182563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ОО доводит до сведения родителей данный </a:t>
            </a:r>
            <a:r>
              <a:rPr lang="ru-RU" sz="1800" dirty="0" smtClean="0"/>
              <a:t>порядок;</a:t>
            </a:r>
            <a:endParaRPr lang="ru-RU" sz="1800" dirty="0"/>
          </a:p>
          <a:p>
            <a:pPr marL="0" indent="182563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Родители предоставляют заявление на получение разрешения для приема в ОО на имя директора департамента. Заявление должно содержать </a:t>
            </a:r>
            <a:r>
              <a:rPr lang="ru-RU" sz="1800" dirty="0">
                <a:solidFill>
                  <a:srgbClr val="FF0000"/>
                </a:solidFill>
              </a:rPr>
              <a:t>объяснение причин </a:t>
            </a:r>
            <a:r>
              <a:rPr lang="ru-RU" sz="1800" dirty="0"/>
              <a:t>начала обучения ребёнка в более раннем или более позднем </a:t>
            </a:r>
            <a:r>
              <a:rPr lang="ru-RU" sz="1800" dirty="0" smtClean="0"/>
              <a:t>возрасте (форма в приказе);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839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Symbol</vt:lpstr>
      <vt:lpstr>Тема Office</vt:lpstr>
      <vt:lpstr>О подготовке к началу приемной кампании в первый класс</vt:lpstr>
      <vt:lpstr>Изменения в правилах приёма в 1 класс</vt:lpstr>
      <vt:lpstr>Изменения в правилах приёма в 1 класс</vt:lpstr>
      <vt:lpstr>Прием иностранных граждан и лиц без гражданства</vt:lpstr>
      <vt:lpstr>Прием иностранных граждан и лиц без гражданства</vt:lpstr>
      <vt:lpstr>Прием иностранных граждан и лиц без гражданства</vt:lpstr>
      <vt:lpstr>Прием иностранных граждан и лиц без гражданства</vt:lpstr>
      <vt:lpstr>Способы подачи заявления в 1 класс</vt:lpstr>
      <vt:lpstr>Прием в 1 класс детей в более раннем или более позднем возрасте</vt:lpstr>
      <vt:lpstr>Прием в 1 класс детей в более раннем или более позднем возрасте</vt:lpstr>
      <vt:lpstr>Ответы на частые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Кузнецова, Юлия Викторовна</dc:creator>
  <cp:lastModifiedBy>Людмила</cp:lastModifiedBy>
  <cp:revision>219</cp:revision>
  <cp:lastPrinted>2025-03-18T07:25:34Z</cp:lastPrinted>
  <dcterms:created xsi:type="dcterms:W3CDTF">2021-11-30T10:00:36Z</dcterms:created>
  <dcterms:modified xsi:type="dcterms:W3CDTF">2025-03-24T20:10:04Z</dcterms:modified>
</cp:coreProperties>
</file>