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996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5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3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6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0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26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68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93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52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6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73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231E-0935-4191-8747-4F4480AF7552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7507-B602-4831-B33A-6C424460F9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40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Техника «Сухого остатка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677007"/>
              </p:ext>
            </p:extLst>
          </p:nvPr>
        </p:nvGraphicFramePr>
        <p:xfrm>
          <a:off x="107504" y="764707"/>
          <a:ext cx="8928992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840760"/>
              </a:tblGrid>
              <a:tr h="34309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я получил?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и как я это применю?</a:t>
                      </a:r>
                      <a:endParaRPr lang="ru-RU" b="1" dirty="0"/>
                    </a:p>
                  </a:txBody>
                  <a:tcPr/>
                </a:tc>
              </a:tr>
              <a:tr h="162971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Какие новые идеи у меня возникли?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 …Научить нельзя, научиться можно…»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Очевидного решения проблемы мотивации к саморазвитию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учащихся 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нет</a:t>
                      </a:r>
                      <a:r>
                        <a:rPr lang="ru-RU" baseline="0" dirty="0" smtClean="0"/>
                        <a:t>                </a:t>
                      </a:r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Необходимо продолжать акцентировать внимание на индивидуальной образовательной траектории обучающихся</a:t>
                      </a:r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        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Переосмысление роли учителя / педагога в проектировании образовательной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деятельности.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5816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Какую</a:t>
                      </a:r>
                      <a:r>
                        <a:rPr lang="ru-RU" sz="2000" b="1" baseline="0" dirty="0" smtClean="0"/>
                        <a:t> нужную информацию я получил?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Проблему 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мотивации к 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саморазвитию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можно 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решить через информационно-образовательную 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среду           </a:t>
                      </a:r>
                      <a:r>
                        <a:rPr lang="ru-RU" sz="18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 акцентировать внимание учащихся на новых способах выполнения домашнего задания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асширения уровня консультирования в реализации индивидуального подхода</a:t>
                      </a:r>
                      <a:endParaRPr lang="ru-RU" dirty="0" smtClean="0"/>
                    </a:p>
                  </a:txBody>
                  <a:tcPr/>
                </a:tc>
              </a:tr>
              <a:tr h="240167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Что</a:t>
                      </a:r>
                      <a:r>
                        <a:rPr lang="ru-RU" sz="2000" b="1" baseline="0" dirty="0" smtClean="0"/>
                        <a:t> я понял?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Необходим 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индивидуальный подход к каждому ученику, выстраивание совместно с учеником его индивидуальной 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траектории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ru-RU" sz="18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И</a:t>
                      </a:r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спользование современных образовательных технологий и ресурсов наряду с традиционными             </a:t>
                      </a:r>
                      <a:r>
                        <a:rPr lang="ru-RU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Деятельность, приводящая к знаниям намного важнее </a:t>
                      </a: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Развитие и обучение детей должно выйти за рамки классно-урочной системы. </a:t>
                      </a:r>
                      <a:endParaRPr lang="ru-RU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Ценить время детей и педагогов в условиях перенасыщенного информационного пространства.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3808924" y="184941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20480" y="242088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72200" y="335699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55976" y="386104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812360" y="558924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236296" y="5373216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491880" y="5085184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34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Техника «Сухого остатка» </a:t>
            </a:r>
            <a:r>
              <a:rPr lang="ru-RU" sz="2400" b="1" dirty="0" smtClean="0"/>
              <a:t>(музыка, ИЗО, ЦДО)</a:t>
            </a:r>
            <a:endParaRPr lang="ru-RU" sz="3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024784"/>
              </p:ext>
            </p:extLst>
          </p:nvPr>
        </p:nvGraphicFramePr>
        <p:xfrm>
          <a:off x="107504" y="764706"/>
          <a:ext cx="8928992" cy="6023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840760"/>
              </a:tblGrid>
              <a:tr h="4161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я получил?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и как я это применю?</a:t>
                      </a:r>
                      <a:endParaRPr lang="ru-RU" b="1" dirty="0"/>
                    </a:p>
                  </a:txBody>
                  <a:tcPr/>
                </a:tc>
              </a:tr>
              <a:tr h="133649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Какие новые идеи у меня возникли?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Переосмысление роли учителя / педагога в проектировании образовательного процесса. </a:t>
                      </a:r>
                    </a:p>
                    <a:p>
                      <a:r>
                        <a:rPr lang="ru-RU" dirty="0" smtClean="0"/>
                        <a:t>Создание схем,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алгоритмов для домашней работы обучающихся.</a:t>
                      </a:r>
                      <a:endParaRPr lang="ru-RU" dirty="0"/>
                    </a:p>
                  </a:txBody>
                  <a:tcPr/>
                </a:tc>
              </a:tr>
              <a:tr h="17477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Какую</a:t>
                      </a:r>
                      <a:r>
                        <a:rPr lang="ru-RU" sz="2400" b="1" baseline="0" dirty="0" smtClean="0"/>
                        <a:t> нужную информацию я получил?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Технологические компоненты самообразовательной деятельности;</a:t>
                      </a:r>
                    </a:p>
                    <a:p>
                      <a:r>
                        <a:rPr lang="ru-RU" dirty="0" smtClean="0"/>
                        <a:t>Условия</a:t>
                      </a:r>
                      <a:r>
                        <a:rPr lang="ru-RU" baseline="0" dirty="0" smtClean="0"/>
                        <a:t> и средства </a:t>
                      </a:r>
                      <a:r>
                        <a:rPr lang="ru-RU" dirty="0" smtClean="0"/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самообразовательной деятельности.</a:t>
                      </a:r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Что</a:t>
                      </a:r>
                      <a:r>
                        <a:rPr lang="ru-RU" sz="2400" b="1" baseline="0" dirty="0" smtClean="0"/>
                        <a:t> я понял?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Необходимость использования современного педагогического  инструментария (формы, методы, приемы и др.) для</a:t>
                      </a:r>
                      <a:r>
                        <a:rPr lang="ru-RU" baseline="0" dirty="0" smtClean="0"/>
                        <a:t> приобретения и развития мотивационной компетентности педагога.</a:t>
                      </a:r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Чему я научился?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ПОПС</a:t>
                      </a:r>
                      <a:r>
                        <a:rPr lang="ru-RU" baseline="0" dirty="0" smtClean="0"/>
                        <a:t> – формулы;</a:t>
                      </a:r>
                    </a:p>
                    <a:p>
                      <a:r>
                        <a:rPr lang="ru-RU" baseline="0" dirty="0" smtClean="0"/>
                        <a:t>Средства самообразовательной деятельности: навигаторы, фильтры, выражение позиции </a:t>
                      </a:r>
                      <a:r>
                        <a:rPr lang="ru-RU" baseline="0" smtClean="0"/>
                        <a:t>и отношения.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82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Техника «Сухого остатка» </a:t>
            </a:r>
            <a:r>
              <a:rPr lang="ru-RU" sz="2400" b="1" dirty="0" smtClean="0"/>
              <a:t>(ин. Яз.)</a:t>
            </a:r>
            <a:endParaRPr lang="ru-RU" sz="3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25601"/>
              </p:ext>
            </p:extLst>
          </p:nvPr>
        </p:nvGraphicFramePr>
        <p:xfrm>
          <a:off x="107504" y="764706"/>
          <a:ext cx="8928992" cy="6023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840760"/>
              </a:tblGrid>
              <a:tr h="4161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я получил?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и как я это применю?</a:t>
                      </a:r>
                      <a:endParaRPr lang="ru-RU" b="1" dirty="0"/>
                    </a:p>
                  </a:txBody>
                  <a:tcPr/>
                </a:tc>
              </a:tr>
              <a:tr h="133649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Какие новые идеи у меня возникли?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Расширение видов домашних</a:t>
                      </a:r>
                      <a:r>
                        <a:rPr lang="ru-RU" baseline="0" dirty="0" smtClean="0"/>
                        <a:t> заданий, проектирование </a:t>
                      </a:r>
                      <a:r>
                        <a:rPr lang="ru-RU" baseline="0" dirty="0" err="1" smtClean="0"/>
                        <a:t>д.р</a:t>
                      </a:r>
                      <a:r>
                        <a:rPr lang="ru-RU" baseline="0" dirty="0" smtClean="0"/>
                        <a:t>., на развитие умения учиться самостоятельно, использование </a:t>
                      </a:r>
                      <a:r>
                        <a:rPr lang="ru-RU" baseline="0" dirty="0" err="1" smtClean="0"/>
                        <a:t>мемов</a:t>
                      </a:r>
                      <a:r>
                        <a:rPr lang="ru-RU" baseline="0" dirty="0" smtClean="0"/>
                        <a:t> для повышения мотивации</a:t>
                      </a:r>
                      <a:endParaRPr lang="ru-RU" dirty="0"/>
                    </a:p>
                  </a:txBody>
                  <a:tcPr/>
                </a:tc>
              </a:tr>
              <a:tr h="17477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Какую</a:t>
                      </a:r>
                      <a:r>
                        <a:rPr lang="ru-RU" sz="2400" b="1" baseline="0" dirty="0" smtClean="0"/>
                        <a:t> нужную информацию я получил?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использование ПОПС-технологии, средств самообразования (Интернет-серфинг, информационный дайджест, </a:t>
                      </a:r>
                      <a:r>
                        <a:rPr lang="ru-RU" baseline="0" dirty="0" err="1" smtClean="0"/>
                        <a:t>Мапатон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инфографика</a:t>
                      </a:r>
                      <a:r>
                        <a:rPr lang="ru-RU" baseline="0" dirty="0" smtClean="0"/>
                        <a:t>, философ в </a:t>
                      </a:r>
                      <a:r>
                        <a:rPr lang="ru-RU" baseline="0" dirty="0" err="1" smtClean="0"/>
                        <a:t>инстаграме</a:t>
                      </a:r>
                      <a:r>
                        <a:rPr lang="ru-RU" baseline="0" dirty="0" smtClean="0"/>
                        <a:t>..)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Что</a:t>
                      </a:r>
                      <a:r>
                        <a:rPr lang="ru-RU" sz="2400" b="1" baseline="0" dirty="0" smtClean="0"/>
                        <a:t> я понял?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Важно использовать потенциал индивидуального и системного подходов.</a:t>
                      </a:r>
                      <a:r>
                        <a:rPr lang="ru-RU" dirty="0" smtClean="0"/>
                        <a:t> Универсального рецепта не существует. Применяем</a:t>
                      </a:r>
                      <a:r>
                        <a:rPr lang="ru-RU" baseline="0" dirty="0" smtClean="0"/>
                        <a:t> метод проб и ошибок.</a:t>
                      </a:r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Чему я научился?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Освоили новые техники (Сухой остаток)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07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395536" y="116632"/>
            <a:ext cx="8568952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Техника «Сухого остатка» </a:t>
            </a:r>
            <a:r>
              <a:rPr lang="ru-RU" sz="2400" b="1" dirty="0" smtClean="0"/>
              <a:t>(русский язык)</a:t>
            </a:r>
            <a:endParaRPr lang="ru-RU" sz="3200" b="1" dirty="0"/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142275"/>
              </p:ext>
            </p:extLst>
          </p:nvPr>
        </p:nvGraphicFramePr>
        <p:xfrm>
          <a:off x="107504" y="764706"/>
          <a:ext cx="8928992" cy="6023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840760"/>
              </a:tblGrid>
              <a:tr h="4161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я получил?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и как я это применю?</a:t>
                      </a:r>
                      <a:endParaRPr lang="ru-RU" b="1" dirty="0"/>
                    </a:p>
                  </a:txBody>
                  <a:tcPr/>
                </a:tc>
              </a:tr>
              <a:tr h="133649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Какие новые идеи у меня возникли?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Совершенствование элементов самообразования в деятельности учащихся через разнообразные средства и формы обучения: проектная деятельность, использование социальных сетей, интернет-серфинга, информационных дайджестов, подкастов и др. </a:t>
                      </a:r>
                      <a:endParaRPr lang="ru-RU">
                        <a:effectLst/>
                      </a:endParaRPr>
                    </a:p>
                  </a:txBody>
                  <a:tcPr marL="95250" marR="95250" marT="47625" marB="47625"/>
                </a:tc>
              </a:tr>
              <a:tr h="17477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Какую</a:t>
                      </a:r>
                      <a:r>
                        <a:rPr lang="ru-RU" sz="2400" b="1" baseline="0" dirty="0" smtClean="0"/>
                        <a:t> нужную информацию я получил?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Домашняя учебная работа является компонентом современного самообразования деятельности в информационной-образовательной среде. 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47625" marB="47625"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Что</a:t>
                      </a:r>
                      <a:r>
                        <a:rPr lang="ru-RU" sz="2400" b="1" baseline="0" dirty="0" smtClean="0"/>
                        <a:t> я понял?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Необходимо продолжать акцентировать внимание на индивидуальной образовательной траектории обучающихся. Продолжать использование современных образовательных технологий и ресурсов наряду с традиционными. 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47625" marB="47625"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Чему я научился?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Ценить время детей и педагогов в условиях перенасыщенного информационного пространства. </a:t>
                      </a:r>
                      <a:endParaRPr lang="ru-RU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87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703597"/>
              </p:ext>
            </p:extLst>
          </p:nvPr>
        </p:nvGraphicFramePr>
        <p:xfrm>
          <a:off x="196712" y="692697"/>
          <a:ext cx="8839784" cy="6114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33972"/>
                <a:gridCol w="3705812"/>
              </a:tblGrid>
              <a:tr h="35811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я получил?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и как я это применю?</a:t>
                      </a:r>
                      <a:endParaRPr lang="ru-RU" b="1" dirty="0"/>
                    </a:p>
                  </a:txBody>
                  <a:tcPr/>
                </a:tc>
              </a:tr>
              <a:tr h="118500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Какие новые идеи у меня возникли</a:t>
                      </a:r>
                      <a:r>
                        <a:rPr lang="ru-RU" sz="2400" b="1" dirty="0" smtClean="0"/>
                        <a:t>?</a:t>
                      </a:r>
                    </a:p>
                    <a:p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 познакомить учащихся с ресурсами, которые помогут ученику в процессе самообразования.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урочной деятельности</a:t>
                      </a:r>
                      <a:endParaRPr lang="ru-RU" b="0" dirty="0" smtClean="0">
                        <a:effectLst/>
                      </a:endParaRPr>
                    </a:p>
                    <a:p>
                      <a:r>
                        <a:rPr lang="ru-RU" b="0" dirty="0" smtClean="0">
                          <a:effectLst/>
                        </a:rPr>
                        <a:t/>
                      </a:r>
                      <a:br>
                        <a:rPr lang="ru-RU" b="0" dirty="0" smtClean="0">
                          <a:effectLst/>
                        </a:rPr>
                      </a:br>
                      <a:endParaRPr lang="ru-RU" dirty="0"/>
                    </a:p>
                  </a:txBody>
                  <a:tcPr/>
                </a:tc>
              </a:tr>
              <a:tr h="177750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Какую</a:t>
                      </a:r>
                      <a:r>
                        <a:rPr lang="ru-RU" sz="2400" b="1" baseline="0" dirty="0" smtClean="0"/>
                        <a:t> нужную информацию я получил</a:t>
                      </a:r>
                      <a:r>
                        <a:rPr lang="ru-RU" sz="2400" b="1" baseline="0" dirty="0" smtClean="0"/>
                        <a:t>?</a:t>
                      </a:r>
                    </a:p>
                    <a:p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Информацию о технологиях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самооценивания</a:t>
                      </a: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Необходимо акцентировать внимание учащихся на новых способах выполнения домашнего задания.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Разработать алгоритм выполнения домашнего задания, используя новые технологии, например,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инфографику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0857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Что</a:t>
                      </a:r>
                      <a:r>
                        <a:rPr lang="ru-RU" sz="2400" b="1" baseline="0" dirty="0" smtClean="0"/>
                        <a:t> я понял</a:t>
                      </a:r>
                      <a:r>
                        <a:rPr lang="ru-RU" sz="2400" b="1" baseline="0" dirty="0" smtClean="0"/>
                        <a:t>?</a:t>
                      </a:r>
                    </a:p>
                    <a:p>
                      <a:pPr rtl="0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Деятельность, приводящая к знаниям намного важнее.  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Сделать акцент на практическую деятельность на уроке.</a:t>
                      </a:r>
                      <a:endParaRPr lang="ru-RU" dirty="0"/>
                    </a:p>
                  </a:txBody>
                  <a:tcPr/>
                </a:tc>
              </a:tr>
              <a:tr h="135428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Чему я научился</a:t>
                      </a:r>
                      <a:r>
                        <a:rPr lang="ru-RU" sz="2400" b="1" dirty="0" smtClean="0"/>
                        <a:t>?</a:t>
                      </a:r>
                    </a:p>
                    <a:p>
                      <a:pPr algn="ctr"/>
                      <a:r>
                        <a:rPr lang="ru-RU" sz="1800" b="1" dirty="0" smtClean="0"/>
                        <a:t>ничему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Продолжим использовать интернет-технологии в своей деятельности</a:t>
                      </a:r>
                      <a:endParaRPr lang="ru-RU" b="0" dirty="0" smtClean="0">
                        <a:effectLst/>
                      </a:endParaRPr>
                    </a:p>
                    <a:p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32504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Техника «Сухого остатка» </a:t>
            </a:r>
            <a:r>
              <a:rPr lang="ru-RU" sz="3200" b="1" dirty="0" smtClean="0"/>
              <a:t>(обществ. науки)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0313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Техника «Сухого остатка» </a:t>
            </a:r>
            <a:r>
              <a:rPr lang="ru-RU" sz="2400" b="1" dirty="0" smtClean="0"/>
              <a:t>(естественные науки)</a:t>
            </a:r>
            <a:endParaRPr lang="ru-RU" sz="3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95401"/>
              </p:ext>
            </p:extLst>
          </p:nvPr>
        </p:nvGraphicFramePr>
        <p:xfrm>
          <a:off x="107504" y="764706"/>
          <a:ext cx="8928992" cy="6023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840760"/>
              </a:tblGrid>
              <a:tr h="4161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я получил?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и как я это применю?</a:t>
                      </a:r>
                      <a:endParaRPr lang="ru-RU" b="1" dirty="0"/>
                    </a:p>
                  </a:txBody>
                  <a:tcPr/>
                </a:tc>
              </a:tr>
              <a:tr h="133649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Какие новые идеи у меня возникли?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Новых идей нет</a:t>
                      </a:r>
                      <a:endParaRPr lang="ru-RU" dirty="0"/>
                    </a:p>
                  </a:txBody>
                  <a:tcPr/>
                </a:tc>
              </a:tr>
              <a:tr h="17477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Какую</a:t>
                      </a:r>
                      <a:r>
                        <a:rPr lang="ru-RU" sz="2400" b="1" baseline="0" dirty="0" smtClean="0"/>
                        <a:t> нужную информацию я получил?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Используя новейшие информационные технологии расширяем возможности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процесса </a:t>
                      </a:r>
                      <a:r>
                        <a:rPr lang="ru-RU" baseline="0" dirty="0" smtClean="0"/>
                        <a:t>обучения.</a:t>
                      </a:r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Что</a:t>
                      </a:r>
                      <a:r>
                        <a:rPr lang="ru-RU" sz="2400" b="1" baseline="0" dirty="0" smtClean="0"/>
                        <a:t> я понял?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и обучение детей должно выйти за рамки классно-урочной системы.</a:t>
                      </a:r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Чему я научился?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ничему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51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Техника «Сухого остатка» </a:t>
            </a:r>
            <a:r>
              <a:rPr lang="ru-RU" sz="2400" b="1" dirty="0" smtClean="0"/>
              <a:t>(начальная школа)</a:t>
            </a:r>
            <a:endParaRPr lang="ru-RU" sz="3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542910"/>
              </p:ext>
            </p:extLst>
          </p:nvPr>
        </p:nvGraphicFramePr>
        <p:xfrm>
          <a:off x="107504" y="764706"/>
          <a:ext cx="8928992" cy="6023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840760"/>
              </a:tblGrid>
              <a:tr h="4161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я получил?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и как я это применю?</a:t>
                      </a:r>
                      <a:endParaRPr lang="ru-RU" b="1" dirty="0"/>
                    </a:p>
                  </a:txBody>
                  <a:tcPr/>
                </a:tc>
              </a:tr>
              <a:tr h="133649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Какие новые идеи у меня возникли?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</a:t>
                      </a:r>
                      <a:r>
                        <a:rPr lang="ru-RU" baseline="0" dirty="0" smtClean="0"/>
                        <a:t> мультимедийных технологий в домашних работах. Расширение видов домашних заданий.</a:t>
                      </a:r>
                      <a:endParaRPr lang="ru-RU" dirty="0"/>
                    </a:p>
                  </a:txBody>
                  <a:tcPr/>
                </a:tc>
              </a:tr>
              <a:tr h="17477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Какую</a:t>
                      </a:r>
                      <a:r>
                        <a:rPr lang="ru-RU" sz="2400" b="1" baseline="0" dirty="0" smtClean="0"/>
                        <a:t> нужную информацию я получил?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Познакомились со средствами самообразовательной деятельности: средства- фильтры, интернет- серфинг, средства- навигаторы, средства выражения позиции и отношения.</a:t>
                      </a:r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Что</a:t>
                      </a:r>
                      <a:r>
                        <a:rPr lang="ru-RU" sz="2400" b="1" baseline="0" dirty="0" smtClean="0"/>
                        <a:t> я понял?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современном образовательном процессе необходимо использовать новые технологии для самосовершенствования личности ученика.</a:t>
                      </a:r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Чему я научился?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 </a:t>
                      </a:r>
                      <a:r>
                        <a:rPr lang="ru-RU" smtClean="0"/>
                        <a:t>новую информацию.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0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2504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Техника «Сухого остатка» </a:t>
            </a:r>
            <a:r>
              <a:rPr lang="ru-RU" sz="3200" b="1" dirty="0" smtClean="0"/>
              <a:t>(индивидуально)</a:t>
            </a:r>
            <a:endParaRPr lang="ru-RU" sz="3200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997211"/>
              </p:ext>
            </p:extLst>
          </p:nvPr>
        </p:nvGraphicFramePr>
        <p:xfrm>
          <a:off x="107504" y="764706"/>
          <a:ext cx="8928992" cy="5879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840760"/>
              </a:tblGrid>
              <a:tr h="4161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 я получил?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и как я это применю?</a:t>
                      </a:r>
                      <a:endParaRPr lang="ru-RU" b="1" dirty="0"/>
                    </a:p>
                  </a:txBody>
                  <a:tcPr/>
                </a:tc>
              </a:tr>
              <a:tr h="133649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Какие новые идеи у меня возникли?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организовать домашнюю работу. Как использовать возможности информационно-образовательной среды для выполнения домашней работы. Как расширить самостоятельность обучающихся в деятельности.</a:t>
                      </a:r>
                      <a:endParaRPr lang="ru-RU" dirty="0"/>
                    </a:p>
                  </a:txBody>
                  <a:tcPr/>
                </a:tc>
              </a:tr>
              <a:tr h="112772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Какую</a:t>
                      </a:r>
                      <a:r>
                        <a:rPr lang="ru-RU" sz="2000" b="1" baseline="0" dirty="0" smtClean="0"/>
                        <a:t> нужную информацию я получил?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изменить позицию обучающихся в формировании мотивации к деятельности. Хорошая идея расширения уровня консультирования в реализации индивидуального подхода, но хватит ли времени</a:t>
                      </a:r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Что</a:t>
                      </a:r>
                      <a:r>
                        <a:rPr lang="ru-RU" sz="2400" b="1" baseline="0" dirty="0" smtClean="0"/>
                        <a:t> я понял?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основном все знакомо, но в отдельных моментах по-другому расставлены акценты. Как скорректировать работу над учебной задачей. Проектирование домашней учебной работы. Необходимость корректировки контроля и рефлексии.</a:t>
                      </a:r>
                      <a:endParaRPr lang="ru-RU" dirty="0"/>
                    </a:p>
                  </a:txBody>
                  <a:tcPr/>
                </a:tc>
              </a:tr>
              <a:tr h="12615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Чему я научился?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этом можно будет говорить, когда возникшие мысли попробую на практике и посмотрю результаты. Спасибо. Информация была полезной и на некоторые вопросы представлен некоторый новый взгляд. Интересно расставлены акценты и возникла необходимость изменить некоторые подходы к организации деятельности обучающихся на уроке и дома.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139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889</Words>
  <Application>Microsoft Office PowerPoint</Application>
  <PresentationFormat>Экран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Техника «Сухого остатка»</vt:lpstr>
      <vt:lpstr>Техника «Сухого остатка» (музыка, ИЗО, ЦДО)</vt:lpstr>
      <vt:lpstr>Техника «Сухого остатка» (ин. Яз.)</vt:lpstr>
      <vt:lpstr>Презентация PowerPoint</vt:lpstr>
      <vt:lpstr>Презентация PowerPoint</vt:lpstr>
      <vt:lpstr>Техника «Сухого остатка» (естественные науки)</vt:lpstr>
      <vt:lpstr>Техника «Сухого остатка» (начальная школа)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«Сухого остатка» (рефлексия семинара)</dc:title>
  <dc:creator>МЕД. ПУНКТ</dc:creator>
  <cp:lastModifiedBy>User</cp:lastModifiedBy>
  <cp:revision>12</cp:revision>
  <dcterms:created xsi:type="dcterms:W3CDTF">2021-02-03T10:50:22Z</dcterms:created>
  <dcterms:modified xsi:type="dcterms:W3CDTF">2021-02-17T20:04:04Z</dcterms:modified>
</cp:coreProperties>
</file>