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charts/chart10.xml" ContentType="application/vnd.openxmlformats-officedocument.drawingml.chart+xml"/>
  <Override PartName="/ppt/theme/themeOverride3.xml" ContentType="application/vnd.openxmlformats-officedocument.themeOverride+xml"/>
  <Override PartName="/ppt/charts/chart11.xml" ContentType="application/vnd.openxmlformats-officedocument.drawingml.chart+xml"/>
  <Override PartName="/ppt/theme/themeOverride4.xml" ContentType="application/vnd.openxmlformats-officedocument.themeOverride+xml"/>
  <Override PartName="/ppt/charts/chart12.xml" ContentType="application/vnd.openxmlformats-officedocument.drawingml.chart+xml"/>
  <Override PartName="/ppt/theme/themeOverride5.xml" ContentType="application/vnd.openxmlformats-officedocument.themeOverride+xml"/>
  <Override PartName="/ppt/charts/chart13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5;&#1086;&#1083;&#1100;&#1079;&#1086;&#1074;&#1072;&#1090;&#1077;&#1083;&#1100;\Desktop\&#1075;&#1080;&#1089;&#1090;-&#1084;&#1099;%204%20&#1082;&#1083;&#1072;&#1089;&#1089;&#1099;%202024-25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1\Downloads\&#1041;&#1077;&#1083;&#1103;&#1077;&#1074;&#1072;%20&#1051;&#1080;&#1095;&#1085;&#1086;&#1089;&#1090;&#1085;&#1099;&#1077;%20&#1088;&#1077;&#1079;&#1091;&#1083;&#1100;&#1090;&#1072;&#1090;&#1099;%202024-2025%20(1).xlsx" TargetMode="External"/><Relationship Id="rId1" Type="http://schemas.openxmlformats.org/officeDocument/2006/relationships/themeOverride" Target="../theme/themeOverride3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1\Downloads\&#1041;&#1077;&#1083;&#1103;&#1077;&#1074;&#1072;%20&#1051;&#1080;&#1095;&#1085;&#1086;&#1089;&#1090;&#1085;&#1099;&#1077;%20&#1088;&#1077;&#1079;&#1091;&#1083;&#1100;&#1090;&#1072;&#1090;&#1099;%202024-2025%20(1).xlsx" TargetMode="External"/><Relationship Id="rId1" Type="http://schemas.openxmlformats.org/officeDocument/2006/relationships/themeOverride" Target="../theme/themeOverride4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1\Downloads\&#1041;&#1077;&#1083;&#1103;&#1077;&#1074;&#1072;%20&#1051;&#1080;&#1095;&#1085;&#1086;&#1089;&#1090;&#1085;&#1099;&#1077;%20&#1088;&#1077;&#1079;&#1091;&#1083;&#1100;&#1090;&#1072;&#1090;&#1099;%202024-2025%20(1).xlsx" TargetMode="External"/><Relationship Id="rId1" Type="http://schemas.openxmlformats.org/officeDocument/2006/relationships/themeOverride" Target="../theme/themeOverride5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1\Downloads\&#1041;&#1077;&#1083;&#1103;&#1077;&#1074;&#1072;%20&#1051;&#1080;&#1095;&#1085;&#1086;&#1089;&#1090;&#1085;&#1099;&#1077;%20&#1088;&#1077;&#1079;&#1091;&#1083;&#1100;&#1090;&#1072;&#1090;&#1099;%202024-2025%20(1).xlsx" TargetMode="External"/><Relationship Id="rId1" Type="http://schemas.openxmlformats.org/officeDocument/2006/relationships/themeOverride" Target="../theme/themeOverride6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5;&#1086;&#1083;&#1100;&#1079;&#1086;&#1074;&#1072;&#1090;&#1077;&#1083;&#1100;\Desktop\&#1075;&#1080;&#1089;&#1090;-&#1084;&#1099;%204%20&#1082;&#1083;&#1072;&#1089;&#1089;&#1099;%202024-2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5;&#1086;&#1083;&#1100;&#1079;&#1086;&#1074;&#1072;&#1090;&#1077;&#1083;&#1100;\Desktop\&#1075;&#1080;&#1089;&#1090;-&#1084;&#1099;%204%20&#1082;&#1083;&#1072;&#1089;&#1089;&#1099;%202024-2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5;&#1086;&#1083;&#1100;&#1079;&#1086;&#1074;&#1072;&#1090;&#1077;&#1083;&#1100;\Desktop\&#1075;&#1080;&#1089;&#1090;-&#1084;&#1099;%204%20&#1082;&#1083;&#1072;&#1089;&#1089;&#1099;%202024-25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5;&#1086;&#1083;&#1100;&#1079;&#1086;&#1074;&#1072;&#1090;&#1077;&#1083;&#1100;\Desktop\&#1075;&#1080;&#1089;&#1090;-&#1084;&#1099;%204%20&#1082;&#1083;&#1072;&#1089;&#1089;&#1099;%202024-25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5;&#1086;&#1083;&#1100;&#1079;&#1086;&#1074;&#1072;&#1090;&#1077;&#1083;&#1100;\Desktop\&#1075;&#1080;&#1089;&#1090;-&#1084;&#1099;%204%20&#1082;&#1083;&#1072;&#1089;&#1089;&#1099;%202024-25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5;&#1086;&#1083;&#1100;&#1079;&#1086;&#1074;&#1072;&#1090;&#1077;&#1083;&#1100;\Desktop\&#1075;&#1080;&#1089;&#1090;-&#1084;&#1099;%204%20&#1082;&#1083;&#1072;&#1089;&#1089;&#1099;%202024-25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1\Downloads\&#1041;&#1077;&#1083;&#1103;&#1077;&#1074;&#1072;%20&#1051;&#1080;&#1095;&#1085;&#1086;&#1089;&#1090;&#1085;&#1099;&#1077;%20&#1088;&#1077;&#1079;&#1091;&#1083;&#1100;&#1090;&#1072;&#1090;&#1099;%202024-2025%20(1).xlsx" TargetMode="External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1\Downloads\&#1041;&#1077;&#1083;&#1103;&#1077;&#1074;&#1072;%20&#1051;&#1080;&#1095;&#1085;&#1086;&#1089;&#1090;&#1085;&#1099;&#1077;%20&#1088;&#1077;&#1079;&#1091;&#1083;&#1100;&#1090;&#1072;&#1090;&#1099;%202024-2025%20(1)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0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 обучения</a:t>
            </a:r>
          </a:p>
        </c:rich>
      </c:tx>
      <c:layout>
        <c:manualLayout>
          <c:xMode val="edge"/>
          <c:yMode val="edge"/>
          <c:x val="0.39194724995188568"/>
          <c:y val="2.930042912717404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Оч.высокий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Лист1!$B$1:$F$1</c:f>
              <c:strCache>
                <c:ptCount val="5"/>
                <c:pt idx="0">
                  <c:v>4А</c:v>
                </c:pt>
                <c:pt idx="1">
                  <c:v>4Б</c:v>
                </c:pt>
                <c:pt idx="2">
                  <c:v>4В</c:v>
                </c:pt>
                <c:pt idx="3">
                  <c:v>4Г</c:v>
                </c:pt>
                <c:pt idx="4">
                  <c:v>4Д</c:v>
                </c:pt>
              </c:strCache>
            </c:str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0</c:v>
                </c:pt>
                <c:pt idx="1">
                  <c:v>8</c:v>
                </c:pt>
                <c:pt idx="2">
                  <c:v>0</c:v>
                </c:pt>
                <c:pt idx="3">
                  <c:v>8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Высокий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Лист1!$B$1:$F$1</c:f>
              <c:strCache>
                <c:ptCount val="5"/>
                <c:pt idx="0">
                  <c:v>4А</c:v>
                </c:pt>
                <c:pt idx="1">
                  <c:v>4Б</c:v>
                </c:pt>
                <c:pt idx="2">
                  <c:v>4В</c:v>
                </c:pt>
                <c:pt idx="3">
                  <c:v>4Г</c:v>
                </c:pt>
                <c:pt idx="4">
                  <c:v>4Д</c:v>
                </c:pt>
              </c:strCache>
            </c:str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26</c:v>
                </c:pt>
                <c:pt idx="1">
                  <c:v>25</c:v>
                </c:pt>
                <c:pt idx="2">
                  <c:v>13</c:v>
                </c:pt>
                <c:pt idx="3">
                  <c:v>15</c:v>
                </c:pt>
                <c:pt idx="4">
                  <c:v>8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Средний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6.211180124223602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6.2111801242236021E-3"/>
                  <c:y val="-1.832395668354454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Лист1!$B$1:$F$1</c:f>
              <c:strCache>
                <c:ptCount val="5"/>
                <c:pt idx="0">
                  <c:v>4А</c:v>
                </c:pt>
                <c:pt idx="1">
                  <c:v>4Б</c:v>
                </c:pt>
                <c:pt idx="2">
                  <c:v>4В</c:v>
                </c:pt>
                <c:pt idx="3">
                  <c:v>4Г</c:v>
                </c:pt>
                <c:pt idx="4">
                  <c:v>4Д</c:v>
                </c:pt>
              </c:strCache>
            </c:strRef>
          </c:cat>
          <c:val>
            <c:numRef>
              <c:f>Лист1!$B$4:$F$4</c:f>
              <c:numCache>
                <c:formatCode>General</c:formatCode>
                <c:ptCount val="5"/>
                <c:pt idx="0">
                  <c:v>32</c:v>
                </c:pt>
                <c:pt idx="1">
                  <c:v>17</c:v>
                </c:pt>
                <c:pt idx="2">
                  <c:v>19</c:v>
                </c:pt>
                <c:pt idx="3">
                  <c:v>31</c:v>
                </c:pt>
                <c:pt idx="4">
                  <c:v>50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Сниженный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242236024844720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140786749482402E-3"/>
                  <c:y val="3.99800037020853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2111801242236021E-3"/>
                  <c:y val="-3.664791336708909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8.2815734989648039E-3"/>
                  <c:y val="-7.329582673417818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Лист1!$B$1:$F$1</c:f>
              <c:strCache>
                <c:ptCount val="5"/>
                <c:pt idx="0">
                  <c:v>4А</c:v>
                </c:pt>
                <c:pt idx="1">
                  <c:v>4Б</c:v>
                </c:pt>
                <c:pt idx="2">
                  <c:v>4В</c:v>
                </c:pt>
                <c:pt idx="3">
                  <c:v>4Г</c:v>
                </c:pt>
                <c:pt idx="4">
                  <c:v>4Д</c:v>
                </c:pt>
              </c:strCache>
            </c:strRef>
          </c:cat>
          <c:val>
            <c:numRef>
              <c:f>Лист1!$B$5:$F$5</c:f>
              <c:numCache>
                <c:formatCode>General</c:formatCode>
                <c:ptCount val="5"/>
                <c:pt idx="0">
                  <c:v>32</c:v>
                </c:pt>
                <c:pt idx="1">
                  <c:v>28</c:v>
                </c:pt>
                <c:pt idx="2">
                  <c:v>29</c:v>
                </c:pt>
                <c:pt idx="3">
                  <c:v>34</c:v>
                </c:pt>
                <c:pt idx="4">
                  <c:v>29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Низкий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0351966873706004E-2"/>
                  <c:y val="-7.329582673417818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211180124223602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0351966873706004E-2"/>
                  <c:y val="3.99800037020853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8.28157349896465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Лист1!$B$1:$F$1</c:f>
              <c:strCache>
                <c:ptCount val="5"/>
                <c:pt idx="0">
                  <c:v>4А</c:v>
                </c:pt>
                <c:pt idx="1">
                  <c:v>4Б</c:v>
                </c:pt>
                <c:pt idx="2">
                  <c:v>4В</c:v>
                </c:pt>
                <c:pt idx="3">
                  <c:v>4Г</c:v>
                </c:pt>
                <c:pt idx="4">
                  <c:v>4Д</c:v>
                </c:pt>
              </c:strCache>
            </c:strRef>
          </c:cat>
          <c:val>
            <c:numRef>
              <c:f>Лист1!$B$6:$F$6</c:f>
              <c:numCache>
                <c:formatCode>General</c:formatCode>
                <c:ptCount val="5"/>
                <c:pt idx="0">
                  <c:v>10</c:v>
                </c:pt>
                <c:pt idx="1">
                  <c:v>21</c:v>
                </c:pt>
                <c:pt idx="2">
                  <c:v>39</c:v>
                </c:pt>
                <c:pt idx="3">
                  <c:v>12</c:v>
                </c:pt>
                <c:pt idx="4">
                  <c:v>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2561280"/>
        <c:axId val="142563200"/>
        <c:axId val="0"/>
      </c:bar3DChart>
      <c:catAx>
        <c:axId val="1425612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1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Классы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2563200"/>
        <c:crosses val="autoZero"/>
        <c:auto val="1"/>
        <c:lblAlgn val="ctr"/>
        <c:lblOffset val="100"/>
        <c:noMultiLvlLbl val="0"/>
      </c:catAx>
      <c:valAx>
        <c:axId val="142563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1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Уровни</a:t>
                </a:r>
              </a:p>
            </c:rich>
          </c:tx>
          <c:layout>
            <c:manualLayout>
              <c:xMode val="edge"/>
              <c:yMode val="edge"/>
              <c:x val="1.8330307011304774E-2"/>
              <c:y val="0.4390235685734529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561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ситуативно-позитивное отношение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'анализ+по годам'!$A$49</c:f>
              <c:strCache>
                <c:ptCount val="1"/>
                <c:pt idx="0">
                  <c:v>к Отечеству -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'анализ+по годам'!$B$48:$F$48</c:f>
              <c:strCache>
                <c:ptCount val="5"/>
                <c:pt idx="0">
                  <c:v>2020-7 класс</c:v>
                </c:pt>
                <c:pt idx="1">
                  <c:v>2021-8 класс</c:v>
                </c:pt>
                <c:pt idx="2">
                  <c:v>2022- 9 класс</c:v>
                </c:pt>
                <c:pt idx="3">
                  <c:v>2023-10 класс</c:v>
                </c:pt>
                <c:pt idx="4">
                  <c:v>2024-11 класс</c:v>
                </c:pt>
              </c:strCache>
            </c:strRef>
          </c:cat>
          <c:val>
            <c:numRef>
              <c:f>'анализ+по годам'!$B$49:$F$49</c:f>
              <c:numCache>
                <c:formatCode>General</c:formatCode>
                <c:ptCount val="5"/>
                <c:pt idx="0">
                  <c:v>12.12</c:v>
                </c:pt>
                <c:pt idx="1">
                  <c:v>10.52</c:v>
                </c:pt>
                <c:pt idx="2">
                  <c:v>7.18</c:v>
                </c:pt>
                <c:pt idx="3">
                  <c:v>10.039999999999999</c:v>
                </c:pt>
                <c:pt idx="4">
                  <c:v>9.18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42-364D-A063-75F1DC0D35C1}"/>
            </c:ext>
          </c:extLst>
        </c:ser>
        <c:ser>
          <c:idx val="1"/>
          <c:order val="1"/>
          <c:tx>
            <c:strRef>
              <c:f>'анализ+по годам'!$A$50</c:f>
              <c:strCache>
                <c:ptCount val="1"/>
                <c:pt idx="0">
                  <c:v>к миру -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'анализ+по годам'!$B$48:$F$48</c:f>
              <c:strCache>
                <c:ptCount val="5"/>
                <c:pt idx="0">
                  <c:v>2020-7 класс</c:v>
                </c:pt>
                <c:pt idx="1">
                  <c:v>2021-8 класс</c:v>
                </c:pt>
                <c:pt idx="2">
                  <c:v>2022- 9 класс</c:v>
                </c:pt>
                <c:pt idx="3">
                  <c:v>2023-10 класс</c:v>
                </c:pt>
                <c:pt idx="4">
                  <c:v>2024-11 класс</c:v>
                </c:pt>
              </c:strCache>
            </c:strRef>
          </c:cat>
          <c:val>
            <c:numRef>
              <c:f>'анализ+по годам'!$B$50:$F$50</c:f>
              <c:numCache>
                <c:formatCode>General</c:formatCode>
                <c:ptCount val="5"/>
                <c:pt idx="0">
                  <c:v>9.18</c:v>
                </c:pt>
                <c:pt idx="1">
                  <c:v>8.3699999999999992</c:v>
                </c:pt>
                <c:pt idx="2">
                  <c:v>6.01</c:v>
                </c:pt>
                <c:pt idx="3">
                  <c:v>9.09</c:v>
                </c:pt>
                <c:pt idx="4">
                  <c:v>8.31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42-364D-A063-75F1DC0D35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6620800"/>
        <c:axId val="146622336"/>
      </c:barChart>
      <c:catAx>
        <c:axId val="146620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22336"/>
        <c:crosses val="autoZero"/>
        <c:auto val="1"/>
        <c:lblAlgn val="ctr"/>
        <c:lblOffset val="100"/>
        <c:noMultiLvlLbl val="0"/>
      </c:catAx>
      <c:valAx>
        <c:axId val="146622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20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ситуативно-позитивноое отношение</a:t>
            </a:r>
          </a:p>
        </c:rich>
      </c:tx>
      <c:layout>
        <c:manualLayout>
          <c:xMode val="edge"/>
          <c:yMode val="edge"/>
          <c:x val="0.17204465859677989"/>
          <c:y val="4.836759371221281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'анализ+по годам'!$A$63</c:f>
              <c:strCache>
                <c:ptCount val="1"/>
                <c:pt idx="0">
                  <c:v>к культуре -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'анализ+по годам'!$B$62:$F$62</c:f>
              <c:strCache>
                <c:ptCount val="5"/>
                <c:pt idx="0">
                  <c:v>2020-7 класс</c:v>
                </c:pt>
                <c:pt idx="1">
                  <c:v>2021-8 класс</c:v>
                </c:pt>
                <c:pt idx="2">
                  <c:v>2022- 9 класс</c:v>
                </c:pt>
                <c:pt idx="3">
                  <c:v>2023-10 класс</c:v>
                </c:pt>
                <c:pt idx="4">
                  <c:v>2024-11 класс</c:v>
                </c:pt>
              </c:strCache>
            </c:strRef>
          </c:cat>
          <c:val>
            <c:numRef>
              <c:f>'анализ+по годам'!$B$63:$F$63</c:f>
              <c:numCache>
                <c:formatCode>General</c:formatCode>
                <c:ptCount val="5"/>
                <c:pt idx="0">
                  <c:v>13.64</c:v>
                </c:pt>
                <c:pt idx="1">
                  <c:v>10.94</c:v>
                </c:pt>
                <c:pt idx="2">
                  <c:v>4.83</c:v>
                </c:pt>
                <c:pt idx="3">
                  <c:v>11.5</c:v>
                </c:pt>
                <c:pt idx="4">
                  <c:v>9.68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9C5-F64E-B01D-6E75FA8D6485}"/>
            </c:ext>
          </c:extLst>
        </c:ser>
        <c:ser>
          <c:idx val="1"/>
          <c:order val="1"/>
          <c:tx>
            <c:strRef>
              <c:f>'анализ+по годам'!$A$64</c:f>
              <c:strCache>
                <c:ptCount val="1"/>
                <c:pt idx="0">
                  <c:v>к знаниям -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'анализ+по годам'!$B$62:$F$62</c:f>
              <c:strCache>
                <c:ptCount val="5"/>
                <c:pt idx="0">
                  <c:v>2020-7 класс</c:v>
                </c:pt>
                <c:pt idx="1">
                  <c:v>2021-8 класс</c:v>
                </c:pt>
                <c:pt idx="2">
                  <c:v>2022- 9 класс</c:v>
                </c:pt>
                <c:pt idx="3">
                  <c:v>2023-10 класс</c:v>
                </c:pt>
                <c:pt idx="4">
                  <c:v>2024-11 класс</c:v>
                </c:pt>
              </c:strCache>
            </c:strRef>
          </c:cat>
          <c:val>
            <c:numRef>
              <c:f>'анализ+по годам'!$B$64:$F$64</c:f>
              <c:numCache>
                <c:formatCode>General</c:formatCode>
                <c:ptCount val="5"/>
                <c:pt idx="0">
                  <c:v>9.32</c:v>
                </c:pt>
                <c:pt idx="1">
                  <c:v>8.4499999999999993</c:v>
                </c:pt>
                <c:pt idx="2">
                  <c:v>5.81</c:v>
                </c:pt>
                <c:pt idx="3">
                  <c:v>10.7</c:v>
                </c:pt>
                <c:pt idx="4">
                  <c:v>7.9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9C5-F64E-B01D-6E75FA8D64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2807808"/>
        <c:axId val="142809344"/>
      </c:barChart>
      <c:catAx>
        <c:axId val="142807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809344"/>
        <c:crosses val="autoZero"/>
        <c:auto val="1"/>
        <c:lblAlgn val="ctr"/>
        <c:lblOffset val="100"/>
        <c:noMultiLvlLbl val="0"/>
      </c:catAx>
      <c:valAx>
        <c:axId val="142809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807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ценности личности 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'анализ+по годам'!$A$79</c:f>
              <c:strCache>
                <c:ptCount val="1"/>
                <c:pt idx="0">
                  <c:v>к человеку, как таковому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'анализ+по годам'!$B$78:$F$78</c:f>
              <c:strCache>
                <c:ptCount val="5"/>
                <c:pt idx="0">
                  <c:v>2020-7 класс</c:v>
                </c:pt>
                <c:pt idx="1">
                  <c:v>2021-8 класс</c:v>
                </c:pt>
                <c:pt idx="2">
                  <c:v>2022- 9 класс</c:v>
                </c:pt>
                <c:pt idx="3">
                  <c:v>2023-10 класс</c:v>
                </c:pt>
                <c:pt idx="4">
                  <c:v>2024-11 класс</c:v>
                </c:pt>
              </c:strCache>
            </c:strRef>
          </c:cat>
          <c:val>
            <c:numRef>
              <c:f>'анализ+по годам'!$B$79:$F$79</c:f>
              <c:numCache>
                <c:formatCode>General</c:formatCode>
                <c:ptCount val="5"/>
                <c:pt idx="0">
                  <c:v>9.61</c:v>
                </c:pt>
                <c:pt idx="1">
                  <c:v>7.12</c:v>
                </c:pt>
                <c:pt idx="2">
                  <c:v>4.79</c:v>
                </c:pt>
                <c:pt idx="3">
                  <c:v>8.3699999999999992</c:v>
                </c:pt>
                <c:pt idx="4">
                  <c:v>8.02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32-1A4B-A694-39B61C434776}"/>
            </c:ext>
          </c:extLst>
        </c:ser>
        <c:ser>
          <c:idx val="1"/>
          <c:order val="1"/>
          <c:tx>
            <c:strRef>
              <c:f>'анализ+по годам'!$A$80</c:f>
              <c:strCache>
                <c:ptCount val="1"/>
                <c:pt idx="0">
                  <c:v>к человеку, как  к другому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'анализ+по годам'!$B$78:$F$78</c:f>
              <c:strCache>
                <c:ptCount val="5"/>
                <c:pt idx="0">
                  <c:v>2020-7 класс</c:v>
                </c:pt>
                <c:pt idx="1">
                  <c:v>2021-8 класс</c:v>
                </c:pt>
                <c:pt idx="2">
                  <c:v>2022- 9 класс</c:v>
                </c:pt>
                <c:pt idx="3">
                  <c:v>2023-10 класс</c:v>
                </c:pt>
                <c:pt idx="4">
                  <c:v>2024-11 класс</c:v>
                </c:pt>
              </c:strCache>
            </c:strRef>
          </c:cat>
          <c:val>
            <c:numRef>
              <c:f>'анализ+по годам'!$B$80:$F$80</c:f>
              <c:numCache>
                <c:formatCode>General</c:formatCode>
                <c:ptCount val="5"/>
                <c:pt idx="0">
                  <c:v>15.06</c:v>
                </c:pt>
                <c:pt idx="1">
                  <c:v>12.8</c:v>
                </c:pt>
                <c:pt idx="2">
                  <c:v>7.46</c:v>
                </c:pt>
                <c:pt idx="3">
                  <c:v>11</c:v>
                </c:pt>
                <c:pt idx="4">
                  <c:v>9.6300000000000008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E32-1A4B-A694-39B61C434776}"/>
            </c:ext>
          </c:extLst>
        </c:ser>
        <c:ser>
          <c:idx val="2"/>
          <c:order val="2"/>
          <c:tx>
            <c:strRef>
              <c:f>'анализ+по годам'!$A$81</c:f>
              <c:strCache>
                <c:ptCount val="1"/>
                <c:pt idx="0">
                  <c:v>к человеку, как  иному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'анализ+по годам'!$B$78:$F$78</c:f>
              <c:strCache>
                <c:ptCount val="5"/>
                <c:pt idx="0">
                  <c:v>2020-7 класс</c:v>
                </c:pt>
                <c:pt idx="1">
                  <c:v>2021-8 класс</c:v>
                </c:pt>
                <c:pt idx="2">
                  <c:v>2022- 9 класс</c:v>
                </c:pt>
                <c:pt idx="3">
                  <c:v>2023-10 класс</c:v>
                </c:pt>
                <c:pt idx="4">
                  <c:v>2024-11 класс</c:v>
                </c:pt>
              </c:strCache>
            </c:strRef>
          </c:cat>
          <c:val>
            <c:numRef>
              <c:f>'анализ+по годам'!$B$81:$F$81</c:f>
              <c:numCache>
                <c:formatCode>General</c:formatCode>
                <c:ptCount val="5"/>
                <c:pt idx="0">
                  <c:v>8.0500000000000007</c:v>
                </c:pt>
                <c:pt idx="1">
                  <c:v>7.15</c:v>
                </c:pt>
                <c:pt idx="2">
                  <c:v>5.5</c:v>
                </c:pt>
                <c:pt idx="3">
                  <c:v>10.52</c:v>
                </c:pt>
                <c:pt idx="4">
                  <c:v>7.4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E32-1A4B-A694-39B61C4347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42858496"/>
        <c:axId val="142864384"/>
      </c:barChart>
      <c:catAx>
        <c:axId val="14285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864384"/>
        <c:crosses val="autoZero"/>
        <c:auto val="1"/>
        <c:lblAlgn val="ctr"/>
        <c:lblOffset val="100"/>
        <c:noMultiLvlLbl val="0"/>
      </c:catAx>
      <c:valAx>
        <c:axId val="142864384"/>
        <c:scaling>
          <c:orientation val="minMax"/>
          <c:max val="2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858496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ценность собственной личности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'анализ+по годам'!$B$93</c:f>
              <c:strCache>
                <c:ptCount val="1"/>
                <c:pt idx="0">
                  <c:v>2020-7 класс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'анализ+по годам'!$A$94:$A$96</c:f>
              <c:strCache>
                <c:ptCount val="3"/>
                <c:pt idx="0">
                  <c:v>здоровье</c:v>
                </c:pt>
                <c:pt idx="1">
                  <c:v>принятие себя</c:v>
                </c:pt>
                <c:pt idx="2">
                  <c:v>самостоятельность,  самоопределение </c:v>
                </c:pt>
              </c:strCache>
            </c:strRef>
          </c:cat>
          <c:val>
            <c:numRef>
              <c:f>'анализ+по годам'!$B$94:$B$96</c:f>
              <c:numCache>
                <c:formatCode>General</c:formatCode>
                <c:ptCount val="3"/>
                <c:pt idx="0">
                  <c:v>15.21</c:v>
                </c:pt>
                <c:pt idx="1">
                  <c:v>-0.84</c:v>
                </c:pt>
                <c:pt idx="2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1C-D145-8DF0-18F233BD307C}"/>
            </c:ext>
          </c:extLst>
        </c:ser>
        <c:ser>
          <c:idx val="1"/>
          <c:order val="1"/>
          <c:tx>
            <c:strRef>
              <c:f>'анализ+по годам'!$C$93</c:f>
              <c:strCache>
                <c:ptCount val="1"/>
                <c:pt idx="0">
                  <c:v>2021-8 класс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'анализ+по годам'!$A$94:$A$96</c:f>
              <c:strCache>
                <c:ptCount val="3"/>
                <c:pt idx="0">
                  <c:v>здоровье</c:v>
                </c:pt>
                <c:pt idx="1">
                  <c:v>принятие себя</c:v>
                </c:pt>
                <c:pt idx="2">
                  <c:v>самостоятельность,  самоопределение </c:v>
                </c:pt>
              </c:strCache>
            </c:strRef>
          </c:cat>
          <c:val>
            <c:numRef>
              <c:f>'анализ+по годам'!$C$94:$C$96</c:f>
              <c:numCache>
                <c:formatCode>General</c:formatCode>
                <c:ptCount val="3"/>
                <c:pt idx="0">
                  <c:v>14.15</c:v>
                </c:pt>
                <c:pt idx="1">
                  <c:v>0.47</c:v>
                </c:pt>
                <c:pt idx="2">
                  <c:v>7.64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81C-D145-8DF0-18F233BD307C}"/>
            </c:ext>
          </c:extLst>
        </c:ser>
        <c:ser>
          <c:idx val="2"/>
          <c:order val="2"/>
          <c:tx>
            <c:strRef>
              <c:f>'анализ+по годам'!$D$93</c:f>
              <c:strCache>
                <c:ptCount val="1"/>
                <c:pt idx="0">
                  <c:v>2022- 9 класс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'анализ+по годам'!$A$94:$A$96</c:f>
              <c:strCache>
                <c:ptCount val="3"/>
                <c:pt idx="0">
                  <c:v>здоровье</c:v>
                </c:pt>
                <c:pt idx="1">
                  <c:v>принятие себя</c:v>
                </c:pt>
                <c:pt idx="2">
                  <c:v>самостоятельность,  самоопределение </c:v>
                </c:pt>
              </c:strCache>
            </c:strRef>
          </c:cat>
          <c:val>
            <c:numRef>
              <c:f>'анализ+по годам'!$D$94:$D$96</c:f>
              <c:numCache>
                <c:formatCode>General</c:formatCode>
                <c:ptCount val="3"/>
                <c:pt idx="0">
                  <c:v>10.78</c:v>
                </c:pt>
                <c:pt idx="1">
                  <c:v>-1.63</c:v>
                </c:pt>
                <c:pt idx="2">
                  <c:v>7.22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81C-D145-8DF0-18F233BD307C}"/>
            </c:ext>
          </c:extLst>
        </c:ser>
        <c:ser>
          <c:idx val="3"/>
          <c:order val="3"/>
          <c:tx>
            <c:strRef>
              <c:f>'анализ+по годам'!$E$93</c:f>
              <c:strCache>
                <c:ptCount val="1"/>
                <c:pt idx="0">
                  <c:v>2023-10 класс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'анализ+по годам'!$A$94:$A$96</c:f>
              <c:strCache>
                <c:ptCount val="3"/>
                <c:pt idx="0">
                  <c:v>здоровье</c:v>
                </c:pt>
                <c:pt idx="1">
                  <c:v>принятие себя</c:v>
                </c:pt>
                <c:pt idx="2">
                  <c:v>самостоятельность,  самоопределение </c:v>
                </c:pt>
              </c:strCache>
            </c:strRef>
          </c:cat>
          <c:val>
            <c:numRef>
              <c:f>'анализ+по годам'!$E$94:$E$96</c:f>
              <c:numCache>
                <c:formatCode>General</c:formatCode>
                <c:ptCount val="3"/>
                <c:pt idx="0">
                  <c:v>15.05</c:v>
                </c:pt>
                <c:pt idx="1">
                  <c:v>3.51</c:v>
                </c:pt>
                <c:pt idx="2">
                  <c:v>11.16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81C-D145-8DF0-18F233BD307C}"/>
            </c:ext>
          </c:extLst>
        </c:ser>
        <c:ser>
          <c:idx val="4"/>
          <c:order val="4"/>
          <c:tx>
            <c:strRef>
              <c:f>'анализ+по годам'!$F$93</c:f>
              <c:strCache>
                <c:ptCount val="1"/>
                <c:pt idx="0">
                  <c:v>2024-11 класс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'анализ+по годам'!$A$94:$A$96</c:f>
              <c:strCache>
                <c:ptCount val="3"/>
                <c:pt idx="0">
                  <c:v>здоровье</c:v>
                </c:pt>
                <c:pt idx="1">
                  <c:v>принятие себя</c:v>
                </c:pt>
                <c:pt idx="2">
                  <c:v>самостоятельность,  самоопределение </c:v>
                </c:pt>
              </c:strCache>
            </c:strRef>
          </c:cat>
          <c:val>
            <c:numRef>
              <c:f>'анализ+по годам'!$F$94:$F$96</c:f>
              <c:numCache>
                <c:formatCode>General</c:formatCode>
                <c:ptCount val="3"/>
                <c:pt idx="0">
                  <c:v>12.14</c:v>
                </c:pt>
                <c:pt idx="1">
                  <c:v>1.23</c:v>
                </c:pt>
                <c:pt idx="2">
                  <c:v>8.7799999999999994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81C-D145-8DF0-18F233BD30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6741504"/>
        <c:axId val="146751488"/>
      </c:barChart>
      <c:catAx>
        <c:axId val="146741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751488"/>
        <c:crosses val="autoZero"/>
        <c:auto val="1"/>
        <c:lblAlgn val="ctr"/>
        <c:lblOffset val="100"/>
        <c:noMultiLvlLbl val="0"/>
      </c:catAx>
      <c:valAx>
        <c:axId val="1467514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741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</a:t>
            </a:r>
            <a:r>
              <a:rPr lang="ru-RU" sz="1800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тревожность</a:t>
            </a:r>
            <a:endParaRPr lang="ru-RU" sz="1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Лист2!$A$2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Лист2!$B$1:$F$1</c:f>
              <c:strCache>
                <c:ptCount val="5"/>
                <c:pt idx="0">
                  <c:v>4А</c:v>
                </c:pt>
                <c:pt idx="1">
                  <c:v>4Б</c:v>
                </c:pt>
                <c:pt idx="2">
                  <c:v>4В</c:v>
                </c:pt>
                <c:pt idx="3">
                  <c:v>4Г</c:v>
                </c:pt>
                <c:pt idx="4">
                  <c:v>4Д</c:v>
                </c:pt>
              </c:strCache>
            </c:strRef>
          </c:cat>
          <c:val>
            <c:numRef>
              <c:f>Лист2!$B$2:$F$2</c:f>
              <c:numCache>
                <c:formatCode>General</c:formatCode>
                <c:ptCount val="5"/>
                <c:pt idx="0">
                  <c:v>10</c:v>
                </c:pt>
                <c:pt idx="1">
                  <c:v>17</c:v>
                </c:pt>
                <c:pt idx="2">
                  <c:v>6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Лист2!$A$3</c:f>
              <c:strCache>
                <c:ptCount val="1"/>
                <c:pt idx="0">
                  <c:v>Повышенный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Лист2!$B$1:$F$1</c:f>
              <c:strCache>
                <c:ptCount val="5"/>
                <c:pt idx="0">
                  <c:v>4А</c:v>
                </c:pt>
                <c:pt idx="1">
                  <c:v>4Б</c:v>
                </c:pt>
                <c:pt idx="2">
                  <c:v>4В</c:v>
                </c:pt>
                <c:pt idx="3">
                  <c:v>4Г</c:v>
                </c:pt>
                <c:pt idx="4">
                  <c:v>4Д</c:v>
                </c:pt>
              </c:strCache>
            </c:strRef>
          </c:cat>
          <c:val>
            <c:numRef>
              <c:f>Лист2!$B$3:$F$3</c:f>
              <c:numCache>
                <c:formatCode>General</c:formatCode>
                <c:ptCount val="5"/>
                <c:pt idx="0">
                  <c:v>23</c:v>
                </c:pt>
                <c:pt idx="1">
                  <c:v>37</c:v>
                </c:pt>
                <c:pt idx="2">
                  <c:v>42</c:v>
                </c:pt>
                <c:pt idx="3">
                  <c:v>38</c:v>
                </c:pt>
                <c:pt idx="4">
                  <c:v>29</c:v>
                </c:pt>
              </c:numCache>
            </c:numRef>
          </c:val>
        </c:ser>
        <c:ser>
          <c:idx val="2"/>
          <c:order val="2"/>
          <c:tx>
            <c:strRef>
              <c:f>Лист2!$A$4</c:f>
              <c:strCache>
                <c:ptCount val="1"/>
                <c:pt idx="0">
                  <c:v>Умеренный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5555555555555558E-3"/>
                  <c:y val="-2.121889068003332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555555555555555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333333333333230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3333333333333332E-3"/>
                  <c:y val="-4.24377813600666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8.333333333333333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Лист2!$B$1:$F$1</c:f>
              <c:strCache>
                <c:ptCount val="5"/>
                <c:pt idx="0">
                  <c:v>4А</c:v>
                </c:pt>
                <c:pt idx="1">
                  <c:v>4Б</c:v>
                </c:pt>
                <c:pt idx="2">
                  <c:v>4В</c:v>
                </c:pt>
                <c:pt idx="3">
                  <c:v>4Г</c:v>
                </c:pt>
                <c:pt idx="4">
                  <c:v>4Д</c:v>
                </c:pt>
              </c:strCache>
            </c:strRef>
          </c:cat>
          <c:val>
            <c:numRef>
              <c:f>Лист2!$B$4:$F$4</c:f>
              <c:numCache>
                <c:formatCode>General</c:formatCode>
                <c:ptCount val="5"/>
                <c:pt idx="0">
                  <c:v>67</c:v>
                </c:pt>
                <c:pt idx="1">
                  <c:v>46</c:v>
                </c:pt>
                <c:pt idx="2">
                  <c:v>52</c:v>
                </c:pt>
                <c:pt idx="3">
                  <c:v>54</c:v>
                </c:pt>
                <c:pt idx="4">
                  <c:v>63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3087872"/>
        <c:axId val="143106432"/>
        <c:axId val="0"/>
      </c:bar3DChart>
      <c:catAx>
        <c:axId val="1430878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2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Класс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3106432"/>
        <c:crosses val="autoZero"/>
        <c:auto val="1"/>
        <c:lblAlgn val="ctr"/>
        <c:lblOffset val="100"/>
        <c:noMultiLvlLbl val="0"/>
      </c:catAx>
      <c:valAx>
        <c:axId val="143106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2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Уровни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3087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499237013977905"/>
          <c:y val="0.91485714554017061"/>
          <c:w val="0.73964048098638835"/>
          <c:h val="5.73650923330469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800" b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b="0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c:rich>
      </c:tx>
      <c:layout>
        <c:manualLayout>
          <c:xMode val="edge"/>
          <c:yMode val="edge"/>
          <c:x val="0.51359450171821297"/>
          <c:y val="2.444444444444444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815048118985127"/>
          <c:y val="0.13004629629629633"/>
          <c:w val="0.83129396325459315"/>
          <c:h val="0.6566509915427238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Лист3!$A$2</c:f>
              <c:strCache>
                <c:ptCount val="1"/>
                <c:pt idx="0">
                  <c:v>Высокий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Лист3!$B$1:$I$1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Лист3!$B$2:$I$2</c:f>
              <c:numCache>
                <c:formatCode>General</c:formatCode>
                <c:ptCount val="8"/>
                <c:pt idx="0">
                  <c:v>13</c:v>
                </c:pt>
                <c:pt idx="1">
                  <c:v>3</c:v>
                </c:pt>
                <c:pt idx="2">
                  <c:v>0</c:v>
                </c:pt>
                <c:pt idx="3">
                  <c:v>19</c:v>
                </c:pt>
                <c:pt idx="4">
                  <c:v>19</c:v>
                </c:pt>
                <c:pt idx="5">
                  <c:v>15</c:v>
                </c:pt>
                <c:pt idx="6">
                  <c:v>16</c:v>
                </c:pt>
                <c:pt idx="7">
                  <c:v>7</c:v>
                </c:pt>
              </c:numCache>
            </c:numRef>
          </c:val>
        </c:ser>
        <c:ser>
          <c:idx val="1"/>
          <c:order val="1"/>
          <c:tx>
            <c:strRef>
              <c:f>Лист3!$A$3</c:f>
              <c:strCache>
                <c:ptCount val="1"/>
                <c:pt idx="0">
                  <c:v>Повышенный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3"/>
              <c:layout>
                <c:manualLayout>
                  <c:x val="6.872852233676875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4.123711340206185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Лист3!$B$1:$I$1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Лист3!$B$3:$I$3</c:f>
              <c:numCache>
                <c:formatCode>General</c:formatCode>
                <c:ptCount val="8"/>
                <c:pt idx="0">
                  <c:v>32</c:v>
                </c:pt>
                <c:pt idx="1">
                  <c:v>19</c:v>
                </c:pt>
                <c:pt idx="2">
                  <c:v>19</c:v>
                </c:pt>
                <c:pt idx="3">
                  <c:v>48</c:v>
                </c:pt>
                <c:pt idx="4">
                  <c:v>36</c:v>
                </c:pt>
                <c:pt idx="5">
                  <c:v>25</c:v>
                </c:pt>
                <c:pt idx="6">
                  <c:v>24</c:v>
                </c:pt>
                <c:pt idx="7">
                  <c:v>46</c:v>
                </c:pt>
              </c:numCache>
            </c:numRef>
          </c:val>
        </c:ser>
        <c:ser>
          <c:idx val="2"/>
          <c:order val="2"/>
          <c:tx>
            <c:strRef>
              <c:f>Лист3!$A$4</c:f>
              <c:strCache>
                <c:ptCount val="1"/>
                <c:pt idx="0">
                  <c:v>Низкий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5.4982817869415552E-3"/>
                  <c:y val="2.2222222222221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123711340206185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123711340206185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247422680412270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123711340206185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4.123711340206185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4.123711340206085E-3"/>
                  <c:y val="-2.22222222222222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8.24742268041237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Лист3!$B$1:$I$1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Лист3!$B$4:$I$4</c:f>
              <c:numCache>
                <c:formatCode>General</c:formatCode>
                <c:ptCount val="8"/>
                <c:pt idx="0">
                  <c:v>55</c:v>
                </c:pt>
                <c:pt idx="1">
                  <c:v>79</c:v>
                </c:pt>
                <c:pt idx="2">
                  <c:v>82</c:v>
                </c:pt>
                <c:pt idx="3">
                  <c:v>34</c:v>
                </c:pt>
                <c:pt idx="4">
                  <c:v>46</c:v>
                </c:pt>
                <c:pt idx="5">
                  <c:v>61</c:v>
                </c:pt>
                <c:pt idx="6">
                  <c:v>61</c:v>
                </c:pt>
                <c:pt idx="7">
                  <c:v>48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3225600"/>
        <c:axId val="143227136"/>
        <c:axId val="0"/>
      </c:bar3DChart>
      <c:catAx>
        <c:axId val="1432256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3227136"/>
        <c:crosses val="autoZero"/>
        <c:auto val="1"/>
        <c:lblAlgn val="ctr"/>
        <c:lblOffset val="100"/>
        <c:noMultiLvlLbl val="0"/>
      </c:catAx>
      <c:valAx>
        <c:axId val="143227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3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Уровени</a:t>
                </a:r>
              </a:p>
            </c:rich>
          </c:tx>
          <c:layout>
            <c:manualLayout>
              <c:xMode val="edge"/>
              <c:yMode val="edge"/>
              <c:x val="7.8070514623172105E-2"/>
              <c:y val="0.4051739839338264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3225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919967413641555"/>
          <c:y val="0.89583307086614195"/>
          <c:w val="0.47276337832333382"/>
          <c:h val="5.74007353558417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8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4Б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659492563429571"/>
          <c:y val="0.17171296296296298"/>
          <c:w val="0.84396062992125986"/>
          <c:h val="0.5686880285797609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Лист4!$A$2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6"/>
              <c:layout>
                <c:manualLayout>
                  <c:x val="1.54679040989945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Лист4!$B$1:$I$1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Лист4!$B$2:$I$2</c:f>
              <c:numCache>
                <c:formatCode>General</c:formatCode>
                <c:ptCount val="8"/>
                <c:pt idx="0">
                  <c:v>21</c:v>
                </c:pt>
                <c:pt idx="1">
                  <c:v>4</c:v>
                </c:pt>
                <c:pt idx="2">
                  <c:v>8</c:v>
                </c:pt>
                <c:pt idx="3">
                  <c:v>29</c:v>
                </c:pt>
                <c:pt idx="4">
                  <c:v>29</c:v>
                </c:pt>
                <c:pt idx="5">
                  <c:v>17</c:v>
                </c:pt>
                <c:pt idx="6">
                  <c:v>33</c:v>
                </c:pt>
                <c:pt idx="7">
                  <c:v>17</c:v>
                </c:pt>
              </c:numCache>
            </c:numRef>
          </c:val>
        </c:ser>
        <c:ser>
          <c:idx val="1"/>
          <c:order val="1"/>
          <c:tx>
            <c:strRef>
              <c:f>Лист4!$A$3</c:f>
              <c:strCache>
                <c:ptCount val="1"/>
                <c:pt idx="0">
                  <c:v>Повышенный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3"/>
              <c:layout>
                <c:manualLayout>
                  <c:x val="3.0935808197989174E-3"/>
                  <c:y val="-7.5757575757575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6403712296983757E-3"/>
                  <c:y val="4.629576148370906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3.0935808197989174E-3"/>
                  <c:y val="-9.259152296741813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4.6403712296982621E-3"/>
                  <c:y val="-4.629576148370906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Лист4!$B$1:$I$1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Лист4!$B$3:$I$3</c:f>
              <c:numCache>
                <c:formatCode>General</c:formatCode>
                <c:ptCount val="8"/>
                <c:pt idx="0">
                  <c:v>33</c:v>
                </c:pt>
                <c:pt idx="1">
                  <c:v>25</c:v>
                </c:pt>
                <c:pt idx="2">
                  <c:v>21</c:v>
                </c:pt>
                <c:pt idx="3">
                  <c:v>25</c:v>
                </c:pt>
                <c:pt idx="4">
                  <c:v>46</c:v>
                </c:pt>
                <c:pt idx="5">
                  <c:v>33</c:v>
                </c:pt>
                <c:pt idx="6">
                  <c:v>13</c:v>
                </c:pt>
                <c:pt idx="7">
                  <c:v>50</c:v>
                </c:pt>
              </c:numCache>
            </c:numRef>
          </c:val>
        </c:ser>
        <c:ser>
          <c:idx val="2"/>
          <c:order val="2"/>
          <c:tx>
            <c:strRef>
              <c:f>Лист4!$A$4</c:f>
              <c:strCache>
                <c:ptCount val="1"/>
                <c:pt idx="0">
                  <c:v>Умеренный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7339520494972645E-3"/>
                  <c:y val="4.629576148370906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1871616395977776E-3"/>
                  <c:y val="-4.629576148370906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5467904098994019E-3"/>
                  <c:y val="-4.629576148370906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6403712296983757E-3"/>
                  <c:y val="4.629576148370906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640371229698375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6.1871616395978348E-3"/>
                  <c:y val="-2.52525252525257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6.18716163959783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6.187161639597721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Лист4!$B$1:$I$1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Лист4!$B$4:$I$4</c:f>
              <c:numCache>
                <c:formatCode>General</c:formatCode>
                <c:ptCount val="8"/>
                <c:pt idx="0">
                  <c:v>46</c:v>
                </c:pt>
                <c:pt idx="1">
                  <c:v>71</c:v>
                </c:pt>
                <c:pt idx="2">
                  <c:v>71</c:v>
                </c:pt>
                <c:pt idx="3">
                  <c:v>46</c:v>
                </c:pt>
                <c:pt idx="4">
                  <c:v>25</c:v>
                </c:pt>
                <c:pt idx="5">
                  <c:v>50</c:v>
                </c:pt>
                <c:pt idx="6">
                  <c:v>54</c:v>
                </c:pt>
                <c:pt idx="7">
                  <c:v>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3182464"/>
        <c:axId val="143274368"/>
        <c:axId val="0"/>
      </c:bar3DChart>
      <c:catAx>
        <c:axId val="14318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3274368"/>
        <c:crosses val="autoZero"/>
        <c:auto val="1"/>
        <c:lblAlgn val="ctr"/>
        <c:lblOffset val="100"/>
        <c:noMultiLvlLbl val="0"/>
      </c:catAx>
      <c:valAx>
        <c:axId val="143274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3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Уровни</a:t>
                </a:r>
              </a:p>
            </c:rich>
          </c:tx>
          <c:layout>
            <c:manualLayout>
              <c:xMode val="edge"/>
              <c:yMode val="edge"/>
              <c:x val="8.1566277533173789E-2"/>
              <c:y val="0.4096645589755825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3182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567081377008847"/>
          <c:y val="0.88415374214586817"/>
          <c:w val="0.46124912460188416"/>
          <c:h val="4.26139346218086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8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4В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548381452318461"/>
          <c:y val="0.17171296296296296"/>
          <c:w val="0.84396062992125986"/>
          <c:h val="0.5918361767279091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Лист5!$A$2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Лист5!$B$1:$I$1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Лист5!$B$2:$I$2</c:f>
              <c:numCache>
                <c:formatCode>General</c:formatCode>
                <c:ptCount val="8"/>
                <c:pt idx="0">
                  <c:v>20</c:v>
                </c:pt>
                <c:pt idx="1">
                  <c:v>0</c:v>
                </c:pt>
                <c:pt idx="2">
                  <c:v>10</c:v>
                </c:pt>
                <c:pt idx="3">
                  <c:v>3</c:v>
                </c:pt>
                <c:pt idx="4">
                  <c:v>39</c:v>
                </c:pt>
                <c:pt idx="5">
                  <c:v>35</c:v>
                </c:pt>
                <c:pt idx="6">
                  <c:v>16</c:v>
                </c:pt>
                <c:pt idx="7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Лист5!$A$3</c:f>
              <c:strCache>
                <c:ptCount val="1"/>
                <c:pt idx="0">
                  <c:v>Повышенный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3"/>
              <c:layout>
                <c:manualLayout>
                  <c:x val="4.761904761904645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174603174603174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3.174603174603174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4.7619047619047623E-3"/>
                  <c:y val="-5.2231115520082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Лист5!$B$1:$I$1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Лист5!$B$3:$I$3</c:f>
              <c:numCache>
                <c:formatCode>General</c:formatCode>
                <c:ptCount val="8"/>
                <c:pt idx="0">
                  <c:v>45</c:v>
                </c:pt>
                <c:pt idx="1">
                  <c:v>13</c:v>
                </c:pt>
                <c:pt idx="2">
                  <c:v>23</c:v>
                </c:pt>
                <c:pt idx="3">
                  <c:v>58</c:v>
                </c:pt>
                <c:pt idx="4">
                  <c:v>58</c:v>
                </c:pt>
                <c:pt idx="5">
                  <c:v>26</c:v>
                </c:pt>
                <c:pt idx="6">
                  <c:v>39</c:v>
                </c:pt>
                <c:pt idx="7">
                  <c:v>57</c:v>
                </c:pt>
              </c:numCache>
            </c:numRef>
          </c:val>
        </c:ser>
        <c:ser>
          <c:idx val="2"/>
          <c:order val="2"/>
          <c:tx>
            <c:strRef>
              <c:f>Лист5!$A$4</c:f>
              <c:strCache>
                <c:ptCount val="1"/>
                <c:pt idx="0">
                  <c:v>Умеренный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936507936507936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174603174603116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7619047619047623E-3"/>
                  <c:y val="-5.2231115520082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761904761904762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7.93650793650781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4.7619047619046452E-3"/>
                  <c:y val="5.2231115520082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4.7619047619046452E-3"/>
                  <c:y val="-5.2231115520082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6.349206349206233E-3"/>
                  <c:y val="-1.044622310401640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Лист5!$B$1:$I$1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Лист5!$B$4:$I$4</c:f>
              <c:numCache>
                <c:formatCode>General</c:formatCode>
                <c:ptCount val="8"/>
                <c:pt idx="0">
                  <c:v>35</c:v>
                </c:pt>
                <c:pt idx="1">
                  <c:v>87</c:v>
                </c:pt>
                <c:pt idx="2">
                  <c:v>74</c:v>
                </c:pt>
                <c:pt idx="3">
                  <c:v>32</c:v>
                </c:pt>
                <c:pt idx="4">
                  <c:v>3</c:v>
                </c:pt>
                <c:pt idx="5">
                  <c:v>39</c:v>
                </c:pt>
                <c:pt idx="6">
                  <c:v>45</c:v>
                </c:pt>
                <c:pt idx="7">
                  <c:v>23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3344384"/>
        <c:axId val="143345920"/>
        <c:axId val="0"/>
      </c:bar3DChart>
      <c:catAx>
        <c:axId val="14334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3345920"/>
        <c:crosses val="autoZero"/>
        <c:auto val="1"/>
        <c:lblAlgn val="ctr"/>
        <c:lblOffset val="100"/>
        <c:noMultiLvlLbl val="0"/>
      </c:catAx>
      <c:valAx>
        <c:axId val="143345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3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Уровни</a:t>
                </a:r>
              </a:p>
            </c:rich>
          </c:tx>
          <c:layout>
            <c:manualLayout>
              <c:xMode val="edge"/>
              <c:yMode val="edge"/>
              <c:x val="7.4596800399950008E-2"/>
              <c:y val="0.4298680934114004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3344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34939382577178"/>
          <c:y val="0.88924467774861482"/>
          <c:w val="0.43840882389701286"/>
          <c:h val="4.80772595733225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800" b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4Г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548381452318461"/>
          <c:y val="0.17171296296296296"/>
          <c:w val="0.84396062992125986"/>
          <c:h val="0.5918361767279091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Лист6!$A$2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6"/>
              <c:layout>
                <c:manualLayout>
                  <c:x val="1.527300496372661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Лист6!$B$1:$I$1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Лист6!$B$2:$I$2</c:f>
              <c:numCache>
                <c:formatCode>General</c:formatCode>
                <c:ptCount val="8"/>
                <c:pt idx="0">
                  <c:v>8</c:v>
                </c:pt>
                <c:pt idx="1">
                  <c:v>0</c:v>
                </c:pt>
                <c:pt idx="2">
                  <c:v>0</c:v>
                </c:pt>
                <c:pt idx="3">
                  <c:v>31</c:v>
                </c:pt>
                <c:pt idx="4">
                  <c:v>19</c:v>
                </c:pt>
                <c:pt idx="5">
                  <c:v>19</c:v>
                </c:pt>
                <c:pt idx="6">
                  <c:v>23</c:v>
                </c:pt>
                <c:pt idx="7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Лист6!$A$3</c:f>
              <c:strCache>
                <c:ptCount val="1"/>
                <c:pt idx="0">
                  <c:v>Повышенный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3"/>
              <c:layout>
                <c:manualLayout>
                  <c:x val="4.58190148911792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7.636502481863306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4.581901489117872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Лист6!$B$1:$I$1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Лист6!$B$3:$I$3</c:f>
              <c:numCache>
                <c:formatCode>General</c:formatCode>
                <c:ptCount val="8"/>
                <c:pt idx="0">
                  <c:v>23</c:v>
                </c:pt>
                <c:pt idx="1">
                  <c:v>12</c:v>
                </c:pt>
                <c:pt idx="2">
                  <c:v>15</c:v>
                </c:pt>
                <c:pt idx="3">
                  <c:v>46</c:v>
                </c:pt>
                <c:pt idx="4">
                  <c:v>58</c:v>
                </c:pt>
                <c:pt idx="5">
                  <c:v>19</c:v>
                </c:pt>
                <c:pt idx="6">
                  <c:v>15</c:v>
                </c:pt>
                <c:pt idx="7">
                  <c:v>46</c:v>
                </c:pt>
              </c:numCache>
            </c:numRef>
          </c:val>
        </c:ser>
        <c:ser>
          <c:idx val="2"/>
          <c:order val="2"/>
          <c:tx>
            <c:strRef>
              <c:f>Лист6!$A$4</c:f>
              <c:strCache>
                <c:ptCount val="1"/>
                <c:pt idx="0">
                  <c:v>Умеренный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5819014891179555E-3"/>
                  <c:y val="-2.67201068804275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109201985490645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58190148911792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109201985490533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7.636502481863306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7.6365024818633069E-3"/>
                  <c:y val="-4.898629672023724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4.5819014891178723E-3"/>
                  <c:y val="-4.898629672023724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7.636502481863194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Лист6!$B$1:$I$1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Лист6!$B$4:$I$4</c:f>
              <c:numCache>
                <c:formatCode>General</c:formatCode>
                <c:ptCount val="8"/>
                <c:pt idx="0">
                  <c:v>69</c:v>
                </c:pt>
                <c:pt idx="1">
                  <c:v>88</c:v>
                </c:pt>
                <c:pt idx="2">
                  <c:v>85</c:v>
                </c:pt>
                <c:pt idx="3">
                  <c:v>23</c:v>
                </c:pt>
                <c:pt idx="4">
                  <c:v>23</c:v>
                </c:pt>
                <c:pt idx="5">
                  <c:v>62</c:v>
                </c:pt>
                <c:pt idx="6">
                  <c:v>62</c:v>
                </c:pt>
                <c:pt idx="7">
                  <c:v>50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3608448"/>
        <c:axId val="143638912"/>
        <c:axId val="0"/>
      </c:bar3DChart>
      <c:catAx>
        <c:axId val="143608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3638912"/>
        <c:crosses val="autoZero"/>
        <c:auto val="1"/>
        <c:lblAlgn val="ctr"/>
        <c:lblOffset val="100"/>
        <c:noMultiLvlLbl val="0"/>
      </c:catAx>
      <c:valAx>
        <c:axId val="143638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3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Уровни</a:t>
                </a:r>
              </a:p>
            </c:rich>
          </c:tx>
          <c:layout>
            <c:manualLayout>
              <c:xMode val="edge"/>
              <c:yMode val="edge"/>
              <c:x val="7.3144825968918831E-2"/>
              <c:y val="0.4237102025573457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3608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060896597547292"/>
          <c:y val="0.89612526891052469"/>
          <c:w val="0.46765568393297918"/>
          <c:h val="4.5090495952534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8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4Д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548381452318461"/>
          <c:y val="0.17171296296296296"/>
          <c:w val="0.84396062992125986"/>
          <c:h val="0.582576917468649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Лист7!$A$2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Лист7!$B$1:$I$1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Лист7!$B$2:$I$2</c:f>
              <c:numCache>
                <c:formatCode>General</c:formatCode>
                <c:ptCount val="8"/>
                <c:pt idx="0">
                  <c:v>4</c:v>
                </c:pt>
                <c:pt idx="1">
                  <c:v>0</c:v>
                </c:pt>
                <c:pt idx="2">
                  <c:v>0</c:v>
                </c:pt>
                <c:pt idx="3">
                  <c:v>21</c:v>
                </c:pt>
                <c:pt idx="4">
                  <c:v>25</c:v>
                </c:pt>
                <c:pt idx="5">
                  <c:v>13</c:v>
                </c:pt>
                <c:pt idx="6">
                  <c:v>17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Лист7!$A$3</c:f>
              <c:strCache>
                <c:ptCount val="1"/>
                <c:pt idx="0">
                  <c:v>Повышенный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3"/>
              <c:layout>
                <c:manualLayout>
                  <c:x val="4.545454545454545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545454545454545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4.5454545454545452E-3"/>
                  <c:y val="-2.9433406916851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Лист7!$B$1:$I$1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Лист7!$B$3:$I$3</c:f>
              <c:numCache>
                <c:formatCode>General</c:formatCode>
                <c:ptCount val="8"/>
                <c:pt idx="0">
                  <c:v>42</c:v>
                </c:pt>
                <c:pt idx="1">
                  <c:v>21</c:v>
                </c:pt>
                <c:pt idx="2">
                  <c:v>13</c:v>
                </c:pt>
                <c:pt idx="3">
                  <c:v>46</c:v>
                </c:pt>
                <c:pt idx="4">
                  <c:v>42</c:v>
                </c:pt>
                <c:pt idx="5">
                  <c:v>46</c:v>
                </c:pt>
                <c:pt idx="6">
                  <c:v>17</c:v>
                </c:pt>
                <c:pt idx="7">
                  <c:v>46</c:v>
                </c:pt>
              </c:numCache>
            </c:numRef>
          </c:val>
        </c:ser>
        <c:ser>
          <c:idx val="2"/>
          <c:order val="2"/>
          <c:tx>
            <c:strRef>
              <c:f>Лист7!$A$4</c:f>
              <c:strCache>
                <c:ptCount val="1"/>
                <c:pt idx="0">
                  <c:v>Умеренный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545454545454517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5454545454545452E-3"/>
                  <c:y val="-2.698031132825428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545454545454545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9.090909090908979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090909090909090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7.57575757575757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4.545454545454545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9.090909090909201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Лист7!$B$1:$I$1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Лист7!$B$4:$I$4</c:f>
              <c:numCache>
                <c:formatCode>General</c:formatCode>
                <c:ptCount val="8"/>
                <c:pt idx="0">
                  <c:v>54</c:v>
                </c:pt>
                <c:pt idx="1">
                  <c:v>79</c:v>
                </c:pt>
                <c:pt idx="2">
                  <c:v>87</c:v>
                </c:pt>
                <c:pt idx="3">
                  <c:v>33</c:v>
                </c:pt>
                <c:pt idx="4">
                  <c:v>33</c:v>
                </c:pt>
                <c:pt idx="5">
                  <c:v>41</c:v>
                </c:pt>
                <c:pt idx="6">
                  <c:v>66</c:v>
                </c:pt>
                <c:pt idx="7">
                  <c:v>54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3766272"/>
        <c:axId val="143767808"/>
        <c:axId val="0"/>
      </c:bar3DChart>
      <c:catAx>
        <c:axId val="14376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3767808"/>
        <c:crosses val="autoZero"/>
        <c:auto val="1"/>
        <c:lblAlgn val="ctr"/>
        <c:lblOffset val="100"/>
        <c:noMultiLvlLbl val="0"/>
      </c:catAx>
      <c:valAx>
        <c:axId val="143767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3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Уровни</a:t>
                </a:r>
              </a:p>
            </c:rich>
          </c:tx>
          <c:layout>
            <c:manualLayout>
              <c:xMode val="edge"/>
              <c:yMode val="edge"/>
              <c:x val="7.5650322118826052E-2"/>
              <c:y val="0.4193317226075217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3766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409269863994279"/>
          <c:y val="0.88852062366376394"/>
          <c:w val="0.5109053925077548"/>
          <c:h val="4.96692218108498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'анализ+по годам'!$A$21</c:f>
              <c:strCache>
                <c:ptCount val="1"/>
                <c:pt idx="0">
                  <c:v>к семье -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'анализ+по годам'!$B$20:$G$20</c:f>
              <c:strCache>
                <c:ptCount val="5"/>
                <c:pt idx="0">
                  <c:v>2020-7 класс</c:v>
                </c:pt>
                <c:pt idx="1">
                  <c:v>2021-8 класс</c:v>
                </c:pt>
                <c:pt idx="2">
                  <c:v>2022- 9 класс</c:v>
                </c:pt>
                <c:pt idx="3">
                  <c:v>2023-10 класс</c:v>
                </c:pt>
                <c:pt idx="4">
                  <c:v>2024-11 класс</c:v>
                </c:pt>
              </c:strCache>
            </c:strRef>
          </c:cat>
          <c:val>
            <c:numRef>
              <c:f>'анализ+по годам'!$B$21:$H$21</c:f>
              <c:numCache>
                <c:formatCode>General</c:formatCode>
                <c:ptCount val="7"/>
                <c:pt idx="0">
                  <c:v>16.86</c:v>
                </c:pt>
                <c:pt idx="1">
                  <c:v>14.87</c:v>
                </c:pt>
                <c:pt idx="2">
                  <c:v>7.49</c:v>
                </c:pt>
                <c:pt idx="3">
                  <c:v>12.62</c:v>
                </c:pt>
                <c:pt idx="4">
                  <c:v>12.9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B2-7F44-A654-A437F010A2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3831040"/>
        <c:axId val="143832576"/>
      </c:barChart>
      <c:catAx>
        <c:axId val="143831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3832576"/>
        <c:crosses val="autoZero"/>
        <c:auto val="1"/>
        <c:lblAlgn val="ctr"/>
        <c:lblOffset val="100"/>
        <c:noMultiLvlLbl val="0"/>
      </c:catAx>
      <c:valAx>
        <c:axId val="143832576"/>
        <c:scaling>
          <c:orientation val="minMax"/>
          <c:max val="2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3831040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относительно</a:t>
            </a:r>
            <a:r>
              <a:rPr lang="ru-RU" baseline="0"/>
              <a:t> устойчивое отношение</a:t>
            </a:r>
            <a:endParaRPr lang="ru-RU"/>
          </a:p>
        </c:rich>
      </c:tx>
      <c:layout>
        <c:manualLayout>
          <c:xMode val="edge"/>
          <c:yMode val="edge"/>
          <c:x val="0.12335056998472206"/>
          <c:y val="3.240740740740740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'анализ+по годам'!$A$35</c:f>
              <c:strCache>
                <c:ptCount val="1"/>
                <c:pt idx="0">
                  <c:v>к труду -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'анализ+по годам'!$B$34:$G$34</c:f>
              <c:strCache>
                <c:ptCount val="5"/>
                <c:pt idx="0">
                  <c:v>2020-7 класс</c:v>
                </c:pt>
                <c:pt idx="1">
                  <c:v>2021-8 класс</c:v>
                </c:pt>
                <c:pt idx="2">
                  <c:v>2022- 9 класс</c:v>
                </c:pt>
                <c:pt idx="3">
                  <c:v>2023-10 класс</c:v>
                </c:pt>
                <c:pt idx="4">
                  <c:v>2024-11 класс</c:v>
                </c:pt>
              </c:strCache>
            </c:strRef>
          </c:cat>
          <c:val>
            <c:numRef>
              <c:f>'анализ+по годам'!$B$35:$H$35</c:f>
              <c:numCache>
                <c:formatCode>General</c:formatCode>
                <c:ptCount val="7"/>
                <c:pt idx="0">
                  <c:v>16.489999999999998</c:v>
                </c:pt>
                <c:pt idx="1">
                  <c:v>15.57</c:v>
                </c:pt>
                <c:pt idx="2">
                  <c:v>13.64</c:v>
                </c:pt>
                <c:pt idx="3">
                  <c:v>17.2</c:v>
                </c:pt>
                <c:pt idx="4">
                  <c:v>13.34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221-E94C-ADB2-4B1D3CFCCFAA}"/>
            </c:ext>
          </c:extLst>
        </c:ser>
        <c:ser>
          <c:idx val="1"/>
          <c:order val="1"/>
          <c:tx>
            <c:strRef>
              <c:f>'анализ+по годам'!$A$36</c:f>
              <c:strCache>
                <c:ptCount val="1"/>
                <c:pt idx="0">
                  <c:v>к земле -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'анализ+по годам'!$B$34:$G$34</c:f>
              <c:strCache>
                <c:ptCount val="5"/>
                <c:pt idx="0">
                  <c:v>2020-7 класс</c:v>
                </c:pt>
                <c:pt idx="1">
                  <c:v>2021-8 класс</c:v>
                </c:pt>
                <c:pt idx="2">
                  <c:v>2022- 9 класс</c:v>
                </c:pt>
                <c:pt idx="3">
                  <c:v>2023-10 класс</c:v>
                </c:pt>
                <c:pt idx="4">
                  <c:v>2024-11 класс</c:v>
                </c:pt>
              </c:strCache>
            </c:strRef>
          </c:cat>
          <c:val>
            <c:numRef>
              <c:f>'анализ+по годам'!$B$36:$H$36</c:f>
              <c:numCache>
                <c:formatCode>General</c:formatCode>
                <c:ptCount val="7"/>
                <c:pt idx="0">
                  <c:v>15.73</c:v>
                </c:pt>
                <c:pt idx="1">
                  <c:v>15.42</c:v>
                </c:pt>
                <c:pt idx="2">
                  <c:v>8.75</c:v>
                </c:pt>
                <c:pt idx="3">
                  <c:v>14.58</c:v>
                </c:pt>
                <c:pt idx="4">
                  <c:v>15.03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221-E94C-ADB2-4B1D3CFCCF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4486400"/>
        <c:axId val="144487936"/>
      </c:barChart>
      <c:catAx>
        <c:axId val="144486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4487936"/>
        <c:crosses val="autoZero"/>
        <c:auto val="1"/>
        <c:lblAlgn val="ctr"/>
        <c:lblOffset val="100"/>
        <c:noMultiLvlLbl val="0"/>
      </c:catAx>
      <c:valAx>
        <c:axId val="144487936"/>
        <c:scaling>
          <c:orientation val="minMax"/>
          <c:max val="28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4486400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FDBB-1740-4A46-9D74-389FA12B41A8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A0CD-AB0F-4F24-9C08-BB7FD9B42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856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FDBB-1740-4A46-9D74-389FA12B41A8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A0CD-AB0F-4F24-9C08-BB7FD9B42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2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FDBB-1740-4A46-9D74-389FA12B41A8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A0CD-AB0F-4F24-9C08-BB7FD9B42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466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FDBB-1740-4A46-9D74-389FA12B41A8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A0CD-AB0F-4F24-9C08-BB7FD9B42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665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FDBB-1740-4A46-9D74-389FA12B41A8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A0CD-AB0F-4F24-9C08-BB7FD9B42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078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FDBB-1740-4A46-9D74-389FA12B41A8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A0CD-AB0F-4F24-9C08-BB7FD9B42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577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FDBB-1740-4A46-9D74-389FA12B41A8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A0CD-AB0F-4F24-9C08-BB7FD9B42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971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FDBB-1740-4A46-9D74-389FA12B41A8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A0CD-AB0F-4F24-9C08-BB7FD9B42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790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FDBB-1740-4A46-9D74-389FA12B41A8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A0CD-AB0F-4F24-9C08-BB7FD9B42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918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FDBB-1740-4A46-9D74-389FA12B41A8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A0CD-AB0F-4F24-9C08-BB7FD9B42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724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FDBB-1740-4A46-9D74-389FA12B41A8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A0CD-AB0F-4F24-9C08-BB7FD9B42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78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EFDBB-1740-4A46-9D74-389FA12B41A8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8A0CD-AB0F-4F24-9C08-BB7FD9B42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32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личностных результатов обучающихся</a:t>
            </a:r>
            <a:br>
              <a:rPr lang="ru-RU" dirty="0" smtClean="0"/>
            </a:br>
            <a:r>
              <a:rPr lang="ru-RU" dirty="0" smtClean="0"/>
              <a:t>2024-2025 учебный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4941168"/>
            <a:ext cx="3923928" cy="1752600"/>
          </a:xfrm>
        </p:spPr>
        <p:txBody>
          <a:bodyPr/>
          <a:lstStyle/>
          <a:p>
            <a:pPr algn="l"/>
            <a:r>
              <a:rPr lang="ru-RU" dirty="0" smtClean="0"/>
              <a:t>Кучеренко Г.Н.,      зам директора по ВР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7367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4692393"/>
              </p:ext>
            </p:extLst>
          </p:nvPr>
        </p:nvGraphicFramePr>
        <p:xfrm>
          <a:off x="179512" y="836712"/>
          <a:ext cx="864096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771800" y="188640"/>
            <a:ext cx="3168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7</a:t>
            </a:r>
            <a:r>
              <a:rPr lang="ru-RU" sz="3200" b="1" dirty="0" smtClean="0"/>
              <a:t> - 11 классы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05148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6446396"/>
              </p:ext>
            </p:extLst>
          </p:nvPr>
        </p:nvGraphicFramePr>
        <p:xfrm>
          <a:off x="179512" y="908720"/>
          <a:ext cx="885698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09115" y="260648"/>
            <a:ext cx="2468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/>
              <a:t>7</a:t>
            </a:r>
            <a:r>
              <a:rPr lang="ru-RU" sz="3200" b="1" dirty="0" smtClean="0"/>
              <a:t> - 11 классы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151467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2369603"/>
              </p:ext>
            </p:extLst>
          </p:nvPr>
        </p:nvGraphicFramePr>
        <p:xfrm>
          <a:off x="107504" y="692696"/>
          <a:ext cx="878497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342518" y="116632"/>
            <a:ext cx="2468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/>
              <a:t>7</a:t>
            </a:r>
            <a:r>
              <a:rPr lang="ru-RU" sz="3200" b="1" dirty="0" smtClean="0"/>
              <a:t> - 11 классы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431073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3941999"/>
              </p:ext>
            </p:extLst>
          </p:nvPr>
        </p:nvGraphicFramePr>
        <p:xfrm>
          <a:off x="179512" y="989439"/>
          <a:ext cx="8568952" cy="4959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09114" y="404664"/>
            <a:ext cx="2468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/>
              <a:t>7</a:t>
            </a:r>
            <a:r>
              <a:rPr lang="ru-RU" sz="3200" b="1" dirty="0" smtClean="0"/>
              <a:t> - 11 классы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06927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0851629"/>
              </p:ext>
            </p:extLst>
          </p:nvPr>
        </p:nvGraphicFramePr>
        <p:xfrm>
          <a:off x="107504" y="980728"/>
          <a:ext cx="892899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353130" y="201752"/>
            <a:ext cx="2468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/>
              <a:t>7</a:t>
            </a:r>
            <a:r>
              <a:rPr lang="ru-RU" sz="3200" b="1" dirty="0" smtClean="0"/>
              <a:t> - 11 классы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810538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0" r="-2039"/>
          <a:stretch>
            <a:fillRect/>
          </a:stretch>
        </p:blipFill>
        <p:spPr bwMode="auto">
          <a:xfrm>
            <a:off x="467544" y="476672"/>
            <a:ext cx="8208912" cy="583264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203848" y="184284"/>
            <a:ext cx="2468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/>
              <a:t>5 - 11 классы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93620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2348879"/>
            <a:ext cx="566373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Спасибо за внимание!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384639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410916663"/>
              </p:ext>
            </p:extLst>
          </p:nvPr>
        </p:nvGraphicFramePr>
        <p:xfrm>
          <a:off x="90487" y="690562"/>
          <a:ext cx="8963025" cy="5476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15616" y="116632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1- 4 классы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313616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226170506"/>
              </p:ext>
            </p:extLst>
          </p:nvPr>
        </p:nvGraphicFramePr>
        <p:xfrm>
          <a:off x="179512" y="766762"/>
          <a:ext cx="8856984" cy="5542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15616" y="116632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1- 4 классы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369350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017091683"/>
              </p:ext>
            </p:extLst>
          </p:nvPr>
        </p:nvGraphicFramePr>
        <p:xfrm>
          <a:off x="340804" y="701407"/>
          <a:ext cx="8534400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17231"/>
            <a:ext cx="8177253" cy="136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15616" y="116632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1- 4 классы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113970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333190797"/>
              </p:ext>
            </p:extLst>
          </p:nvPr>
        </p:nvGraphicFramePr>
        <p:xfrm>
          <a:off x="480641" y="764704"/>
          <a:ext cx="8210550" cy="46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90" y="5301208"/>
            <a:ext cx="8177253" cy="136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15616" y="116632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1- 4 классы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427977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048800225"/>
              </p:ext>
            </p:extLst>
          </p:nvPr>
        </p:nvGraphicFramePr>
        <p:xfrm>
          <a:off x="571694" y="908720"/>
          <a:ext cx="8001000" cy="43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68" y="5229200"/>
            <a:ext cx="8177253" cy="136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15616" y="116632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1- 4 классы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750816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064885966"/>
              </p:ext>
            </p:extLst>
          </p:nvPr>
        </p:nvGraphicFramePr>
        <p:xfrm>
          <a:off x="395536" y="764704"/>
          <a:ext cx="8315325" cy="4434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301208"/>
            <a:ext cx="8177253" cy="136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15616" y="116632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1- 4 классы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975292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247722073"/>
              </p:ext>
            </p:extLst>
          </p:nvPr>
        </p:nvGraphicFramePr>
        <p:xfrm>
          <a:off x="395536" y="764704"/>
          <a:ext cx="8382000" cy="4363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229200"/>
            <a:ext cx="8177253" cy="136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15616" y="116632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1- 4 классы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293312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9314244"/>
              </p:ext>
            </p:extLst>
          </p:nvPr>
        </p:nvGraphicFramePr>
        <p:xfrm>
          <a:off x="251520" y="836712"/>
          <a:ext cx="864096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15616" y="116632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7 - 11 классы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1027364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17</TotalTime>
  <Words>172</Words>
  <Application>Microsoft Office PowerPoint</Application>
  <PresentationFormat>Экран (4:3)</PresentationFormat>
  <Paragraphs>113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Анализ личностных результатов обучающихся 2024-2025 учебный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личностных результатов обучающихся 2024-2025 учебный год</dc:title>
  <dc:creator>1</dc:creator>
  <cp:lastModifiedBy>1</cp:lastModifiedBy>
  <cp:revision>3</cp:revision>
  <dcterms:created xsi:type="dcterms:W3CDTF">2025-08-26T08:16:05Z</dcterms:created>
  <dcterms:modified xsi:type="dcterms:W3CDTF">2025-08-26T08:35:15Z</dcterms:modified>
</cp:coreProperties>
</file>