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5" autoAdjust="0"/>
  </p:normalViewPr>
  <p:slideViewPr>
    <p:cSldViewPr snapToGrid="0">
      <p:cViewPr>
        <p:scale>
          <a:sx n="82" d="100"/>
          <a:sy n="82" d="100"/>
        </p:scale>
        <p:origin x="-720" y="-12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B2190-1177-4068-8FC5-9B0D190F3A3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CFD32-E788-43A5-AEFA-2FD6E28755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329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F453CC-6B39-D26C-61CA-A90E0E61C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92D6297-49B8-C2DE-7017-29BA53A34E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45EC0B5-D486-9144-A900-08C4908F1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96E180-29DC-95AF-4FBC-775D9F8C7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70C454E-74F3-B363-141B-E6C94C299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26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B9BB05-D920-4499-94D1-07B992F1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F95B087-7D56-EACD-6D98-FA55B2EF6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0E16AC-93DF-14C2-20EC-4F688F79F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1488412-D76B-81BF-9548-BA0634E3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EF0631D-B7B5-9E6A-C92C-114E6AE2B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3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1666847-088C-615B-7CF7-D05642B00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80915CF-CDE8-A522-7D52-F167367FB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62C3DE3-CAE7-EE41-41D3-EA9CF2D2B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41E9457-8E34-9142-A650-7B4018F4F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C7F393E-1E6D-B8BB-4641-99C4C0B70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35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37C71F-1404-92EE-923C-44C55A67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BCF53A4-52D9-B270-AD1A-F3F5A0BDF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BB88B3A-BB40-6896-3AC4-F8354869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7EA2D98-AB7E-83B3-6E55-E983CAB7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A9BAF68-A6F9-9B60-9F08-FE0B53E4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8125B6-9322-949F-5012-C19413115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8529D23-78DD-5307-0647-F89742C2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356AEC7-C8DA-F819-2501-63B036DA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2515E42-C61F-A335-0834-22B1AA2A6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31A87F-CED9-09B4-DBF5-9AB65F4BD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43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A543F2-A940-99D4-675E-AF0BCEE32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7E602FA-B574-482F-9720-6FC81C813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FF0BFD6-5D4B-414E-628C-296568F91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F7FBA74-3DC5-8A3D-24C7-281EA3A3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CD8037E-D05E-3861-1A33-8E16E8333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35A03C3-7CF4-8288-084B-5BABDDE3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10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74D9A3-DB1D-ECAA-B43B-7A6830E66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40CB995-E8F6-EEC9-9961-5A556C1A6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6B0145A-8904-99A0-7705-5D32B4271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EF8C8E8-93D1-F085-E02F-195ACC7E0D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38A824D-82EA-7AFE-9445-ACB0A8630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FF02608-DD55-5A83-F0CD-15599F7A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BAA02BC-2EC4-CE2D-9EC5-EAD3342A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1E11FD8-2954-B1E6-06F0-CC439029A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55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DF2657-D48F-FB8F-B5FF-45F948261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F8FC36E-6646-65A7-3046-CF19EC43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87BD8D5-12BD-BB4D-687D-33925F969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5FF00F4-9097-6902-DA4C-7C044DDB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5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B52C399-32F1-CBE1-41CF-E35A3B46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D0F4220-F9A6-375D-C841-AEB4D35F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D73AFCE-DEFC-BB9C-D7B9-F7088AE7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3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EC38F4-F4C5-071D-D7AC-01203154A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C44AA2-3506-791A-B986-FDD96536F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7346DD2-CDD7-BFBC-DDF0-558222F38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237DD56-47B8-2D42-5975-72C573220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007CB42-37C4-E21C-632C-8B037B2A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9EAA4F8-D93B-909F-3013-34865104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28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6E381D-D260-5EBC-462F-2A4BC83CA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48A847E-DE95-CC0D-0CB5-D1151F7EDF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13819D0-CAFD-D92F-9DCA-1013C32DE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BDF9BA2-5271-22E2-0A7A-94E126AB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0FF76AB-AF63-FA14-841A-A2124828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0FA1BE9-8D8E-35BA-86B8-DAC3E3C3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622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5694A5-B9B4-823A-D67B-804A320EC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194E61B-9B90-3CB3-1CFC-792035BC7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8B99F7B-18E2-5BAD-C829-1C88B31DA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26DF-B554-4D46-8A7F-54B31BB8C999}" type="datetimeFigureOut">
              <a:rPr lang="ru-RU" smtClean="0"/>
              <a:t>27.08.2025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E6C0395-B4F4-D420-A614-5BBDD39DA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7B9614-B504-C03B-E930-EB27CD840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1534B-4753-4E23-813C-D2B37A98FC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07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CB1FC61-06BD-7E82-3AA2-B21FFDC62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2"/>
            <a:ext cx="9252857" cy="4112368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образовательной деятельности: результаты ГИА -2025</a:t>
            </a:r>
            <a:endParaRPr lang="ru-RU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1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03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государственной итоговой аттестации выпускников 11 классов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263318"/>
              </p:ext>
            </p:extLst>
          </p:nvPr>
        </p:nvGraphicFramePr>
        <p:xfrm>
          <a:off x="251671" y="1615440"/>
          <a:ext cx="1170264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8032"/>
                <a:gridCol w="989056"/>
                <a:gridCol w="1490067"/>
                <a:gridCol w="1490067"/>
                <a:gridCol w="1844380"/>
                <a:gridCol w="1499232"/>
                <a:gridCol w="167180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Справляемость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Средний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 чел не сдал)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 чел не сдали)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99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62F7E4-98FC-0DF0-885E-F42CE8E5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C23D495A-32A7-6889-98DB-E2AFFA12F8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980999"/>
              </p:ext>
            </p:extLst>
          </p:nvPr>
        </p:nvGraphicFramePr>
        <p:xfrm>
          <a:off x="326571" y="1825624"/>
          <a:ext cx="11865429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143">
                  <a:extLst>
                    <a:ext uri="{9D8B030D-6E8A-4147-A177-3AD203B41FA5}">
                      <a16:colId xmlns="" xmlns:a16="http://schemas.microsoft.com/office/drawing/2014/main" val="2819772920"/>
                    </a:ext>
                  </a:extLst>
                </a:gridCol>
                <a:gridCol w="3955143">
                  <a:extLst>
                    <a:ext uri="{9D8B030D-6E8A-4147-A177-3AD203B41FA5}">
                      <a16:colId xmlns="" xmlns:a16="http://schemas.microsoft.com/office/drawing/2014/main" val="2710208658"/>
                    </a:ext>
                  </a:extLst>
                </a:gridCol>
                <a:gridCol w="3955143">
                  <a:extLst>
                    <a:ext uri="{9D8B030D-6E8A-4147-A177-3AD203B41FA5}">
                      <a16:colId xmlns="" xmlns:a16="http://schemas.microsoft.com/office/drawing/2014/main" val="2440719457"/>
                    </a:ext>
                  </a:extLst>
                </a:gridCol>
              </a:tblGrid>
              <a:tr h="9334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808212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НОО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9361919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6034824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0993207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школе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3685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9AC29C-2324-DAB4-DB0F-84D8708C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знаний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C4D4CE8F-FC96-2D47-9B3D-396194B96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655977"/>
              </p:ext>
            </p:extLst>
          </p:nvPr>
        </p:nvGraphicFramePr>
        <p:xfrm>
          <a:off x="429208" y="1819469"/>
          <a:ext cx="11430000" cy="467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="" xmlns:a16="http://schemas.microsoft.com/office/drawing/2014/main" val="2135786949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269590425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386196420"/>
                    </a:ext>
                  </a:extLst>
                </a:gridCol>
              </a:tblGrid>
              <a:tr h="934681"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111400"/>
                  </a:ext>
                </a:extLst>
              </a:tr>
              <a:tr h="934681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0234768"/>
                  </a:ext>
                </a:extLst>
              </a:tr>
              <a:tr h="934681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7111047"/>
                  </a:ext>
                </a:extLst>
              </a:tr>
              <a:tr h="934681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6713549"/>
                  </a:ext>
                </a:extLst>
              </a:tr>
              <a:tr h="934681">
                <a:tc>
                  <a:txBody>
                    <a:bodyPr/>
                    <a:lstStyle/>
                    <a:p>
                      <a:r>
                        <a:rPr lang="ru-RU"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школе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1066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98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72A3A0-9DA1-4C22-3CBE-38B72E21D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1188959" cy="113710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Похвальный лист </a:t>
            </a: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отличные успехи в учении»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629C08E9-18D9-978C-8D50-5AB636BE9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323634"/>
              </p:ext>
            </p:extLst>
          </p:nvPr>
        </p:nvGraphicFramePr>
        <p:xfrm>
          <a:off x="363894" y="1825625"/>
          <a:ext cx="11383347" cy="504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4449">
                  <a:extLst>
                    <a:ext uri="{9D8B030D-6E8A-4147-A177-3AD203B41FA5}">
                      <a16:colId xmlns="" xmlns:a16="http://schemas.microsoft.com/office/drawing/2014/main" val="2196241991"/>
                    </a:ext>
                  </a:extLst>
                </a:gridCol>
                <a:gridCol w="3794449">
                  <a:extLst>
                    <a:ext uri="{9D8B030D-6E8A-4147-A177-3AD203B41FA5}">
                      <a16:colId xmlns="" xmlns:a16="http://schemas.microsoft.com/office/drawing/2014/main" val="3156137814"/>
                    </a:ext>
                  </a:extLst>
                </a:gridCol>
                <a:gridCol w="3794449">
                  <a:extLst>
                    <a:ext uri="{9D8B030D-6E8A-4147-A177-3AD203B41FA5}">
                      <a16:colId xmlns="" xmlns:a16="http://schemas.microsoft.com/office/drawing/2014/main" val="1960474164"/>
                    </a:ext>
                  </a:extLst>
                </a:gridCol>
              </a:tblGrid>
              <a:tr h="957956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учебный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учебный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17621190"/>
                  </a:ext>
                </a:extLst>
              </a:tr>
              <a:tr h="987204"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чел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чел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9335814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чел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33088069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чел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0518612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школе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чел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чел</a:t>
                      </a:r>
                      <a:endParaRPr lang="ru-RU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4799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17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D95856-5918-6D5E-E414-565A5570E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Получили аттестат с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отличием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 класс)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12B560ED-C925-8885-DF74-84FADF605D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218358"/>
              </p:ext>
            </p:extLst>
          </p:nvPr>
        </p:nvGraphicFramePr>
        <p:xfrm>
          <a:off x="838200" y="1825624"/>
          <a:ext cx="10769082" cy="1328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9694">
                  <a:extLst>
                    <a:ext uri="{9D8B030D-6E8A-4147-A177-3AD203B41FA5}">
                      <a16:colId xmlns="" xmlns:a16="http://schemas.microsoft.com/office/drawing/2014/main" val="4019704707"/>
                    </a:ext>
                  </a:extLst>
                </a:gridCol>
                <a:gridCol w="3589694">
                  <a:extLst>
                    <a:ext uri="{9D8B030D-6E8A-4147-A177-3AD203B41FA5}">
                      <a16:colId xmlns="" xmlns:a16="http://schemas.microsoft.com/office/drawing/2014/main" val="3922241584"/>
                    </a:ext>
                  </a:extLst>
                </a:gridCol>
                <a:gridCol w="3589694">
                  <a:extLst>
                    <a:ext uri="{9D8B030D-6E8A-4147-A177-3AD203B41FA5}">
                      <a16:colId xmlns="" xmlns:a16="http://schemas.microsoft.com/office/drawing/2014/main" val="3835762487"/>
                    </a:ext>
                  </a:extLst>
                </a:gridCol>
              </a:tblGrid>
              <a:tr h="66431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7582066"/>
                  </a:ext>
                </a:extLst>
              </a:tr>
              <a:tr h="66431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562882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71A4DE1-BDCC-2292-BE90-E64E6C5D8B06}"/>
              </a:ext>
            </a:extLst>
          </p:cNvPr>
          <p:cNvSpPr txBox="1"/>
          <p:nvPr/>
        </p:nvSpPr>
        <p:spPr>
          <a:xfrm>
            <a:off x="933059" y="3286387"/>
            <a:ext cx="10870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Окончили школу с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медалью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 класс)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FCE528C2-FFA4-9ADA-88B0-319772FE0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292506"/>
              </p:ext>
            </p:extLst>
          </p:nvPr>
        </p:nvGraphicFramePr>
        <p:xfrm>
          <a:off x="917177" y="4874003"/>
          <a:ext cx="10793854" cy="154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9445">
                  <a:extLst>
                    <a:ext uri="{9D8B030D-6E8A-4147-A177-3AD203B41FA5}">
                      <a16:colId xmlns="" xmlns:a16="http://schemas.microsoft.com/office/drawing/2014/main" val="1886425682"/>
                    </a:ext>
                  </a:extLst>
                </a:gridCol>
                <a:gridCol w="3493921">
                  <a:extLst>
                    <a:ext uri="{9D8B030D-6E8A-4147-A177-3AD203B41FA5}">
                      <a16:colId xmlns="" xmlns:a16="http://schemas.microsoft.com/office/drawing/2014/main" val="1732974340"/>
                    </a:ext>
                  </a:extLst>
                </a:gridCol>
                <a:gridCol w="3590488">
                  <a:extLst>
                    <a:ext uri="{9D8B030D-6E8A-4147-A177-3AD203B41FA5}">
                      <a16:colId xmlns="" xmlns:a16="http://schemas.microsoft.com/office/drawing/2014/main" val="272524728"/>
                    </a:ext>
                  </a:extLst>
                </a:gridCol>
              </a:tblGrid>
              <a:tr h="691453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160460"/>
                  </a:ext>
                </a:extLst>
              </a:tr>
              <a:tr h="85665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6306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99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547128-63D7-0B3F-AF96-BFFE7589C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07"/>
            <a:ext cx="10515600" cy="1296954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ГИА-9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D776F7DC-489A-309E-8E74-EF115C3CFD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1563065"/>
              </p:ext>
            </p:extLst>
          </p:nvPr>
        </p:nvGraphicFramePr>
        <p:xfrm>
          <a:off x="562063" y="1163669"/>
          <a:ext cx="11327904" cy="5381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069">
                  <a:extLst>
                    <a:ext uri="{9D8B030D-6E8A-4147-A177-3AD203B41FA5}">
                      <a16:colId xmlns="" xmlns:a16="http://schemas.microsoft.com/office/drawing/2014/main" val="2170215176"/>
                    </a:ext>
                  </a:extLst>
                </a:gridCol>
                <a:gridCol w="3264230">
                  <a:extLst>
                    <a:ext uri="{9D8B030D-6E8A-4147-A177-3AD203B41FA5}">
                      <a16:colId xmlns="" xmlns:a16="http://schemas.microsoft.com/office/drawing/2014/main" val="391402923"/>
                    </a:ext>
                  </a:extLst>
                </a:gridCol>
                <a:gridCol w="4110605">
                  <a:extLst>
                    <a:ext uri="{9D8B030D-6E8A-4147-A177-3AD203B41FA5}">
                      <a16:colId xmlns="" xmlns:a16="http://schemas.microsoft.com/office/drawing/2014/main" val="418397701"/>
                    </a:ext>
                  </a:extLst>
                </a:gridCol>
              </a:tblGrid>
              <a:tr h="5980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7386362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выпускников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4819803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Допущены к ГИА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(100%)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(100%)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4729026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Пересдавали в ОП (июнь)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4209694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аттестат в июне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(97%)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(96%)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8387633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Пересдают в ДП (сентябрь)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(4%)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9733103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Получили аттестат с учетом ДП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3675813"/>
                  </a:ext>
                </a:extLst>
              </a:tr>
              <a:tr h="660141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получили аттестат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967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03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D860A0-2C77-557E-0BB7-033FD907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366" y="103579"/>
            <a:ext cx="10983687" cy="41987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государственной итоговой аттестации выпускников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9-х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в учебном году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56449FE2-835E-161D-AB98-B6AF8BE00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147539"/>
              </p:ext>
            </p:extLst>
          </p:nvPr>
        </p:nvGraphicFramePr>
        <p:xfrm>
          <a:off x="545288" y="613512"/>
          <a:ext cx="11323760" cy="5806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282">
                  <a:extLst>
                    <a:ext uri="{9D8B030D-6E8A-4147-A177-3AD203B41FA5}">
                      <a16:colId xmlns="" xmlns:a16="http://schemas.microsoft.com/office/drawing/2014/main" val="2396194983"/>
                    </a:ext>
                  </a:extLst>
                </a:gridCol>
                <a:gridCol w="1028685">
                  <a:extLst>
                    <a:ext uri="{9D8B030D-6E8A-4147-A177-3AD203B41FA5}">
                      <a16:colId xmlns="" xmlns:a16="http://schemas.microsoft.com/office/drawing/2014/main" val="2015323098"/>
                    </a:ext>
                  </a:extLst>
                </a:gridCol>
                <a:gridCol w="1075802">
                  <a:extLst>
                    <a:ext uri="{9D8B030D-6E8A-4147-A177-3AD203B41FA5}">
                      <a16:colId xmlns="" xmlns:a16="http://schemas.microsoft.com/office/drawing/2014/main" val="4158036255"/>
                    </a:ext>
                  </a:extLst>
                </a:gridCol>
                <a:gridCol w="1526111">
                  <a:extLst>
                    <a:ext uri="{9D8B030D-6E8A-4147-A177-3AD203B41FA5}">
                      <a16:colId xmlns="" xmlns:a16="http://schemas.microsoft.com/office/drawing/2014/main" val="1489988462"/>
                    </a:ext>
                  </a:extLst>
                </a:gridCol>
                <a:gridCol w="1418425">
                  <a:extLst>
                    <a:ext uri="{9D8B030D-6E8A-4147-A177-3AD203B41FA5}">
                      <a16:colId xmlns="" xmlns:a16="http://schemas.microsoft.com/office/drawing/2014/main" val="3081170255"/>
                    </a:ext>
                  </a:extLst>
                </a:gridCol>
                <a:gridCol w="1173174">
                  <a:extLst>
                    <a:ext uri="{9D8B030D-6E8A-4147-A177-3AD203B41FA5}">
                      <a16:colId xmlns="" xmlns:a16="http://schemas.microsoft.com/office/drawing/2014/main" val="832848780"/>
                    </a:ext>
                  </a:extLst>
                </a:gridCol>
                <a:gridCol w="1231641">
                  <a:extLst>
                    <a:ext uri="{9D8B030D-6E8A-4147-A177-3AD203B41FA5}">
                      <a16:colId xmlns="" xmlns:a16="http://schemas.microsoft.com/office/drawing/2014/main" val="3719703911"/>
                    </a:ext>
                  </a:extLst>
                </a:gridCol>
                <a:gridCol w="706264">
                  <a:extLst>
                    <a:ext uri="{9D8B030D-6E8A-4147-A177-3AD203B41FA5}">
                      <a16:colId xmlns="" xmlns:a16="http://schemas.microsoft.com/office/drawing/2014/main" val="1479143985"/>
                    </a:ext>
                  </a:extLst>
                </a:gridCol>
                <a:gridCol w="1132376">
                  <a:extLst>
                    <a:ext uri="{9D8B030D-6E8A-4147-A177-3AD203B41FA5}">
                      <a16:colId xmlns="" xmlns:a16="http://schemas.microsoft.com/office/drawing/2014/main" val="1414812309"/>
                    </a:ext>
                  </a:extLst>
                </a:gridCol>
              </a:tblGrid>
              <a:tr h="554276">
                <a:tc rowSpan="2"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сдававших экзамен ОГЭ (ГВЭ)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Справляемость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знаний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9901798"/>
                  </a:ext>
                </a:extLst>
              </a:tr>
              <a:tr h="551887"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2023/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2023/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2023/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2023/2024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767581175"/>
                  </a:ext>
                </a:extLst>
              </a:tr>
              <a:tr h="75137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028365577"/>
                  </a:ext>
                </a:extLst>
              </a:tr>
              <a:tr h="687897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193925676"/>
                  </a:ext>
                </a:extLst>
              </a:tr>
              <a:tr h="326045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 по выбору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774745634"/>
                  </a:ext>
                </a:extLst>
              </a:tr>
              <a:tr h="786696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367579466"/>
                  </a:ext>
                </a:extLst>
              </a:tr>
              <a:tr h="65508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411146921"/>
                  </a:ext>
                </a:extLst>
              </a:tr>
              <a:tr h="53842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074832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7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D860A0-2C77-557E-0BB7-033FD9071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366" y="103579"/>
            <a:ext cx="10983687" cy="53398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государственной итоговой аттестации выпускников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9-х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в учебном году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56449FE2-835E-161D-AB98-B6AF8BE00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858031"/>
              </p:ext>
            </p:extLst>
          </p:nvPr>
        </p:nvGraphicFramePr>
        <p:xfrm>
          <a:off x="377506" y="822119"/>
          <a:ext cx="11533488" cy="5884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682">
                  <a:extLst>
                    <a:ext uri="{9D8B030D-6E8A-4147-A177-3AD203B41FA5}">
                      <a16:colId xmlns="" xmlns:a16="http://schemas.microsoft.com/office/drawing/2014/main" val="2396194983"/>
                    </a:ext>
                  </a:extLst>
                </a:gridCol>
                <a:gridCol w="1093291">
                  <a:extLst>
                    <a:ext uri="{9D8B030D-6E8A-4147-A177-3AD203B41FA5}">
                      <a16:colId xmlns="" xmlns:a16="http://schemas.microsoft.com/office/drawing/2014/main" val="2015323098"/>
                    </a:ext>
                  </a:extLst>
                </a:gridCol>
                <a:gridCol w="1211731">
                  <a:extLst>
                    <a:ext uri="{9D8B030D-6E8A-4147-A177-3AD203B41FA5}">
                      <a16:colId xmlns="" xmlns:a16="http://schemas.microsoft.com/office/drawing/2014/main" val="4158036255"/>
                    </a:ext>
                  </a:extLst>
                </a:gridCol>
                <a:gridCol w="1275506">
                  <a:extLst>
                    <a:ext uri="{9D8B030D-6E8A-4147-A177-3AD203B41FA5}">
                      <a16:colId xmlns="" xmlns:a16="http://schemas.microsoft.com/office/drawing/2014/main" val="1489988462"/>
                    </a:ext>
                  </a:extLst>
                </a:gridCol>
                <a:gridCol w="1398763">
                  <a:extLst>
                    <a:ext uri="{9D8B030D-6E8A-4147-A177-3AD203B41FA5}">
                      <a16:colId xmlns="" xmlns:a16="http://schemas.microsoft.com/office/drawing/2014/main" val="3081170255"/>
                    </a:ext>
                  </a:extLst>
                </a:gridCol>
                <a:gridCol w="1043468">
                  <a:extLst>
                    <a:ext uri="{9D8B030D-6E8A-4147-A177-3AD203B41FA5}">
                      <a16:colId xmlns="" xmlns:a16="http://schemas.microsoft.com/office/drawing/2014/main" val="832848780"/>
                    </a:ext>
                  </a:extLst>
                </a:gridCol>
                <a:gridCol w="1153349">
                  <a:extLst>
                    <a:ext uri="{9D8B030D-6E8A-4147-A177-3AD203B41FA5}">
                      <a16:colId xmlns="" xmlns:a16="http://schemas.microsoft.com/office/drawing/2014/main" val="3719703911"/>
                    </a:ext>
                  </a:extLst>
                </a:gridCol>
                <a:gridCol w="1153349">
                  <a:extLst>
                    <a:ext uri="{9D8B030D-6E8A-4147-A177-3AD203B41FA5}">
                      <a16:colId xmlns="" xmlns:a16="http://schemas.microsoft.com/office/drawing/2014/main" val="1479143985"/>
                    </a:ext>
                  </a:extLst>
                </a:gridCol>
                <a:gridCol w="1153349">
                  <a:extLst>
                    <a:ext uri="{9D8B030D-6E8A-4147-A177-3AD203B41FA5}">
                      <a16:colId xmlns="" xmlns:a16="http://schemas.microsoft.com/office/drawing/2014/main" val="1414812309"/>
                    </a:ext>
                  </a:extLst>
                </a:gridCol>
              </a:tblGrid>
              <a:tr h="641289">
                <a:tc rowSpan="2"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сдававших экзамен ОГЭ (ГВЭ)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Справляемость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знаний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9901798"/>
                  </a:ext>
                </a:extLst>
              </a:tr>
              <a:tr h="571514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767581175"/>
                  </a:ext>
                </a:extLst>
              </a:tr>
              <a:tr h="639712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46975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 сдал)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21301183"/>
                  </a:ext>
                </a:extLst>
              </a:tr>
              <a:tr h="946975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 сдал)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121700634"/>
                  </a:ext>
                </a:extLst>
              </a:tr>
              <a:tr h="557045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4253626317"/>
                  </a:ext>
                </a:extLst>
              </a:tr>
              <a:tr h="565235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2575312413"/>
                  </a:ext>
                </a:extLst>
              </a:tr>
              <a:tr h="946975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 сдал)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91% </a:t>
                      </a:r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не сдали)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013300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3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03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государственной итоговой аттестации выпускников 11 классов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843967"/>
              </p:ext>
            </p:extLst>
          </p:nvPr>
        </p:nvGraphicFramePr>
        <p:xfrm>
          <a:off x="177282" y="1489722"/>
          <a:ext cx="11727023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967"/>
                <a:gridCol w="1371600"/>
                <a:gridCol w="1485034"/>
                <a:gridCol w="2092703"/>
                <a:gridCol w="1359013"/>
                <a:gridCol w="1806079"/>
                <a:gridCol w="121462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Справляемость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2023/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2024/2025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баз уровня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проф.уровня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чел не сдал)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0936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616</Words>
  <Application>Microsoft Office PowerPoint</Application>
  <PresentationFormat>Произвольный</PresentationFormat>
  <Paragraphs>352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   Анализ образовательной деятельности: результаты ГИА -2025</vt:lpstr>
      <vt:lpstr>Успеваемость</vt:lpstr>
      <vt:lpstr>Качество знаний</vt:lpstr>
      <vt:lpstr>Похвальный лист  «За отличные успехи в учении»</vt:lpstr>
      <vt:lpstr>Получили аттестат с отличием  (9 класс)</vt:lpstr>
      <vt:lpstr>Результаты ГИА-9</vt:lpstr>
      <vt:lpstr>Результаты государственной итоговой аттестации выпускников  9-х классов в учебном году</vt:lpstr>
      <vt:lpstr>Результаты государственной итоговой аттестации выпускников  9-х классов в учебном году</vt:lpstr>
      <vt:lpstr>Результаты государственной итоговой аттестации выпускников 11 классов</vt:lpstr>
      <vt:lpstr>Результаты государственной итоговой аттестации выпускников 11 классов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учебной деятельности 2024-2025 учебный год</dc:title>
  <dc:creator>mary.schukina2012@yandex.ru</dc:creator>
  <cp:lastModifiedBy>USER_10</cp:lastModifiedBy>
  <cp:revision>36</cp:revision>
  <cp:lastPrinted>2025-08-27T10:31:58Z</cp:lastPrinted>
  <dcterms:created xsi:type="dcterms:W3CDTF">2025-08-26T11:23:48Z</dcterms:created>
  <dcterms:modified xsi:type="dcterms:W3CDTF">2025-08-27T10:32:02Z</dcterms:modified>
</cp:coreProperties>
</file>