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57" r:id="rId9"/>
    <p:sldId id="265" r:id="rId10"/>
    <p:sldId id="266" r:id="rId11"/>
    <p:sldId id="268" r:id="rId12"/>
    <p:sldId id="269" r:id="rId13"/>
    <p:sldId id="270" r:id="rId14"/>
    <p:sldId id="272" r:id="rId15"/>
    <p:sldId id="271" r:id="rId16"/>
    <p:sldId id="267" r:id="rId17"/>
    <p:sldId id="274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3DBC-CFDA-4E04-B8B3-DF3FD8BF965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D8D3-6D0C-42C7-9BEF-B09FC73F1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19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3DBC-CFDA-4E04-B8B3-DF3FD8BF965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D8D3-6D0C-42C7-9BEF-B09FC73F1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8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3DBC-CFDA-4E04-B8B3-DF3FD8BF965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D8D3-6D0C-42C7-9BEF-B09FC73F1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78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3DBC-CFDA-4E04-B8B3-DF3FD8BF965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D8D3-6D0C-42C7-9BEF-B09FC73F1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68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3DBC-CFDA-4E04-B8B3-DF3FD8BF965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D8D3-6D0C-42C7-9BEF-B09FC73F1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97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3DBC-CFDA-4E04-B8B3-DF3FD8BF965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D8D3-6D0C-42C7-9BEF-B09FC73F1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23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3DBC-CFDA-4E04-B8B3-DF3FD8BF965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D8D3-6D0C-42C7-9BEF-B09FC73F1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3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3DBC-CFDA-4E04-B8B3-DF3FD8BF965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D8D3-6D0C-42C7-9BEF-B09FC73F1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0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3DBC-CFDA-4E04-B8B3-DF3FD8BF965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D8D3-6D0C-42C7-9BEF-B09FC73F1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3DBC-CFDA-4E04-B8B3-DF3FD8BF965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D8D3-6D0C-42C7-9BEF-B09FC73F1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80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3DBC-CFDA-4E04-B8B3-DF3FD8BF965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D8D3-6D0C-42C7-9BEF-B09FC73F1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9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33DBC-CFDA-4E04-B8B3-DF3FD8BF965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DD8D3-6D0C-42C7-9BEF-B09FC73F1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94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away.php?to=https://max.ru/join/UHaEyoq4qZ4vfo614aQYaiDYrgLlFjitEpi2BiLBtpw&amp;utf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Интеграция информационного пространства школы в цифровую платформу </a:t>
            </a:r>
            <a:r>
              <a:rPr lang="en-US" dirty="0"/>
              <a:t>MAX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080248"/>
            <a:ext cx="4024536" cy="1877144"/>
          </a:xfrm>
        </p:spPr>
        <p:txBody>
          <a:bodyPr/>
          <a:lstStyle/>
          <a:p>
            <a:pPr algn="l"/>
            <a:r>
              <a:rPr lang="ru-RU" dirty="0" smtClean="0"/>
              <a:t>Киселева Т.М.,         зам директора по УВР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30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Уровни реализации Единой модели профориентации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381162" cy="39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44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20247"/>
            <a:ext cx="7846252" cy="446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39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436" y="1090291"/>
            <a:ext cx="5771534" cy="520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631" y="6309320"/>
            <a:ext cx="8712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План </a:t>
            </a:r>
            <a:r>
              <a:rPr lang="ru-RU" sz="1600" b="1" dirty="0" err="1"/>
              <a:t>профориентационной</a:t>
            </a:r>
            <a:r>
              <a:rPr lang="ru-RU" sz="1600" b="1" dirty="0"/>
              <a:t> работы на 2025-26 </a:t>
            </a:r>
            <a:r>
              <a:rPr lang="ru-RU" sz="1600" b="1" dirty="0" err="1"/>
              <a:t>уч.год</a:t>
            </a:r>
            <a:r>
              <a:rPr lang="ru-RU" sz="1600" b="1" dirty="0"/>
              <a:t> (основной уровень </a:t>
            </a:r>
            <a:r>
              <a:rPr lang="ru-RU" sz="1600" b="1" dirty="0" err="1"/>
              <a:t>профминимума</a:t>
            </a:r>
            <a:r>
              <a:rPr lang="ru-RU" sz="1600" dirty="0"/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98887" y="332656"/>
            <a:ext cx="50266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Направления реализации ЕМП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425115" y="1090291"/>
            <a:ext cx="1728192" cy="7665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2130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323850"/>
            <a:ext cx="7820025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86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67503" cy="472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7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471488"/>
            <a:ext cx="5095875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05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</a:t>
            </a:r>
            <a:r>
              <a:rPr lang="ru-RU" dirty="0" smtClean="0"/>
              <a:t>ероприятий профессионального выбора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rgbClr val="C00000"/>
                </a:solidFill>
              </a:rPr>
              <a:t>Экскурсии на предприятие: </a:t>
            </a:r>
          </a:p>
          <a:p>
            <a:pPr>
              <a:buAutoNum type="arabicPeriod"/>
            </a:pPr>
            <a:r>
              <a:rPr lang="ru-RU" sz="1600" dirty="0" smtClean="0">
                <a:solidFill>
                  <a:srgbClr val="C00000"/>
                </a:solidFill>
              </a:rPr>
              <a:t>Посещение производства.</a:t>
            </a:r>
          </a:p>
          <a:p>
            <a:pPr>
              <a:buAutoNum type="arabicPeriod"/>
            </a:pPr>
            <a:r>
              <a:rPr lang="ru-RU" sz="1600" dirty="0" smtClean="0">
                <a:solidFill>
                  <a:srgbClr val="C00000"/>
                </a:solidFill>
              </a:rPr>
              <a:t> Посещение научно-производственных подразделений (лабораторий и других). </a:t>
            </a:r>
            <a:endParaRPr lang="ru-RU" sz="1600" dirty="0">
              <a:solidFill>
                <a:srgbClr val="C00000"/>
              </a:solidFill>
            </a:endParaRPr>
          </a:p>
          <a:p>
            <a:pPr>
              <a:buAutoNum type="arabicPeriod"/>
            </a:pPr>
            <a:r>
              <a:rPr lang="ru-RU" sz="1600" dirty="0" smtClean="0">
                <a:solidFill>
                  <a:srgbClr val="C00000"/>
                </a:solidFill>
              </a:rPr>
              <a:t>Посещение подразделений, не связанных с основным производством (экономических, юридических и др.)</a:t>
            </a:r>
          </a:p>
          <a:p>
            <a:pPr>
              <a:buAutoNum type="arabicPeriod"/>
            </a:pPr>
            <a:r>
              <a:rPr lang="ru-RU" sz="1600" dirty="0" smtClean="0">
                <a:solidFill>
                  <a:srgbClr val="C00000"/>
                </a:solidFill>
              </a:rPr>
              <a:t> Посещение музеев организаций (история и достижения организации).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107" y="3500169"/>
            <a:ext cx="863563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Профессиональные пробы: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Организация площадки для приема обучающихся (очная форма) – центр «ЛАД» (6,7 классы)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Организация выездной площадки (очная форма)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Организация онлайн-</a:t>
            </a:r>
            <a:r>
              <a:rPr lang="ru-RU" sz="1600" dirty="0" err="1" smtClean="0">
                <a:solidFill>
                  <a:srgbClr val="002060"/>
                </a:solidFill>
              </a:rPr>
              <a:t>профпробы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185" y="4725144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Онлайн - тренажеры (симуляторы) профессий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600" y="5808518"/>
            <a:ext cx="2396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Формат мастер-класса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85215" y="5439186"/>
            <a:ext cx="4401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Образовательная программа путешествия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6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12" y="764704"/>
            <a:ext cx="8830120" cy="466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84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7490991" cy="282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1547664" y="692696"/>
            <a:ext cx="208823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6840760" cy="435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49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121" y="3861048"/>
            <a:ext cx="7365504" cy="21496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3926210" cy="322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83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В законодательстве Российской Федерации, регламентирующими работу коммуникационных платформ, произошли следующие значимые события: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940" y="5193955"/>
            <a:ext cx="8352928" cy="18722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Постановление </a:t>
            </a:r>
            <a:r>
              <a:rPr lang="ru-RU" b="1" dirty="0"/>
              <a:t>Правительства РФ № 1241 продолжает действовать.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Это озн</a:t>
            </a:r>
            <a:r>
              <a:rPr lang="ru-RU" dirty="0"/>
              <a:t>ачает, что все коммуникации, связанные с образовательным процессом, должны осуществляться исключительно в пространстве </a:t>
            </a:r>
            <a:r>
              <a:rPr lang="ru-RU" dirty="0" err="1"/>
              <a:t>Сферум</a:t>
            </a:r>
            <a:r>
              <a:rPr lang="ru-RU" dirty="0"/>
              <a:t>. Сервис </a:t>
            </a:r>
            <a:r>
              <a:rPr lang="ru-RU" dirty="0" err="1"/>
              <a:t>Сферум</a:t>
            </a:r>
            <a:r>
              <a:rPr lang="ru-RU" dirty="0"/>
              <a:t> сейчас проходит процесс интеграции в платформу MAX. Изменения призваны улучшить пользовательский опыт.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88" y="1669450"/>
            <a:ext cx="3312368" cy="357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940" y="2586126"/>
            <a:ext cx="57117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Издано Распоряжение Правительства РФ № 1880-р от 12 июля 2025 года, которым платформа «МАХ» утверждена в качестве национального </a:t>
            </a:r>
            <a:r>
              <a:rPr lang="ru-RU" dirty="0" err="1"/>
              <a:t>мессенджера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385797"/>
            <a:ext cx="7563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Принят Федеральный закон № 156-ФЗ от 24.06.2025 «О создании многофункционального сервиса обмена информацией и о внесении изменений в отдельные законодательные акты Российской Федерации»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11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216299" cy="193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55776" y="359498"/>
            <a:ext cx="6120680" cy="2133397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6700" b="1" dirty="0" err="1" smtClean="0">
                <a:solidFill>
                  <a:srgbClr val="C00000"/>
                </a:solidFill>
              </a:rPr>
              <a:t>Сферум</a:t>
            </a:r>
            <a:r>
              <a:rPr lang="ru-RU" sz="6700" dirty="0" smtClean="0">
                <a:solidFill>
                  <a:schemeClr val="accent4">
                    <a:lumMod val="50000"/>
                  </a:schemeClr>
                </a:solidFill>
              </a:rPr>
              <a:t> в МА</a:t>
            </a:r>
            <a:r>
              <a:rPr lang="ru-RU" sz="6700" b="1" dirty="0" smtClean="0">
                <a:solidFill>
                  <a:schemeClr val="accent4">
                    <a:lumMod val="50000"/>
                  </a:schemeClr>
                </a:solidFill>
              </a:rPr>
              <a:t>Х имеет ряд существенных преимуществ:</a:t>
            </a:r>
          </a:p>
          <a:p>
            <a:pPr marL="0" indent="0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492896"/>
            <a:ext cx="8640960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>•</a:t>
            </a:r>
            <a:r>
              <a:rPr lang="ru-RU" sz="2400" dirty="0" smtClean="0"/>
              <a:t>Приложение быстрее и легче</a:t>
            </a:r>
            <a:br>
              <a:rPr lang="ru-RU" sz="2400" dirty="0" smtClean="0"/>
            </a:br>
            <a:r>
              <a:rPr lang="ru-RU" sz="2400" dirty="0" smtClean="0"/>
              <a:t>•Работает даже на простых устройствах и при слабом интернете</a:t>
            </a:r>
            <a:br>
              <a:rPr lang="ru-RU" sz="2400" dirty="0" smtClean="0"/>
            </a:br>
            <a:r>
              <a:rPr lang="ru-RU" sz="2400" dirty="0" smtClean="0"/>
              <a:t>•Упрощенная регистрация – только по номеру телефона, не нужен VK ID</a:t>
            </a:r>
            <a:br>
              <a:rPr lang="ru-RU" sz="2400" dirty="0" smtClean="0"/>
            </a:br>
            <a:r>
              <a:rPr lang="ru-RU" sz="2400" dirty="0" smtClean="0"/>
              <a:t>•Единый аккаунт и простота использования, современный интерфейс</a:t>
            </a:r>
            <a:br>
              <a:rPr lang="ru-RU" sz="2400" dirty="0" smtClean="0"/>
            </a:br>
            <a:r>
              <a:rPr lang="ru-RU" sz="2400" dirty="0" smtClean="0"/>
              <a:t>•Отсутствие ассоциации с </a:t>
            </a:r>
            <a:r>
              <a:rPr lang="ru-RU" sz="2400" dirty="0" err="1" smtClean="0"/>
              <a:t>соцсетями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66394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21" y="39662"/>
            <a:ext cx="385458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" y="53384"/>
            <a:ext cx="389980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91" y="1525940"/>
            <a:ext cx="3175620" cy="510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528202"/>
            <a:ext cx="2595187" cy="53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3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5390"/>
            <a:ext cx="2808312" cy="6261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6672"/>
            <a:ext cx="2706637" cy="603479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1156"/>
            <a:ext cx="1656184" cy="144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32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492298" cy="305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88347"/>
            <a:ext cx="7029922" cy="314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38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Ссылка для перехода в чат: </a:t>
            </a:r>
            <a:r>
              <a:rPr lang="ru-RU" u="sng" dirty="0">
                <a:hlinkClick r:id="rId2"/>
              </a:rPr>
              <a:t>https://max.ru/join/UHaEyoq4qZ4vfo614aQYaiDYrgLlFjitEpi2BiLBtpw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 ссылке Вы попадете в чат в MAX, если у Вас уже есть MAX и при первом входе в него Вы ввели и подтвердили номер телефона, который привязан к </a:t>
            </a:r>
            <a:r>
              <a:rPr lang="ru-RU" dirty="0" err="1"/>
              <a:t>Сферуму</a:t>
            </a:r>
            <a:r>
              <a:rPr lang="ru-RU" dirty="0" smtClean="0"/>
              <a:t>!"</a:t>
            </a:r>
            <a:endParaRPr lang="ru-RU" dirty="0">
              <a:hlinkClick r:id="rId2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8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Реализация единой модели профориентации в школе: основной уровень </a:t>
            </a:r>
            <a:r>
              <a:rPr lang="ru-RU" dirty="0" err="1" smtClean="0"/>
              <a:t>профминимума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28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20" y="355536"/>
            <a:ext cx="7706182" cy="371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531852"/>
            <a:ext cx="8352928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Цель ЕМП </a:t>
            </a:r>
            <a:r>
              <a:rPr lang="ru-RU" dirty="0" smtClean="0"/>
              <a:t>– формирование единой системы профессиональной ориентации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для обучающихся 6-11 классов общеобразовательных организаций Российской Федерации в интересах содействия их профессиональному самоопределению, дальнейшей самореализации в экономике России.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86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255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Интеграция информационного пространства школы в цифровую платформу MAX</vt:lpstr>
      <vt:lpstr>В законодательстве Российской Федерации, регламентирующими работу коммуникационных платформ, произошли следующие значимые события: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единой модели профориентации в школе: основной уровень профминимума</vt:lpstr>
      <vt:lpstr>Презентация PowerPoint</vt:lpstr>
      <vt:lpstr>Уровни реализации Единой модели профориентации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Мероприятий профессионального выбора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информационного пространства школы в цифровую платформу MAX</dc:title>
  <dc:creator>1</dc:creator>
  <cp:lastModifiedBy>1</cp:lastModifiedBy>
  <cp:revision>13</cp:revision>
  <dcterms:created xsi:type="dcterms:W3CDTF">2025-08-27T11:52:51Z</dcterms:created>
  <dcterms:modified xsi:type="dcterms:W3CDTF">2025-08-27T14:32:20Z</dcterms:modified>
</cp:coreProperties>
</file>