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69" r:id="rId3"/>
    <p:sldId id="257" r:id="rId4"/>
    <p:sldId id="319" r:id="rId5"/>
    <p:sldId id="258" r:id="rId6"/>
    <p:sldId id="259" r:id="rId7"/>
    <p:sldId id="320" r:id="rId8"/>
    <p:sldId id="260" r:id="rId9"/>
    <p:sldId id="321" r:id="rId10"/>
    <p:sldId id="256" r:id="rId11"/>
    <p:sldId id="322" r:id="rId12"/>
    <p:sldId id="261" r:id="rId13"/>
    <p:sldId id="323" r:id="rId14"/>
    <p:sldId id="262" r:id="rId15"/>
    <p:sldId id="324" r:id="rId16"/>
    <p:sldId id="263" r:id="rId17"/>
    <p:sldId id="325" r:id="rId18"/>
    <p:sldId id="264" r:id="rId19"/>
    <p:sldId id="326" r:id="rId20"/>
    <p:sldId id="265" r:id="rId21"/>
    <p:sldId id="327" r:id="rId22"/>
    <p:sldId id="266" r:id="rId23"/>
    <p:sldId id="328" r:id="rId24"/>
    <p:sldId id="267" r:id="rId25"/>
    <p:sldId id="317" r:id="rId26"/>
    <p:sldId id="318" r:id="rId27"/>
    <p:sldId id="309" r:id="rId28"/>
    <p:sldId id="268" r:id="rId29"/>
    <p:sldId id="270" r:id="rId30"/>
    <p:sldId id="329" r:id="rId31"/>
    <p:sldId id="271" r:id="rId32"/>
    <p:sldId id="330" r:id="rId33"/>
    <p:sldId id="272" r:id="rId34"/>
    <p:sldId id="331" r:id="rId35"/>
    <p:sldId id="273" r:id="rId36"/>
    <p:sldId id="332" r:id="rId37"/>
    <p:sldId id="274" r:id="rId38"/>
    <p:sldId id="333" r:id="rId39"/>
    <p:sldId id="275" r:id="rId40"/>
    <p:sldId id="334" r:id="rId41"/>
    <p:sldId id="276" r:id="rId42"/>
    <p:sldId id="335" r:id="rId43"/>
    <p:sldId id="277" r:id="rId44"/>
    <p:sldId id="336" r:id="rId45"/>
    <p:sldId id="278" r:id="rId46"/>
    <p:sldId id="337" r:id="rId47"/>
    <p:sldId id="279" r:id="rId48"/>
    <p:sldId id="338" r:id="rId49"/>
    <p:sldId id="280" r:id="rId50"/>
    <p:sldId id="339" r:id="rId51"/>
    <p:sldId id="281" r:id="rId52"/>
    <p:sldId id="340" r:id="rId53"/>
    <p:sldId id="282" r:id="rId54"/>
    <p:sldId id="341" r:id="rId55"/>
    <p:sldId id="283" r:id="rId56"/>
    <p:sldId id="342" r:id="rId57"/>
    <p:sldId id="284" r:id="rId58"/>
    <p:sldId id="343" r:id="rId59"/>
    <p:sldId id="316" r:id="rId60"/>
    <p:sldId id="285" r:id="rId61"/>
    <p:sldId id="286" r:id="rId62"/>
    <p:sldId id="355" r:id="rId63"/>
    <p:sldId id="287" r:id="rId64"/>
    <p:sldId id="344" r:id="rId65"/>
    <p:sldId id="288" r:id="rId66"/>
    <p:sldId id="345" r:id="rId67"/>
    <p:sldId id="289" r:id="rId68"/>
    <p:sldId id="290" r:id="rId69"/>
    <p:sldId id="346" r:id="rId70"/>
    <p:sldId id="291" r:id="rId71"/>
    <p:sldId id="347" r:id="rId72"/>
    <p:sldId id="292" r:id="rId73"/>
    <p:sldId id="348" r:id="rId74"/>
    <p:sldId id="293" r:id="rId75"/>
    <p:sldId id="349" r:id="rId76"/>
    <p:sldId id="294" r:id="rId77"/>
    <p:sldId id="350" r:id="rId78"/>
    <p:sldId id="295" r:id="rId79"/>
    <p:sldId id="351" r:id="rId80"/>
    <p:sldId id="296" r:id="rId81"/>
    <p:sldId id="352" r:id="rId82"/>
    <p:sldId id="297" r:id="rId83"/>
    <p:sldId id="353" r:id="rId84"/>
    <p:sldId id="298" r:id="rId85"/>
    <p:sldId id="354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815E-4FF4-4B3A-A8EE-E688D4636EB9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32E5FC-D0CF-4D1F-9537-5C3BA9BF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6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54A0-7123-437B-8D8D-F5247BF7F7F8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0B30-A11A-4890-91C1-1B100C384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4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CF53-5032-45EF-8E3B-F021AB920686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0C52-439A-497B-BC54-CEA2791E0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0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8F1E-8EBD-4F54-8F6D-D82761C91816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5AC6-517C-4A95-A799-83236C3F7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4124-BE30-4087-B363-9CF58020AF13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EABDE-6098-4B64-BE0A-9CFE0E98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9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E125-289D-4E2A-8936-22A6E22547F2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1FEA-8F50-49F0-B814-06EAD13E8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3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C67F-AB0F-4B93-A76F-E739A8035A4F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A0C1-90BF-4E47-B72E-ECEEE5B7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943C-D211-48B9-A8D7-B9F699523C83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E612-E6A7-433B-9DED-103DD7429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2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CEE3-DC61-49D6-A7CF-5FBA2339F0D7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5B30-7E39-4F3C-ADBF-8973A8F2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7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2BB5-9322-482C-BFC6-9DFEBAB7B23E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9728-2848-4C28-A0D5-07CE0F730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B139-C16F-45CC-B997-3F5F3AC986A6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D07FE-ABA6-406F-BFD4-8FD275568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6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06DF8E-EA06-4FC9-A983-F943126A4E4B}" type="datetimeFigureOut">
              <a:rPr lang="ru-RU"/>
              <a:pPr>
                <a:defRPr/>
              </a:pPr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9654638-0C9A-41E8-BC79-2DB028DE3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1" r:id="rId4"/>
    <p:sldLayoutId id="2147483710" r:id="rId5"/>
    <p:sldLayoutId id="2147483709" r:id="rId6"/>
    <p:sldLayoutId id="2147483708" r:id="rId7"/>
    <p:sldLayoutId id="2147483715" r:id="rId8"/>
    <p:sldLayoutId id="2147483716" r:id="rId9"/>
    <p:sldLayoutId id="2147483707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al-eco.ru/photogallery/photos/19/dscf1200.jpg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58.radikal.ru/i161/0901/8d/c68a0fd55a39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basik.ru/images/moss/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semena.ru/733-848-thickbox/moroshka.jpg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vojage.ru/uploads/posts/2010-08/1281624368_1-chernika.jpe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g-fotki.yandex.ru/get/3304/vik8149.17/0_2176f_af07199f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tolib.noaa.gov/bigs/anim0030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bm.img.com.ua/img/prikol/images/large/5/1/77715_78431.jp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hyperlink" Target="http://etomir.com/uploads/posts/2011-01/1296049386_belaya_medvedica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clipartfree.com/Cliparts_Free/Urlaub_Free/Cartoon-Clipart-Free-05.gif" TargetMode="External"/><Relationship Id="rId7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01.fsimg.ru/6/tlog_box/1796/1796175.jpg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olinsa.files.wordpress.com/2011/02/olen1.jpg" TargetMode="Externa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211/mr-serg-bask.6e8/0_5e94f_1f4c518a_XL" TargetMode="Externa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anana.by/uploads/posts/2010-03/1267989368_verblyud.jpg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inki24.ru/uploads/gallery/main/42/kartinki24ru_verblud_02.jpg" TargetMode="Externa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ogoslovo.ru/media/pic_full/1/4931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torjoe.files.wordpress.com/2008/09/moose.jpg" TargetMode="Externa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k.cross-ipk.ru/body/pie/body/galleries/far_north/pict/03e.jpg" TargetMode="External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stikhi/Telefon.files/0017-032-A-potom-pozvonili-tsapli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rawoman.com/forum/uploads/post-69727-1266421605_thumb.jpg" TargetMode="External"/><Relationship Id="rId13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0.jpeg"/><Relationship Id="rId12" Type="http://schemas.openxmlformats.org/officeDocument/2006/relationships/hyperlink" Target="http://s006.radikal.ru/i213/1001/52/193f3eb5f27e.jpg" TargetMode="External"/><Relationship Id="rId2" Type="http://schemas.openxmlformats.org/officeDocument/2006/relationships/hyperlink" Target="http://s15.radikal.ru/i189/1011/9b/b28a9ede0b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53.radikal.ru/1008/4c/0642f22a8c9ct.jpg" TargetMode="External"/><Relationship Id="rId11" Type="http://schemas.openxmlformats.org/officeDocument/2006/relationships/image" Target="../media/image92.jpeg"/><Relationship Id="rId5" Type="http://schemas.openxmlformats.org/officeDocument/2006/relationships/image" Target="../media/image89.jpeg"/><Relationship Id="rId15" Type="http://schemas.openxmlformats.org/officeDocument/2006/relationships/image" Target="../media/image94.jpeg"/><Relationship Id="rId10" Type="http://schemas.openxmlformats.org/officeDocument/2006/relationships/hyperlink" Target="http://www.da-club.ru/img/big/2603801800.jpg" TargetMode="External"/><Relationship Id="rId4" Type="http://schemas.openxmlformats.org/officeDocument/2006/relationships/hyperlink" Target="http://img-fotki.yandex.ru/get/5804/oleg-vasilenk.1/0_64a5a_11998514_XL" TargetMode="External"/><Relationship Id="rId9" Type="http://schemas.openxmlformats.org/officeDocument/2006/relationships/image" Target="../media/image91.jpeg"/><Relationship Id="rId14" Type="http://schemas.openxmlformats.org/officeDocument/2006/relationships/hyperlink" Target="http://www.seasonwallpapers.info/images/autumn/a_11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" Target="slide6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mindsoft.com/np1_shot_640.jpg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fon.3dn.ru/_ph/2/941649323.jpg" TargetMode="External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hyperlink" Target="http://travel.canada2day.com/wp-content/uploads/2011/02/skalistie_gori_canada1-300x22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hyperlink" Target="http://neck.at.ua/_ph/4/19579711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Составили учителя </a:t>
            </a:r>
            <a:r>
              <a:rPr lang="ru-RU" dirty="0" smtClean="0"/>
              <a:t>начальных классов МОУ СОШ №59 г. Ярославля</a:t>
            </a:r>
          </a:p>
          <a:p>
            <a:r>
              <a:rPr lang="ru-RU" dirty="0" smtClean="0"/>
              <a:t>Смирнова </a:t>
            </a:r>
            <a:r>
              <a:rPr lang="ru-RU" dirty="0"/>
              <a:t>С.Б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Петрова Г.Н.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Природные зоны России</a:t>
            </a:r>
            <a:br>
              <a:rPr lang="ru-RU" dirty="0" smtClean="0"/>
            </a:br>
            <a:r>
              <a:rPr lang="ru-RU" dirty="0" smtClean="0"/>
              <a:t>Окружающий мир 4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7920880" cy="38779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Карточка 3</a:t>
            </a:r>
          </a:p>
          <a:p>
            <a:pPr>
              <a:defRPr/>
            </a:pP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Здесь хорошей погодой считаются дожди и пасмурное небо. Растения почти не имеют листьев. Животные днем спасаются от жары в глубине песка, а </a:t>
            </a:r>
            <a:r>
              <a:rPr lang="ru-RU" sz="32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охотяться</a:t>
            </a: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ночью.  Ветры наметают дюны и барханы из песка, а иногда засыпают оазисы.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653135"/>
            <a:ext cx="28083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30 июля\Рабочий стол\attachments_29-01-2012_21-26-30\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63373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Documents and Settings\30 июля\Рабочий стол\attachments_29-01-2012_21-26-30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165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011863" y="765175"/>
            <a:ext cx="2808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88641"/>
            <a:ext cx="7920881" cy="48013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Карточка 4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море, волнуются здесь травы и зерновые культуры. Лето здесь жаркое, с сухими ветрами. Для задержания снега сажают здесь лесные полосы. Множество грызунов населяют эти края, спасаясь в норах от хитрых лисиц, орлов.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013175"/>
            <a:ext cx="53285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30 июля\Рабочий стол\attachments_29-01-2012_21-26-30\2b86aadd1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Documents and Settings\30 июля\Рабочий стол\attachments_29-01-2012_21-26-30\0a1a62e97e5a56e23747d740b4315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60960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23850" y="765175"/>
            <a:ext cx="2735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FF0000"/>
                </a:solidFill>
              </a:rPr>
              <a:t>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7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Карточка 5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Здесь темные, хвойные леса на больших пространствах. Хозяин здесь бурый медведь и лось.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955825"/>
            <a:ext cx="5256584" cy="1171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6" name="Picture 6" descr="Картинка 6 из 1563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60483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30 июля\Рабочий стол\attachments_29-01-2012_21-26-30\0004-004-ZHivotnye-Ro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1133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Documents and Settings\30 июля\Рабочий стол\attachments_29-01-2012_21-39-23\4609925_44e2c2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7150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156325" y="1125538"/>
            <a:ext cx="18002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Тайга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260648"/>
            <a:ext cx="828092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Карточка 6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Здесь много вечнозеленых растений. Теплая зима и жаркое лето. Выращивают здесь мандарины и апельсины. Многие люди любят здесь отдыхать летом.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005063"/>
            <a:ext cx="38884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4" name="Picture 6" descr="Картинка 2 из 12967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5076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30 июля\Рабочий стол\attachments_29-01-2012_21-46-47\abhazi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76475"/>
            <a:ext cx="54657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C:\Documents and Settings\30 июля\Рабочий стол\attachments_29-01-2012_21-26-30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9055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50825" y="4724400"/>
            <a:ext cx="30257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Побережье Черного моря, </a:t>
            </a:r>
          </a:p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субтропики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1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Карточка 7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Деревья здесь не растут. Болотистая местность – прекрасное место для комаров и мошкары. Лето здесь короткое. Навещают этот край летом многочисленные птицы. Мхи и лишайники господствуют всюду.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581127"/>
            <a:ext cx="3312368" cy="923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30 июля\Рабочий стол\attachments_29-01-2012_21-46-47\artlib_gallery-5143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5945187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Documents and Settings\30 июля\Рабочий стол\attachments_29-01-2012_21-46-47\fullsizephoto149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65532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11188" y="5013325"/>
            <a:ext cx="1995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Тундра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6343359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Тема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Путешествие по природным зонам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нашей Родины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3184" y="2924944"/>
            <a:ext cx="575847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викторина-игра</a:t>
            </a:r>
          </a:p>
        </p:txBody>
      </p:sp>
      <p:pic>
        <p:nvPicPr>
          <p:cNvPr id="6148" name="Picture 4" descr="C:\Documents and Settings\30 июля\Рабочий стол\attachments_29-01-2012_21-26-30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66541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30 июля\Рабочий стол\attachments_29-01-2012_21-26-30\0004-004-ZHivotnye-Ro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29527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30 июля\Рабочий стол\attachments_29-01-2012_21-26-30\6a00d8341bf7f753ef00e54f73de3b8833-800w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6638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Documents and Settings\30 июля\Рабочий стол\attachments_29-01-2012_21-26-30\0a1a62e97e5a56e23747d740b43150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5209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4 0.05232 C 0.13593 -0.03703 0.08593 -0.11435 0.01892 -0.11967 C -0.04514 -0.12639 -0.10504 -0.06643 -0.10903 0.02037 C -0.11407 0.10023 -0.07205 0.175 -0.01198 0.18033 C 0.04288 0.18426 0.09496 0.13496 0.09895 0.06042 C 0.10295 -0.00764 0.06788 -0.07176 0.01701 -0.07708 C -0.03004 -0.08102 -0.07414 -0.03958 -0.07709 0.02292 C -0.08004 0.07894 -0.05209 0.13357 -0.01007 0.13635 C 0.02795 0.14028 0.06388 0.10834 0.06701 0.05764 C 0.06892 0.01227 0.04791 -0.03171 0.01493 -0.03426 C -0.01407 -0.03703 -0.04306 -0.01296 -0.04514 0.0257 C -0.04705 0.05903 -0.03212 0.09098 -0.00799 0.09375 C 0.01198 0.0963 0.03298 0.08172 0.03402 0.0551 C 0.03593 0.03357 0.02795 0.01088 0.01302 0.00834 C 0.00086 0.00834 -0.01112 0.01366 -0.01302 0.02824 C -0.01407 0.03773 -0.01198 0.04699 -0.00608 0.05093 C -0.00313 0.05232 -0.00105 0.05232 0.00191 0.05093 " pathEditMode="relative" rAng="0" ptsTypes="fffffffffffffffff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188640"/>
            <a:ext cx="8208912" cy="53553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Карточка 8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 приближением лета с каждым днем становится все жарче. Лучи горячего солнца выпивают последнюю воду из почвы и растений . Вот понесся горячий суховей. И нет уже цветов, нет яркой травы – пожелтела, выгорела, будто огонь спалил ее: остались только травы с узкими </a:t>
            </a:r>
            <a:r>
              <a:rPr lang="ru-RU" sz="36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листьми</a:t>
            </a: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445223"/>
            <a:ext cx="32403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Documents and Settings\30 июля\Рабочий стол\attachments_29-01-2012_21-26-30\0_375f_d15a47b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976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Documents and Settings\30 июля\Рабочий стол\attachments_29-01-2012_21-26-30\501dc61d6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11188" y="5013325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260648"/>
            <a:ext cx="8136904" cy="53553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Карточка 9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Солнце печет немилосердно. С вершины бархана, на котором мы стоим, во все стороны видны только одни сыпучие пески, кажется, что нас окружают высокие волны внезапно застывшего моря. Правда, вдалеке, у горизонта, очертания барханов расплываются в горячем воздухе.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517231"/>
            <a:ext cx="28803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30 июля\Рабочий стол\attachments_29-01-2012_21-39-23\1304665178_rnju14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2104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C:\Documents and Settings\30 июля\Рабочий стол\attachments_29-01-2012_21-26-30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50825" y="5013325"/>
            <a:ext cx="2665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3.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Установите соответствие.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0825" y="2060575"/>
            <a:ext cx="8713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Природные </a:t>
            </a:r>
            <a:r>
              <a:rPr lang="ru-RU" sz="2400" b="1"/>
              <a:t>зоны</a:t>
            </a:r>
            <a:r>
              <a:rPr lang="ru-RU" sz="2800" b="1"/>
              <a:t>: </a:t>
            </a:r>
            <a:r>
              <a:rPr lang="ru-RU" sz="2800" b="1">
                <a:solidFill>
                  <a:srgbClr val="FF0000"/>
                </a:solidFill>
              </a:rPr>
              <a:t>Арктика, тундра, лесная зона</a:t>
            </a:r>
            <a:r>
              <a:rPr lang="ru-RU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997200"/>
          <a:ext cx="799306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66"/>
                <a:gridCol w="1998266"/>
                <a:gridCol w="1998266"/>
                <a:gridCol w="199826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Положение зоны</a:t>
                      </a:r>
                      <a:endParaRPr lang="ru-RU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Вдоль берегов Северного Ледовитого океана.</a:t>
                      </a:r>
                      <a:endParaRPr lang="ru-RU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Северный Ледовитый океан и острова, расположенные в нем.</a:t>
                      </a:r>
                      <a:endParaRPr lang="ru-RU" sz="24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 югу от зоны тундры.</a:t>
                      </a:r>
                      <a:endParaRPr lang="ru-RU" sz="2400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/>
              <a:t>Природные зоны: </a:t>
            </a:r>
            <a:r>
              <a:rPr lang="ru-RU" sz="2800" b="1">
                <a:solidFill>
                  <a:srgbClr val="FF0000"/>
                </a:solidFill>
              </a:rPr>
              <a:t>Арктика, тундра, лесная зона</a:t>
            </a:r>
            <a:r>
              <a:rPr lang="ru-RU" sz="2800" b="1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397000"/>
          <a:ext cx="8496300" cy="44805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075"/>
                <a:gridCol w="2124075"/>
                <a:gridCol w="2124075"/>
                <a:gridCol w="2124075"/>
              </a:tblGrid>
              <a:tr h="44799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</a:t>
                      </a:r>
                      <a:endParaRPr lang="ru-RU" sz="2400" dirty="0"/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Лето теплое. Зима короче и мягче, чем в тундре.</a:t>
                      </a:r>
                      <a:endParaRPr lang="ru-RU" sz="2400" dirty="0"/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Лето короткое, холодное. Зима длинная. Полгода – полярный день, полгода – полярная ночь.</a:t>
                      </a:r>
                      <a:endParaRPr lang="ru-RU" sz="2400" dirty="0"/>
                    </a:p>
                  </a:txBody>
                  <a:tcPr marL="91433" marR="91433" marT="45714" marB="4571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Короткое</a:t>
                      </a:r>
                    </a:p>
                    <a:p>
                      <a:r>
                        <a:rPr lang="ru-RU" sz="2400" dirty="0" smtClean="0"/>
                        <a:t>прохладное лето,</a:t>
                      </a:r>
                    </a:p>
                    <a:p>
                      <a:r>
                        <a:rPr lang="ru-RU" sz="2400" dirty="0" smtClean="0"/>
                        <a:t>многолетняя мерзлота. Длинная морозная зима, глубокие снега и сильные метели.</a:t>
                      </a:r>
                      <a:endParaRPr lang="ru-RU" sz="2400" dirty="0"/>
                    </a:p>
                  </a:txBody>
                  <a:tcPr marL="91433" marR="91433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Природные зоны: </a:t>
            </a:r>
            <a:r>
              <a:rPr lang="ru-RU" sz="2400" b="1">
                <a:solidFill>
                  <a:srgbClr val="FF0000"/>
                </a:solidFill>
              </a:rPr>
              <a:t>Арктика, тундра, лесная зона</a:t>
            </a:r>
            <a:r>
              <a:rPr lang="ru-RU" sz="240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397000"/>
          <a:ext cx="8712200" cy="376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41"/>
                <a:gridCol w="2376055"/>
                <a:gridCol w="2358054"/>
                <a:gridCol w="2178050"/>
              </a:tblGrid>
              <a:tr h="376078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Растения</a:t>
                      </a:r>
                      <a:endParaRPr lang="ru-RU" sz="2800" dirty="0"/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Мхи, лишайники, полярный мак.</a:t>
                      </a:r>
                      <a:endParaRPr lang="ru-RU" sz="2800" dirty="0"/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Карликовая береза, полярная ива, морошка, брусника, голубика.</a:t>
                      </a:r>
                      <a:endParaRPr lang="ru-RU" sz="2800" dirty="0"/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Ель, сосна, кедр, липа, береза, осина, дуб, клен, черника, брусника.</a:t>
                      </a:r>
                      <a:endParaRPr lang="ru-RU" sz="2800" dirty="0"/>
                    </a:p>
                  </a:txBody>
                  <a:tcPr marL="91432" marR="91432" marT="45727" marB="45727"/>
                </a:tc>
              </a:tr>
            </a:tbl>
          </a:graphicData>
        </a:graphic>
      </p:graphicFrame>
      <p:pic>
        <p:nvPicPr>
          <p:cNvPr id="30737" name="Picture 17" descr="Картинка 14 из 1534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00663"/>
            <a:ext cx="1873250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9" name="Picture 19" descr="1281624368_1-chernik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229225"/>
            <a:ext cx="1871663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1" name="Picture 21" descr="Картинка 1 из 1899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29225"/>
            <a:ext cx="1728787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4211BD"/>
                </a:solidFill>
              </a:rPr>
              <a:t>Природные зоны: </a:t>
            </a:r>
            <a:r>
              <a:rPr lang="ru-RU" sz="2800" b="1" smtClean="0">
                <a:solidFill>
                  <a:srgbClr val="FF0000"/>
                </a:solidFill>
              </a:rPr>
              <a:t>Арктика, тундра, лесная зона</a:t>
            </a:r>
            <a:r>
              <a:rPr lang="ru-RU" sz="2400" smtClean="0"/>
              <a:t> </a:t>
            </a:r>
          </a:p>
        </p:txBody>
      </p:sp>
      <p:graphicFrame>
        <p:nvGraphicFramePr>
          <p:cNvPr id="104465" name="Group 17"/>
          <p:cNvGraphicFramePr>
            <a:graphicFrameLocks noGrp="1"/>
          </p:cNvGraphicFramePr>
          <p:nvPr>
            <p:ph type="tbl" idx="4294967295"/>
          </p:nvPr>
        </p:nvGraphicFramePr>
        <p:xfrm>
          <a:off x="900113" y="1916113"/>
          <a:ext cx="7413625" cy="2808288"/>
        </p:xfrm>
        <a:graphic>
          <a:graphicData uri="http://schemas.openxmlformats.org/drawingml/2006/table">
            <a:tbl>
              <a:tblPr/>
              <a:tblGrid>
                <a:gridCol w="1584325"/>
                <a:gridCol w="1943100"/>
                <a:gridCol w="1943100"/>
                <a:gridCol w="1943100"/>
              </a:tblGrid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животные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Северный олень, песец, лемминг, волк.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Морж, тюлень, белый медведь, касатка, кит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Барсук, лисица, белка, бурый медведь, куница, рысь, лось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4467" name="Picture 19" descr="Картинка 4 из 16267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089150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9" name="Picture 21" descr="Картинка 14 из 16446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27019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71" name="Picture 23" descr="Картинка 5 из 9637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3325"/>
            <a:ext cx="2952750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873" y="476672"/>
            <a:ext cx="499853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4.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 животных.</a:t>
            </a:r>
          </a:p>
        </p:txBody>
      </p:sp>
      <p:pic>
        <p:nvPicPr>
          <p:cNvPr id="31747" name="Picture 4" descr="0_1abf1_f7f6816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35290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0_62f2e_53cea916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1321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978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2981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161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1303048061_4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36838"/>
            <a:ext cx="11128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 descr="Картинка 27 из 34057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5209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68313" y="1628775"/>
            <a:ext cx="77755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/>
              <a:t>1.Бегает среди камней,</a:t>
            </a:r>
          </a:p>
          <a:p>
            <a:pPr eaLnBrk="1" hangingPunct="1"/>
            <a:r>
              <a:rPr lang="ru-RU" sz="4000" b="1"/>
              <a:t>Не угонишься за ней.</a:t>
            </a:r>
          </a:p>
          <a:p>
            <a:pPr eaLnBrk="1" hangingPunct="1"/>
            <a:r>
              <a:rPr lang="ru-RU" sz="4000" b="1"/>
              <a:t>Ухватил за хвост, но ах!</a:t>
            </a:r>
          </a:p>
          <a:p>
            <a:pPr eaLnBrk="1" hangingPunct="1"/>
            <a:r>
              <a:rPr lang="ru-RU" sz="4000" b="1"/>
              <a:t>Удрала, а хвост в руках.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 sz="5400" b="1">
                <a:solidFill>
                  <a:srgbClr val="FF0000"/>
                </a:solidFill>
              </a:rPr>
              <a:t>                           </a:t>
            </a:r>
            <a:r>
              <a:rPr lang="ru-RU" sz="54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5400" b="1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188640"/>
            <a:ext cx="756084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для команды 1</a:t>
            </a:r>
          </a:p>
        </p:txBody>
      </p:sp>
      <p:pic>
        <p:nvPicPr>
          <p:cNvPr id="32772" name="Picture 4" descr="D:\567\liz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4679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0927" y="404664"/>
            <a:ext cx="644214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Конкурс 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Разминка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163" y="2967335"/>
            <a:ext cx="8405699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Вопрос: 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Какие предметы должен иметь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при себе путешественник,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отправляясь в поход?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5798418" y="5065563"/>
            <a:ext cx="2664296" cy="923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7173" name="Picture 7" descr="Картинка 3 из 25458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25193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Картинка 15 из 27564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944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i?id=264524826-51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17272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30 июля\Рабочий стол\attachments_29-01-2012_21-26-30\3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085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_liz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45989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932363" y="44767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Ящерица - 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27088" y="404813"/>
            <a:ext cx="74898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2.Мха копытами касаясь,</a:t>
            </a:r>
          </a:p>
          <a:p>
            <a:pPr eaLnBrk="1" hangingPunct="1"/>
            <a:r>
              <a:rPr lang="ru-RU" sz="3600" b="1"/>
              <a:t>Ходит северный красавец,</a:t>
            </a:r>
          </a:p>
          <a:p>
            <a:pPr eaLnBrk="1" hangingPunct="1"/>
            <a:r>
              <a:rPr lang="ru-RU" sz="3600" b="1"/>
              <a:t>Ходит смело и легко,</a:t>
            </a:r>
          </a:p>
          <a:p>
            <a:pPr eaLnBrk="1" hangingPunct="1"/>
            <a:r>
              <a:rPr lang="ru-RU" sz="3600" b="1"/>
              <a:t>Рога раскинув широко.</a:t>
            </a:r>
          </a:p>
          <a:p>
            <a:pPr eaLnBrk="1" hangingPunct="1"/>
            <a:endParaRPr lang="ru-RU" sz="3600" b="1"/>
          </a:p>
          <a:p>
            <a:pPr eaLnBrk="1" hangingPunct="1"/>
            <a:r>
              <a:rPr lang="ru-RU" sz="3600" b="1"/>
              <a:t>   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34819" name="Picture 7" descr="Картинка 4 из 275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5832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30 июля\Рабочий стол\attachments_29-01-2012_21-39-23\6367185e23c67c50928358c8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33131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Documents and Settings\30 июля\Рабочий стол\attachments_29-01-2012_21-39-23\121487785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50768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79388" y="90805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Олень - тундра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827088" y="260350"/>
            <a:ext cx="7777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3.Плывет по морю великан,</a:t>
            </a:r>
          </a:p>
          <a:p>
            <a:pPr eaLnBrk="1" hangingPunct="1"/>
            <a:r>
              <a:rPr lang="ru-RU" sz="3600" b="1"/>
              <a:t>Пускает из воды фонтан.</a:t>
            </a:r>
          </a:p>
          <a:p>
            <a:pPr eaLnBrk="1" hangingPunct="1"/>
            <a:r>
              <a:rPr lang="ru-RU" sz="3600" b="1">
                <a:hlinkClick r:id="rId2" action="ppaction://hlinksldjump"/>
              </a:rPr>
              <a:t>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                                                                                                                            </a:t>
            </a:r>
          </a:p>
        </p:txBody>
      </p:sp>
      <p:pic>
        <p:nvPicPr>
          <p:cNvPr id="36867" name="Picture 3" descr="C:\Documents and Settings\30 июля\Рабочий стол\attachments_29-01-2012_21-39-23\15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1375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Documents and Settings\30 июля\Рабочий стол\attachments_29-01-2012_21-39-23\369285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3518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C:\Documents and Settings\30 июля\Рабочий стол\attachments_29-01-2012_21-26-30\411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5290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284663" y="1052513"/>
            <a:ext cx="4608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Кит – Крайний Север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68313" y="476250"/>
            <a:ext cx="81359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4.Зимой у этого пушистого хищника на лапах будто валенки надеты, след свой, словно по нитке, лапка в лапку, заметает большим пышным хвостом.</a:t>
            </a:r>
          </a:p>
          <a:p>
            <a:pPr eaLnBrk="1" hangingPunct="1"/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                                                 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/>
              <a:t>                                                                                      </a:t>
            </a:r>
          </a:p>
        </p:txBody>
      </p:sp>
      <p:pic>
        <p:nvPicPr>
          <p:cNvPr id="38915" name="Picture 5" descr="Картинка 12 из 16499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58324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30 июля\Рабочий стол\attachments_29-01-2012_21-39-23\162071_297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4087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Documents and Settings\30 июля\Рабочий стол\attachments_29-01-2012_21-56-57\tilkiramazanfikralaris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58324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23850" y="5084763"/>
            <a:ext cx="27352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Лиса – лесная зона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28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5.Этого млекопитающего называют кораблем. Питается он колючками и солянками. Несколько дней может не пить. Густая шерсть надежно защищает его от  дневной жары и ночного холода. Люди используют молоко и шерсть этих животных.</a:t>
            </a:r>
          </a:p>
          <a:p>
            <a:pPr eaLnBrk="1" hangingPunct="1"/>
            <a:r>
              <a:rPr lang="ru-RU" sz="3600" b="1"/>
              <a:t>      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30 июля\Рабочий стол\attachments_29-01-2012_21-39-23\659516_686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Картинка 5 из 15999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295275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663575" y="5075238"/>
            <a:ext cx="415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Верблюд - 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331913" y="404813"/>
            <a:ext cx="576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7030A0"/>
                </a:solidFill>
              </a:rPr>
              <a:t>Загадки для команда 2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827088" y="1700213"/>
            <a:ext cx="734536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1.Зверь я горбатый,</a:t>
            </a:r>
          </a:p>
          <a:p>
            <a:pPr eaLnBrk="1" hangingPunct="1"/>
            <a:r>
              <a:rPr lang="ru-RU" sz="3600" b="1"/>
              <a:t>А нравлюсь ребятам.</a:t>
            </a:r>
          </a:p>
          <a:p>
            <a:pPr eaLnBrk="1" hangingPunct="1"/>
            <a:r>
              <a:rPr lang="ru-RU" sz="3600" b="1"/>
              <a:t>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endParaRPr lang="ru-RU"/>
          </a:p>
        </p:txBody>
      </p:sp>
      <p:pic>
        <p:nvPicPr>
          <p:cNvPr id="43012" name="Picture 6" descr="Картинка 14 из 15999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63373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30 июля\Рабочий стол\attachments_29-01-2012_21-26-30\4.10 euipolswfxhgldan 1 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2400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Documents and Settings\30 июля\Рабочий стол\attachments_29-01-2012_21-39-23\1030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865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Documents and Settings\30 июля\Рабочий стол\attachments_29-01-2012_21-39-23\137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41767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i?id=137659420-21-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5038"/>
            <a:ext cx="885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Картинка 2 из 5273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619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30 июля\Рабочий стол\attachments_29-01-2012_21-56-57\img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20896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967038" y="684213"/>
            <a:ext cx="415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Верблюд - 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2.Горбоносый, длинноногий</a:t>
            </a:r>
          </a:p>
          <a:p>
            <a:pPr eaLnBrk="1" hangingPunct="1"/>
            <a:r>
              <a:rPr lang="ru-RU" sz="3600" b="1"/>
              <a:t>Великан ветвисторогий</a:t>
            </a:r>
          </a:p>
          <a:p>
            <a:pPr eaLnBrk="1" hangingPunct="1"/>
            <a:r>
              <a:rPr lang="ru-RU" sz="3600" b="1"/>
              <a:t>Ест траву, кустов побеги,</a:t>
            </a:r>
          </a:p>
          <a:p>
            <a:pPr eaLnBrk="1" hangingPunct="1"/>
            <a:r>
              <a:rPr lang="ru-RU" sz="3600" b="1"/>
              <a:t>С ним тягаться трудно в беге</a:t>
            </a:r>
            <a:r>
              <a:rPr lang="ru-RU"/>
              <a:t>.</a:t>
            </a:r>
          </a:p>
          <a:p>
            <a:pPr eaLnBrk="1" hangingPunct="1"/>
            <a:r>
              <a:rPr lang="ru-RU">
                <a:hlinkClick r:id="rId2" action="ppaction://hlinksldjump"/>
              </a:rPr>
              <a:t>                                                                                                  </a:t>
            </a:r>
            <a:r>
              <a:rPr lang="ru-RU" b="1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5059" name="Picture 5" descr="Картинка 24 из 15744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59753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30 июля\Рабочий стол\attachments_29-01-2012_21-56-57\l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681537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C:\Documents and Settings\30 июля\Рабочий стол\attachments_29-01-2012_21-56-57\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5274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292725" y="692150"/>
            <a:ext cx="3382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Лось – </a:t>
            </a:r>
          </a:p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лесная зона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971550" y="908050"/>
            <a:ext cx="7273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3.Белокрылые хозяйки</a:t>
            </a:r>
          </a:p>
          <a:p>
            <a:pPr eaLnBrk="1" hangingPunct="1"/>
            <a:r>
              <a:rPr lang="ru-RU" sz="3600" b="1"/>
              <a:t>Над волной летают…</a:t>
            </a:r>
          </a:p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47107" name="Picture 5" descr="Картинка 6 из 2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56896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30 июля\Рабочий стол\attachments_29-01-2012_21-26-30\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86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Documents and Settings\30 июля\Рабочий стол\attachments_29-01-2012_21-26-30\0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24815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79388" y="620713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Чайка – Крайний Север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7705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4.Размах крыльев этой птицы около метра. Машет она ими медленно. При полете складывает свою длинную шею пополам, а ноги вытягивает назад.  Гнезда строит на деревьях или в тростниковых зарослях. Любит поживиться лягушками и мелкими рыбешками.</a:t>
            </a:r>
          </a:p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32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e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 bwMode="auto">
          <a:xfrm>
            <a:off x="3062073" y="188913"/>
            <a:ext cx="5851740" cy="41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Картинка 12 из 9163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45598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4284663" y="5229225"/>
            <a:ext cx="374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Цапли - степи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5.Эти пресмыкающиеся населяют нашу планету уже 200 миллионов лет.  Их обычный возраст около 150 лет. Населяют они и пустыни, и моря, и болота. Размножаются, откладывая яйца только на суше.</a:t>
            </a:r>
          </a:p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51203" name="Picture 3" descr="D:\567\caspian-pond-turtle--mauremys-caspica-ju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36004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Documents and Settings\30 июля\Рабочий стол\attachments_29-01-2012_21-26-30\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58070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C:\Documents and Settings\30 июля\Рабочий стол\attachments_29-01-2012_21-26-30\0_65d4a_e4e52fe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40306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4572000" y="537368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Черепаха - 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554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/>
              <a:t>Загадки для команды 3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755650" y="1989138"/>
            <a:ext cx="7878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1.Из куста  шипуля,</a:t>
            </a:r>
          </a:p>
          <a:p>
            <a:pPr eaLnBrk="1" hangingPunct="1"/>
            <a:r>
              <a:rPr lang="ru-RU" sz="3600" b="1"/>
              <a:t>За ногу тянула.</a:t>
            </a:r>
          </a:p>
          <a:p>
            <a:pPr eaLnBrk="1" hangingPunct="1"/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                                                 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/>
              <a:t>                                                            </a:t>
            </a:r>
          </a:p>
        </p:txBody>
      </p:sp>
      <p:pic>
        <p:nvPicPr>
          <p:cNvPr id="53252" name="Picture 4" descr="D:\567\072603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5479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D:\567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63357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276" y="594822"/>
            <a:ext cx="4845903" cy="29744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Конкурс 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Опредилите</a:t>
            </a: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природную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зону.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9" name="Picture 4" descr="nature_017-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40322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ganho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2195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45859036003486466175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097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Documents and Settings\30 июля\Рабочий стол\attachments_29-01-2012_21-39-23\1255481841_87022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3394075"/>
            <a:ext cx="678497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C:\Documents and Settings\30 июля\Рабочий стол\attachments_29-01-2012_21-26-30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8180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219700" y="1052513"/>
            <a:ext cx="367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Змея - пустыня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971550" y="836613"/>
            <a:ext cx="69484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2.Гнездо свое он в поле вьет,</a:t>
            </a:r>
          </a:p>
          <a:p>
            <a:pPr eaLnBrk="1" hangingPunct="1"/>
            <a:r>
              <a:rPr lang="ru-RU" sz="3600" b="1"/>
              <a:t>Где тянутся растения.</a:t>
            </a:r>
          </a:p>
          <a:p>
            <a:pPr eaLnBrk="1" hangingPunct="1"/>
            <a:r>
              <a:rPr lang="ru-RU" sz="3600" b="1"/>
              <a:t>Его и песни, и полет</a:t>
            </a:r>
          </a:p>
          <a:p>
            <a:pPr eaLnBrk="1" hangingPunct="1"/>
            <a:r>
              <a:rPr lang="ru-RU" sz="3600" b="1"/>
              <a:t>Вошли в стихотворения!</a:t>
            </a:r>
          </a:p>
          <a:p>
            <a:pPr eaLnBrk="1" hangingPunct="1"/>
            <a:r>
              <a:rPr lang="ru-RU" sz="3600" b="1"/>
              <a:t>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55299" name="Picture 4" descr="D:\567\0_acc6_51fa527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51847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30 июля\Рабочий стол\attachments_29-01-2012_21-39-23\1108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43071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D:\567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249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5003800" y="981075"/>
            <a:ext cx="381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Жаворонок - степь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55650" y="620713"/>
            <a:ext cx="73485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3.Меньше тигра, но немножко</a:t>
            </a:r>
          </a:p>
          <a:p>
            <a:pPr eaLnBrk="1" hangingPunct="1"/>
            <a:r>
              <a:rPr lang="ru-RU" sz="3600" b="1"/>
              <a:t>Больше крупной рыжей кошки.</a:t>
            </a:r>
          </a:p>
          <a:p>
            <a:pPr eaLnBrk="1" hangingPunct="1"/>
            <a:r>
              <a:rPr lang="ru-RU" sz="3600" b="1"/>
              <a:t>На суку она обычно,</a:t>
            </a:r>
          </a:p>
          <a:p>
            <a:pPr eaLnBrk="1" hangingPunct="1"/>
            <a:r>
              <a:rPr lang="ru-RU" sz="3600" b="1"/>
              <a:t>Притаившись, ждет добычу.</a:t>
            </a:r>
          </a:p>
          <a:p>
            <a:pPr eaLnBrk="1" hangingPunct="1"/>
            <a:r>
              <a:rPr lang="ru-RU" sz="3600" b="1"/>
              <a:t>Не робей, не берегись</a:t>
            </a:r>
          </a:p>
          <a:p>
            <a:pPr eaLnBrk="1" hangingPunct="1"/>
            <a:r>
              <a:rPr lang="ru-RU" sz="3600" b="1"/>
              <a:t>В том лесу, где бродит…</a:t>
            </a:r>
          </a:p>
          <a:p>
            <a:pPr eaLnBrk="1" hangingPunct="1"/>
            <a:r>
              <a:rPr lang="ru-RU" sz="3600" b="1"/>
              <a:t>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endParaRPr lang="ru-RU"/>
          </a:p>
        </p:txBody>
      </p:sp>
      <p:pic>
        <p:nvPicPr>
          <p:cNvPr id="57347" name="Picture 3" descr="D:\567\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25923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30 июля\Рабочий стол\attachments_29-01-2012_21-26-30\0_62f2e_53cea91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0419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C:\Documents and Settings\30 июля\Рабочий стол\attachments_29-01-2012_21-26-30\8aff3e375f24f8d0aab6d3426d19bf9a_640_640___q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321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250825" y="5300663"/>
            <a:ext cx="4176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Рысь – лесная зона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611188" y="692150"/>
            <a:ext cx="7848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4.Жизнь этих млекопитающих проходит там, где другие животные с трудом переносят высоту и разряженный воздух. Летом они пасутся рядом с ледником, а зимой спускаются ниже в долины, где меньше снега. Телят своих охраняют от волков острыми рогами.  Похоже это животное и на корову, и на лошадь, и на козу, и на кабана. Одомашнены они были около 300 лет назад. Человек использует мясо, шкуру, шерсть и даже хвосты этих животных , из которых делают парики, занесены эти животные в Красную книгу.</a:t>
            </a:r>
          </a:p>
          <a:p>
            <a:pPr eaLnBrk="1" hangingPunct="1"/>
            <a:r>
              <a:rPr lang="ru-RU" sz="2400" b="1">
                <a:hlinkClick r:id="rId2" action="ppaction://hlinksldjump"/>
              </a:rPr>
              <a:t>                 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      ответ</a:t>
            </a:r>
            <a:endParaRPr lang="ru-RU" sz="3600" b="1">
              <a:solidFill>
                <a:srgbClr val="FF0000"/>
              </a:solidFill>
            </a:endParaRPr>
          </a:p>
          <a:p>
            <a:pPr eaLnBrk="1" hangingPunct="1"/>
            <a:r>
              <a:rPr lang="ru-RU"/>
              <a:t>      </a:t>
            </a:r>
          </a:p>
        </p:txBody>
      </p:sp>
      <p:pic>
        <p:nvPicPr>
          <p:cNvPr id="59395" name="Picture 3" descr="D:\567\y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41888"/>
            <a:ext cx="43211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30 июля\Рабочий стол\attachments_29-01-2012_21-46-47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608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C:\Documents and Settings\30 июля\Рабочий стол\attachments_29-01-2012_21-39-23\177231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4886325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250825" y="4437063"/>
            <a:ext cx="3600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Як – субтропики, горные районы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539750" y="549275"/>
            <a:ext cx="8135938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5.Это животное обнаружили в 1977 году в слоях многолетней мерзлоты на востоке  Сибири. Длина его была 115 см, высота – 104 см, длина хобота – 57 см. Туловище покрывала рыжевато-бурая шерсть. Возраст находки – 13-14 тысяч лет.</a:t>
            </a:r>
          </a:p>
          <a:p>
            <a:pPr eaLnBrk="1" hangingPunct="1"/>
            <a:r>
              <a:rPr lang="ru-RU" sz="3200" b="1">
                <a:hlinkClick r:id="rId2" action="ppaction://hlinksldjump"/>
              </a:rPr>
              <a:t>                                                        </a:t>
            </a:r>
            <a:r>
              <a:rPr lang="ru-RU" sz="32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61443" name="Picture 3" descr="D:\567\mammot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604837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:\Documents and Settings\30 июля\Рабочий стол\attachments_29-01-2012_21-39-23\140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3640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 descr="C:\Documents and Settings\30 июля\Рабочий стол\attachments_29-01-2012_21-26-30\582e37c9f7e92a4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7610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79388" y="4868863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Мамонт - Арктика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404664"/>
            <a:ext cx="820891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5.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Раздели на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2205038"/>
            <a:ext cx="820896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1.Равнина, тундра, степь, гора, возвышенность, пустыня.</a:t>
            </a:r>
          </a:p>
          <a:p>
            <a:pPr>
              <a:defRPr/>
            </a:pPr>
            <a:r>
              <a:rPr lang="ru-RU" sz="2400" b="1" dirty="0">
                <a:solidFill>
                  <a:srgbClr val="00B050"/>
                </a:solidFill>
              </a:rPr>
              <a:t>2.Каракумы, Килиманджаро, Эльбрус, Калахари, Джомолунгма, Сахара.</a:t>
            </a:r>
          </a:p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3.Олень, суслик, лемминг, песец, лисица, кабан.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4.Песчанная акция, сосна, дуб, верблюжья колючка, береза.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5.Гренландия, Африка, Новая Земля, Мадагаскар, Австралия, Антарктида.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6.Охотское, Тихий, Балтийское, Черное, Атлантический, Индийский.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28092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Карточка 1.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До самого горизонта расстилалась холмистая равнина, покрытая снегом. На ней не было видно ни деревца, ни кустика. Тишина и безлюдье кругом. Лишь вдали виднелось стадо оленей да снег скрипел под полозьями нарт.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4797151"/>
            <a:ext cx="28083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632847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5.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это за растение?</a:t>
            </a:r>
          </a:p>
        </p:txBody>
      </p:sp>
      <p:pic>
        <p:nvPicPr>
          <p:cNvPr id="64517" name="Picture 5" descr="Картинка 9 из 189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2735263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Картинка 4 из 16451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847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Картинка 1 из 14349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376488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3" name="Picture 11" descr="Картинка 12 из 20764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944687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5" name="Picture 13" descr="Картинка 17 из 16269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66382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7" name="Picture 15" descr="Картинка 12 из 16428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1780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9" name="Picture 17" descr="Картинка 6 из 15657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25209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2051050" y="404813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/>
              <a:t>Команда 1.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6372225" y="5949950"/>
            <a:ext cx="129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65540" name="Picture 4" descr="C:\Documents and Settings\30 июля\Рабочий стол\attachments_29-01-2012_21-46-47\full1298712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9213"/>
            <a:ext cx="770572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ost-10897-1282510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07375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987675" y="250825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Брусника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2843213" y="620713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Команда 2</a:t>
            </a:r>
          </a:p>
        </p:txBody>
      </p:sp>
      <p:sp>
        <p:nvSpPr>
          <p:cNvPr id="67587" name="TextBox 2"/>
          <p:cNvSpPr txBox="1">
            <a:spLocks noChangeArrowheads="1"/>
          </p:cNvSpPr>
          <p:nvPr/>
        </p:nvSpPr>
        <p:spPr bwMode="auto">
          <a:xfrm>
            <a:off x="6732588" y="5876925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67588" name="Picture 4" descr="C:\Documents and Settings\30 июля\Рабочий стол\attachments_29-01-2012_21-26-30\0_56713_fab9962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79930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D:\567\02F2CC6262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21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D:\567\37997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40671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468313" y="4508500"/>
            <a:ext cx="32400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Верблюжья колючка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2987675" y="476250"/>
            <a:ext cx="280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Команда 3</a:t>
            </a: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6588125" y="5949950"/>
            <a:ext cx="1655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69636" name="Picture 4" descr="C:\Documents and Settings\30 июля\Рабочий стол\attachments_29-01-2012_21-26-30\0012-012-Nikitin-Ivan-Sav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2438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D:\567\tipa tenuiss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3435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 descr="D:\567\kov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41052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476375" y="494188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Ковыль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404664"/>
            <a:ext cx="78488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6.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капитанов</a:t>
            </a:r>
          </a:p>
        </p:txBody>
      </p:sp>
      <p:pic>
        <p:nvPicPr>
          <p:cNvPr id="71683" name="Picture 3" descr="D:\567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55451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D:\567\ff1954f1c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24479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8064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1.Какие животные пустыни помогают лечить людей?</a:t>
            </a:r>
          </a:p>
          <a:p>
            <a:pPr eaLnBrk="1" hangingPunct="1"/>
            <a:r>
              <a:rPr lang="ru-RU" sz="3600" b="1"/>
              <a:t>  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2707" name="Picture 3" descr="D:\567\RedSpittingCob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8275"/>
            <a:ext cx="76200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9796e5a8bb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184525" y="225425"/>
            <a:ext cx="147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Змеи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30 июля\Рабочий стол\attachments_29-01-2012_21-26-30\874_resolution_320x480_874_caribou_on_autumn_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403725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Documents and Settings\30 июля\Рабочий стол\attachments_29-01-2012_21-39-23\39920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95963" y="4724400"/>
            <a:ext cx="235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Тундра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79930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2.Какие растения пустыни люди используют как топливо?</a:t>
            </a:r>
          </a:p>
          <a:p>
            <a:pPr eaLnBrk="1" hangingPunct="1"/>
            <a:r>
              <a:rPr lang="ru-RU" sz="3600" b="1"/>
              <a:t>          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4755" name="Picture 3" descr="D:\567\902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5976938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саксау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99306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111500" y="296863"/>
            <a:ext cx="2257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Саксаул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7489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3.Какую местность называют «оазисом»? В какой природной  зоне их можно встретить?</a:t>
            </a:r>
          </a:p>
          <a:p>
            <a:pPr eaLnBrk="1" hangingPunct="1"/>
            <a:r>
              <a:rPr lang="ru-RU" sz="3600" b="1"/>
              <a:t>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6803" name="Picture 3" descr="C:\Documents and Settings\30 июля\Рабочий стол\attachments_29-01-2012_21-26-30\0_2698_1f833c0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82804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30 июля\Рабочий стол\attachments_29-01-2012_21-26-30\0_598fe_4b0ad5b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0645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2"/>
          <p:cNvSpPr txBox="1">
            <a:spLocks noChangeArrowheads="1"/>
          </p:cNvSpPr>
          <p:nvPr/>
        </p:nvSpPr>
        <p:spPr bwMode="auto">
          <a:xfrm>
            <a:off x="611188" y="692150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Оазис – это место с пышной растительностью в пустыне.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539750" y="40481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4.Где березы по колено и толщиною с карандаш?</a:t>
            </a:r>
          </a:p>
          <a:p>
            <a:pPr eaLnBrk="1" hangingPunct="1"/>
            <a:r>
              <a:rPr lang="ru-RU" sz="3600" b="1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78851" name="Picture 3" descr="C:\Documents and Settings\30 июля\Рабочий стол\attachments_29-01-2012_21-26-30\0_1e144_c191fef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4963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30 июля\Рабочий стол\attachments_29-01-2012_21-26-30\641e2a32b2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28625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C:\Documents and Settings\30 июля\Рабочий стол\attachments_29-01-2012_21-26-30\0010-025-Tund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387667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900113" y="765175"/>
            <a:ext cx="2636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В тундре</a:t>
            </a:r>
            <a:r>
              <a:rPr lang="ru-RU" sz="4400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611188" y="908050"/>
            <a:ext cx="80645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5.Где дожди успевают высохнуть, не долетев до земли?</a:t>
            </a:r>
          </a:p>
          <a:p>
            <a:pPr eaLnBrk="1" hangingPunct="1"/>
            <a:r>
              <a:rPr lang="ru-RU" sz="3600" b="1"/>
              <a:t>        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80899" name="Picture 3" descr="D:\567\1291227704_tunis_des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6892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C:\Documents and Settings\30 июля\Рабочий стол\attachments_29-01-2012_21-39-23\92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804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2771775" y="620713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В пустыне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468313" y="62071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6.Где кусты похожи  на моток  колючей проволоки?</a:t>
            </a:r>
          </a:p>
          <a:p>
            <a:pPr eaLnBrk="1" hangingPunct="1"/>
            <a:r>
              <a:rPr lang="ru-RU" sz="3600" b="1"/>
              <a:t>                                                 </a:t>
            </a: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82947" name="Picture 3" descr="C:\Documents and Settings\30 июля\Рабочий стол\attachments_29-01-2012_21-26-30\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6985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30 июля\Рабочий стол\attachments_29-01-2012_21-26-30\0011-010-4.-Pustynnye-ste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6781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C:\Documents and Settings\30 июля\Рабочий стол\attachments_29-01-2012_21-26-30\0020-039-Verbljuzhja-koljuc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8913"/>
            <a:ext cx="53181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539750" y="765175"/>
            <a:ext cx="2144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В степи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776863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Карточка</a:t>
            </a: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Полгода здесь день и полгода ночь. Солнце летом подымается невысоко.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967335"/>
            <a:ext cx="47525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2" action="ppaction://hlinksldjump"/>
              </a:rPr>
              <a:t>ответ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2292" name="Picture 6" descr="Картинка 8 из 1464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5616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80645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7.Где птицы не поют и бабочки не летают?</a:t>
            </a:r>
          </a:p>
          <a:p>
            <a:pPr eaLnBrk="1" hangingPunct="1"/>
            <a:r>
              <a:rPr lang="ru-RU" sz="3600" b="1">
                <a:hlinkClick r:id="rId2" action="ppaction://hlinksldjump"/>
              </a:rPr>
              <a:t> 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 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84995" name="Picture 3" descr="C:\Documents and Settings\30 июля\Рабочий стол\attachments_29-01-2012_21-26-30\6a00d8341bf7f753ef00e54f73de3b8833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80645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C:\Documents and Settings\30 июля\Рабочий стол\attachments_29-01-2012_21-39-23\1267308643_pic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752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2" descr="C:\Documents and Settings\30 июля\Рабочий стол\attachments_29-01-2012_21-39-23\64900976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00363"/>
            <a:ext cx="576103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5435600" y="1125538"/>
            <a:ext cx="32400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Антарктида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80645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8.Где хорошей погодой называют хмурую и сырую?</a:t>
            </a:r>
          </a:p>
          <a:p>
            <a:pPr eaLnBrk="1" hangingPunct="1"/>
            <a:r>
              <a:rPr lang="ru-RU" sz="3600" b="1"/>
              <a:t>                                                  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87043" name="Picture 3" descr="D:\567\4e582e0d8e6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6096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D:\567\westsahara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280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2916238" y="765175"/>
            <a:ext cx="266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В пустыне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971550" y="765175"/>
            <a:ext cx="77041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/>
              <a:t>9.Где можно сразу увидеть много природных зон?</a:t>
            </a:r>
          </a:p>
          <a:p>
            <a:pPr eaLnBrk="1" hangingPunct="1"/>
            <a:r>
              <a:rPr lang="ru-RU" sz="3600" b="1"/>
              <a:t>                                               </a:t>
            </a:r>
            <a:r>
              <a:rPr lang="ru-RU" sz="3600" b="1">
                <a:hlinkClick r:id="rId2" action="ppaction://hlinksldjump"/>
              </a:rPr>
              <a:t> </a:t>
            </a:r>
            <a:r>
              <a:rPr lang="ru-RU" sz="3600" b="1">
                <a:solidFill>
                  <a:srgbClr val="FF0000"/>
                </a:solidFill>
                <a:hlinkClick r:id="rId2" action="ppaction://hlinksldjump"/>
              </a:rPr>
              <a:t>ответ</a:t>
            </a:r>
            <a:endParaRPr lang="ru-RU" sz="3600" b="1">
              <a:solidFill>
                <a:srgbClr val="FF0000"/>
              </a:solidFill>
            </a:endParaRPr>
          </a:p>
        </p:txBody>
      </p:sp>
      <p:pic>
        <p:nvPicPr>
          <p:cNvPr id="89092" name="Picture 4" descr="Картинка 9 из 2251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67691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Картинка 14 из 2351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81537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Картинка 24 из 2351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5437187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5940425" y="908050"/>
            <a:ext cx="170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В горах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30 июля\Рабочий стол\attachments_29-01-2012_21-39-23\64900976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5760417" cy="404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Documents and Settings\30 июля\Рабочий стол\attachments_29-01-2012_21-26-30\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2562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724525" y="981075"/>
            <a:ext cx="223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</a:rPr>
              <a:t>Арктика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1000</TotalTime>
  <Words>1353</Words>
  <Application>Microsoft Office PowerPoint</Application>
  <PresentationFormat>Экран (4:3)</PresentationFormat>
  <Paragraphs>204</Paragraphs>
  <Slides>85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2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Природные зоны России Окружающий мир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Природные зоны: Арктика, тундра, лесная зона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</cp:lastModifiedBy>
  <cp:revision>85</cp:revision>
  <dcterms:created xsi:type="dcterms:W3CDTF">2012-01-27T18:07:04Z</dcterms:created>
  <dcterms:modified xsi:type="dcterms:W3CDTF">2025-01-22T11:04:04Z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4867465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