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66" r:id="rId4"/>
    <p:sldId id="290" r:id="rId5"/>
    <p:sldId id="291" r:id="rId6"/>
    <p:sldId id="292" r:id="rId7"/>
    <p:sldId id="293" r:id="rId8"/>
    <p:sldId id="284" r:id="rId9"/>
    <p:sldId id="285" r:id="rId10"/>
    <p:sldId id="287" r:id="rId11"/>
    <p:sldId id="288" r:id="rId12"/>
    <p:sldId id="278" r:id="rId13"/>
    <p:sldId id="280" r:id="rId14"/>
    <p:sldId id="279" r:id="rId15"/>
    <p:sldId id="281" r:id="rId16"/>
    <p:sldId id="282" r:id="rId17"/>
    <p:sldId id="283" r:id="rId18"/>
    <p:sldId id="28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D112BF0F-AEF5-4A58-9750-00D49A9F3669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5E4B089-89D4-49F4-8540-BEC1DCCF6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A13B-0DCD-4466-9E58-34387D12B203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20B9-3358-484D-8154-6F201F5B5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26A29-89B8-4F00-9D94-3BE12C95424E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224C-FF89-422F-B30E-F51571B62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1DA94-9721-4051-992F-6C66D9BC52B0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8B05-6845-4D17-9E8F-CAD97F8DD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FA05-BA25-4DDD-85E2-12AC49D8996B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65983-13AE-4504-92A0-3EDA927B7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FD063-8262-4952-9962-813769983B71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D97C2-1765-4500-9BA2-B8AE529C1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0C03-0540-44BA-9BE5-F702157F2A48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6E2DA-6BA0-4990-A2E1-D62C10725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98564-1DCF-405B-824A-301617A16245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0608-29CF-4231-8D98-6C20B237E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5C528-4E5C-4496-B6B6-5B30C5A8979C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63AF-93E3-46C9-8BC2-619696079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EB0C8-8DE3-4284-ACFC-67BAB2475EB0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6CDDD-9EA2-41D2-A059-DB4A4F091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BADA-8479-4F6E-90CD-6733A08AB6A1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6D5A-F75F-460F-A1F6-708C6315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26459182-1348-438A-B813-B5CAD07C5E61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D2055BFC-939C-4624-A984-0BE84656C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4" r:id="rId8"/>
    <p:sldLayoutId id="2147483805" r:id="rId9"/>
    <p:sldLayoutId id="2147483801" r:id="rId10"/>
    <p:sldLayoutId id="21474838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733925" y="2492375"/>
            <a:ext cx="3509963" cy="1441450"/>
          </a:xfrm>
        </p:spPr>
        <p:txBody>
          <a:bodyPr/>
          <a:lstStyle/>
          <a:p>
            <a:pPr algn="ctr"/>
            <a:r>
              <a:rPr lang="ru-RU" sz="2600" smtClean="0"/>
              <a:t>«Экзаменационный стресс и заболевания ЖКТ»  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925" y="4221163"/>
            <a:ext cx="3309938" cy="1728787"/>
          </a:xfrm>
        </p:spPr>
        <p:txBody>
          <a:bodyPr>
            <a:normAutofit fontScale="92500"/>
          </a:bodyPr>
          <a:lstStyle/>
          <a:p>
            <a:r>
              <a:rPr lang="ru-RU" sz="1700" dirty="0" smtClean="0"/>
              <a:t>Презентация подготовлена по материалам выступления </a:t>
            </a:r>
          </a:p>
          <a:p>
            <a:r>
              <a:rPr lang="ru-RU" dirty="0" err="1" smtClean="0"/>
              <a:t>Надёжиной</a:t>
            </a:r>
            <a:r>
              <a:rPr lang="ru-RU" dirty="0" smtClean="0"/>
              <a:t> А.В.,</a:t>
            </a:r>
            <a:endParaRPr lang="ru-RU" dirty="0" smtClean="0"/>
          </a:p>
          <a:p>
            <a:r>
              <a:rPr lang="ru-RU" dirty="0" smtClean="0"/>
              <a:t>врача-гастроэнтеролога</a:t>
            </a:r>
            <a:endParaRPr lang="ru-RU" dirty="0" smtClean="0"/>
          </a:p>
          <a:p>
            <a:r>
              <a:rPr lang="ru-RU" sz="1600" dirty="0" smtClean="0"/>
              <a:t>центра </a:t>
            </a:r>
            <a:r>
              <a:rPr lang="ru-RU" sz="1600" dirty="0" smtClean="0"/>
              <a:t>медицины и эстетики</a:t>
            </a:r>
          </a:p>
          <a:p>
            <a:r>
              <a:rPr lang="ru-RU" sz="1400" dirty="0" smtClean="0"/>
              <a:t>г. </a:t>
            </a:r>
            <a:r>
              <a:rPr lang="ru-RU" sz="1400" dirty="0" smtClean="0"/>
              <a:t>Ярославль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2714620"/>
            <a:ext cx="7062789" cy="3060692"/>
          </a:xfrm>
        </p:spPr>
        <p:txBody>
          <a:bodyPr rtlCol="0">
            <a:normAutofit fontScale="92500" lnSpcReduction="10000"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Тушение</a:t>
            </a:r>
            <a:endParaRPr lang="ru-RU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 Овощи готовить сначала с водой до полуготовности, а за 5 минут до конца добавить масло. Если они останутся немного хрустящие, это даже полезно.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И, конечно, 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smtClean="0"/>
              <a:t>ред приготовлением мяса, курицы необходимо срезать видимый жир и жирную кожу.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928670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b="1" dirty="0" err="1" smtClean="0"/>
              <a:t>Запекание</a:t>
            </a:r>
            <a:endParaRPr lang="ru-RU" sz="2400" b="1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ru-RU" sz="2000" dirty="0" smtClean="0"/>
              <a:t>В </a:t>
            </a:r>
            <a:r>
              <a:rPr lang="ru-RU" sz="2000" dirty="0"/>
              <a:t>фольге рыбу, мясо, овощи.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sz="2000" dirty="0"/>
              <a:t>В глубоком противне - рыбу, мясо «на овощной подушке».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844675"/>
            <a:ext cx="6777037" cy="3987800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/>
              <a:t>Сырая </a:t>
            </a:r>
            <a:r>
              <a:rPr lang="ru-RU" b="1" dirty="0" smtClean="0"/>
              <a:t>пища</a:t>
            </a:r>
            <a:endParaRPr lang="ru-RU" b="1" dirty="0"/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То, что можно съесть в сыром виде и вам это нравится на вкус, нужно съесть в сыром виде.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Ешьте больше салатов, ягод, фруктов в свежем виде. При варке разрушается масса полезных веществ, в частности ферментов, без которых невозможны многие процессы в нашем организме.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024687" cy="865188"/>
          </a:xfrm>
        </p:spPr>
        <p:txBody>
          <a:bodyPr/>
          <a:lstStyle/>
          <a:p>
            <a:pPr algn="ctr"/>
            <a:r>
              <a:rPr lang="ru-RU" b="1" dirty="0" smtClean="0"/>
              <a:t>Витамины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700213"/>
            <a:ext cx="6778625" cy="4537075"/>
          </a:xfrm>
        </p:spPr>
        <p:txBody>
          <a:bodyPr rtlCol="0">
            <a:normAutofit fontScale="92500" lnSpcReduction="10000"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Весной достигает пика зимний гиповитаминоз плюс экзаменационный стресс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Но, </a:t>
            </a:r>
            <a:r>
              <a:rPr lang="ru-RU" b="1" dirty="0"/>
              <a:t>надо понимать, что </a:t>
            </a:r>
            <a:r>
              <a:rPr lang="ru-RU" b="1" dirty="0" smtClean="0"/>
              <a:t>современными </a:t>
            </a:r>
            <a:r>
              <a:rPr lang="ru-RU" b="1" dirty="0"/>
              <a:t>продуктами дефицит </a:t>
            </a:r>
            <a:r>
              <a:rPr lang="ru-RU" b="1" dirty="0" smtClean="0"/>
              <a:t>витаминов </a:t>
            </a:r>
            <a:r>
              <a:rPr lang="ru-RU" b="1" dirty="0"/>
              <a:t>не устранить!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/>
              <a:t>Выход: </a:t>
            </a:r>
            <a:endParaRPr lang="ru-RU" dirty="0" smtClean="0"/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1</a:t>
            </a:r>
            <a:r>
              <a:rPr lang="ru-RU" dirty="0"/>
              <a:t>. Принимать витаминно-минеральные комплексы.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dirty="0"/>
              <a:t>. Покупать продукты, обогащенные витаминами.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984625"/>
          </a:xfrm>
        </p:spPr>
        <p:txBody>
          <a:bodyPr rtlCol="0">
            <a:normAutofit/>
          </a:bodyPr>
          <a:lstStyle/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800" dirty="0" smtClean="0"/>
              <a:t>Витамины  </a:t>
            </a:r>
            <a:r>
              <a:rPr lang="ru-RU" sz="2800" dirty="0"/>
              <a:t>должны содержать селен, йод, цинк, магний, витамины группы В и витамин </a:t>
            </a:r>
            <a:r>
              <a:rPr lang="ru-RU" sz="2800" dirty="0" smtClean="0"/>
              <a:t>С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dirty="0"/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005263"/>
            <a:ext cx="302418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024687" cy="865188"/>
          </a:xfrm>
        </p:spPr>
        <p:txBody>
          <a:bodyPr/>
          <a:lstStyle/>
          <a:p>
            <a:pPr algn="ctr"/>
            <a:r>
              <a:rPr lang="ru-RU" smtClean="0"/>
              <a:t>Витамины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844675"/>
            <a:ext cx="6777037" cy="4321175"/>
          </a:xfrm>
        </p:spPr>
        <p:txBody>
          <a:bodyPr rtlCol="0">
            <a:normAutofit fontScale="925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ru-RU" b="1" dirty="0"/>
              <a:t>Ценность</a:t>
            </a:r>
            <a:r>
              <a:rPr lang="ru-RU" dirty="0"/>
              <a:t>. Участвуют в обмене веществ, регуляция биохимических процессов. «Винтики» в сложном механизме обмена.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b="1" dirty="0"/>
              <a:t>Запас в организме</a:t>
            </a:r>
            <a:r>
              <a:rPr lang="ru-RU" dirty="0"/>
              <a:t>. Быстро расходуются на нужды организма.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b="1" dirty="0"/>
              <a:t>Суточная потребность</a:t>
            </a:r>
            <a:r>
              <a:rPr lang="ru-RU" dirty="0"/>
              <a:t>. Зависит от </a:t>
            </a:r>
            <a:r>
              <a:rPr lang="ru-RU" dirty="0" smtClean="0"/>
              <a:t>возраста, </a:t>
            </a:r>
            <a:r>
              <a:rPr lang="ru-RU" dirty="0"/>
              <a:t>интенсивность физической </a:t>
            </a:r>
            <a:r>
              <a:rPr lang="ru-RU" dirty="0" smtClean="0"/>
              <a:t>и умственной нагрузки</a:t>
            </a:r>
            <a:r>
              <a:rPr lang="ru-RU" dirty="0"/>
              <a:t>, наличия заболеваний, климатические условия, </a:t>
            </a:r>
            <a:r>
              <a:rPr lang="ru-RU" dirty="0" err="1"/>
              <a:t>профвредности</a:t>
            </a:r>
            <a:r>
              <a:rPr lang="ru-RU" dirty="0"/>
              <a:t>, стрессовые </a:t>
            </a:r>
            <a:r>
              <a:rPr lang="ru-RU" dirty="0" smtClean="0"/>
              <a:t>ситуации в том числе </a:t>
            </a:r>
            <a:r>
              <a:rPr lang="ru-RU" dirty="0" err="1" smtClean="0"/>
              <a:t>экзаменационый</a:t>
            </a:r>
            <a:r>
              <a:rPr lang="ru-RU" dirty="0" smtClean="0"/>
              <a:t> стресс.</a:t>
            </a:r>
            <a:endParaRPr lang="ru-RU" dirty="0"/>
          </a:p>
          <a:p>
            <a:pPr indent="-274320" fontAlgn="auto">
              <a:spcAft>
                <a:spcPts val="0"/>
              </a:spcAft>
              <a:defRPr/>
            </a:pPr>
            <a:r>
              <a:rPr lang="ru-RU" b="1" dirty="0"/>
              <a:t>Источник.</a:t>
            </a:r>
            <a:r>
              <a:rPr lang="ru-RU" dirty="0"/>
              <a:t> Пищевые продукты. Некоторые в небольшом количестве синтезируются в организме человека.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312025" cy="1368425"/>
          </a:xfrm>
        </p:spPr>
        <p:txBody>
          <a:bodyPr/>
          <a:lstStyle/>
          <a:p>
            <a:pPr algn="ctr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Требования к витаминно-минеральным комплексам. Как выбрать? 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700213"/>
            <a:ext cx="7129462" cy="4608512"/>
          </a:xfrm>
        </p:spPr>
        <p:txBody>
          <a:bodyPr rtlCol="0">
            <a:normAutofit fontScale="925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ВМК должен содержать сбалансированную комбинацию витаминов и </a:t>
            </a:r>
            <a:r>
              <a:rPr lang="ru-RU" dirty="0" smtClean="0"/>
              <a:t>микроэлементов</a:t>
            </a:r>
            <a:endParaRPr lang="ru-RU" dirty="0"/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Натуральные витамины – экстракт из растений и продуктов. Готовятся по современным технологиям производства растительных экстрактов (</a:t>
            </a:r>
            <a:r>
              <a:rPr lang="ru-RU" dirty="0" err="1"/>
              <a:t>вихретоковые</a:t>
            </a:r>
            <a:r>
              <a:rPr lang="ru-RU" dirty="0"/>
              <a:t> мельницы, ультразвук). Процесс идет при низких температурах – снижается потеря витаминов.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На заметку. Синтетические витамины. Продукт химического синтеза. Полностью восстановить сложную структуру витаминов невозможно. 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024687" cy="863600"/>
          </a:xfrm>
        </p:spPr>
        <p:txBody>
          <a:bodyPr/>
          <a:lstStyle/>
          <a:p>
            <a:pPr algn="ctr"/>
            <a:r>
              <a:rPr lang="ru-RU" dirty="0" smtClean="0"/>
              <a:t>В день экзамена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357298"/>
            <a:ext cx="7602564" cy="4808552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Утром натощак обязательно выпить стакан воды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Завтрак – должен содержать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глюкозу – творог с медом,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сладкая    каша,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мюсли с сухофруктами и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йогуртом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На экзамен взять с собой кусочек сахара или дольку горького шоколада и съесть его сразу перед экзаменом</a:t>
            </a:r>
            <a:endParaRPr lang="ru-RU" dirty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000240"/>
            <a:ext cx="14986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3429000"/>
            <a:ext cx="1630363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5732463"/>
            <a:ext cx="149383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214422"/>
            <a:ext cx="7500990" cy="4546615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Рекомендации особенно важны для детей,  страдающих заболеваниями органов пищеварения.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Несоблюдение режима питания и диеты на фоне стрессовой ситуации может привести к обострению заболевания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Заболевания органов пищеварения более всех остальных связаны со стрессами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016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>
          <a:xfrm>
            <a:off x="1042988" y="2060575"/>
            <a:ext cx="6777037" cy="3771900"/>
          </a:xfrm>
        </p:spPr>
        <p:txBody>
          <a:bodyPr/>
          <a:lstStyle/>
          <a:p>
            <a:pPr marL="68263" indent="0" algn="ctr">
              <a:buFont typeface="Wingdings 2" pitchFamily="18" charset="2"/>
              <a:buNone/>
            </a:pPr>
            <a:endParaRPr lang="ru-RU" dirty="0" smtClean="0"/>
          </a:p>
          <a:p>
            <a:pPr marL="68263" indent="0" algn="ctr">
              <a:buFont typeface="Wingdings 2" pitchFamily="18" charset="2"/>
              <a:buNone/>
            </a:pPr>
            <a:r>
              <a:rPr lang="ru-RU" sz="2800" dirty="0" smtClean="0"/>
              <a:t>Наша задача приложить все усилия для сохранения здоровья наших детей во время экзамена – это дороже любых оценок!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024687" cy="215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785786" y="981075"/>
            <a:ext cx="7683527" cy="5184775"/>
          </a:xfrm>
        </p:spPr>
        <p:txBody>
          <a:bodyPr/>
          <a:lstStyle/>
          <a:p>
            <a:pPr marL="68263" indent="0" algn="just">
              <a:buFont typeface="Wingdings 2" pitchFamily="18" charset="2"/>
              <a:buNone/>
            </a:pPr>
            <a:r>
              <a:rPr lang="ru-RU" sz="2800" dirty="0" smtClean="0">
                <a:solidFill>
                  <a:srgbClr val="606061"/>
                </a:solidFill>
                <a:latin typeface="Arial" charset="0"/>
              </a:rPr>
              <a:t>В последнее время многие исследователи на Западе обращают внимание на </a:t>
            </a:r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негативные последствия стресса, вызванного учебой </a:t>
            </a:r>
            <a:r>
              <a:rPr lang="ru-RU" sz="2800" dirty="0" smtClean="0">
                <a:solidFill>
                  <a:srgbClr val="606061"/>
                </a:solidFill>
                <a:latin typeface="Arial" charset="0"/>
              </a:rPr>
              <a:t>или производственной деятельностью. </a:t>
            </a:r>
            <a:endParaRPr lang="ru-RU" sz="2800" dirty="0" smtClean="0">
              <a:solidFill>
                <a:srgbClr val="606061"/>
              </a:solidFill>
              <a:latin typeface="Arial" charset="0"/>
            </a:endParaRPr>
          </a:p>
          <a:p>
            <a:pPr marL="68263" indent="0" algn="just">
              <a:buFont typeface="Wingdings 2" pitchFamily="18" charset="2"/>
              <a:buNone/>
            </a:pPr>
            <a:r>
              <a:rPr lang="ru-RU" sz="2800" dirty="0" smtClean="0">
                <a:solidFill>
                  <a:srgbClr val="606061"/>
                </a:solidFill>
                <a:latin typeface="Arial" charset="0"/>
              </a:rPr>
              <a:t>Феномены</a:t>
            </a:r>
            <a:r>
              <a:rPr lang="ru-RU" sz="2800" dirty="0" smtClean="0">
                <a:solidFill>
                  <a:srgbClr val="606061"/>
                </a:solidFill>
                <a:latin typeface="Arial" charset="0"/>
              </a:rPr>
              <a:t>, которые присущи профессиональному стрессу (депрессия, тревога, чувство вины, нерешительность и др.), вполне применимы к </a:t>
            </a:r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стрессу </a:t>
            </a:r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экзаменационному</a:t>
            </a:r>
            <a:r>
              <a:rPr lang="ru-RU" sz="2800" dirty="0" smtClean="0">
                <a:solidFill>
                  <a:srgbClr val="606061"/>
                </a:solidFill>
                <a:latin typeface="Arial" charset="0"/>
              </a:rPr>
              <a:t>.</a:t>
            </a:r>
            <a:endParaRPr lang="ru-RU" sz="2800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143512"/>
            <a:ext cx="2047871" cy="136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042988" y="620713"/>
            <a:ext cx="7024687" cy="863600"/>
          </a:xfrm>
        </p:spPr>
        <p:txBody>
          <a:bodyPr/>
          <a:lstStyle/>
          <a:p>
            <a:pPr algn="ctr"/>
            <a:r>
              <a:rPr lang="ru-RU" b="1" dirty="0" smtClean="0"/>
              <a:t>Факторы риска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700213"/>
            <a:ext cx="7572428" cy="4465637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Экзамен проходит весной – истощение сил, авитаминоз, обострение всех заболеваний, особенно желудочно-кишечных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Интенсивная умственная деятельность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Длительное статическое напряжение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Нарушение режима питания, сна и </a:t>
            </a:r>
            <a:r>
              <a:rPr lang="ru-RU" dirty="0" smtClean="0"/>
              <a:t>отдыха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Задача родителей и учителей – устранить те факторы, на которые возможно воздействовать.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024687" cy="792163"/>
          </a:xfrm>
        </p:spPr>
        <p:txBody>
          <a:bodyPr/>
          <a:lstStyle/>
          <a:p>
            <a:pPr algn="ctr"/>
            <a:r>
              <a:rPr lang="ru-RU" b="1" dirty="0" smtClean="0"/>
              <a:t>Питание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571613"/>
            <a:ext cx="8501122" cy="4665676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 smtClean="0"/>
              <a:t>Режим – 4-5 раз в день . </a:t>
            </a:r>
            <a:endParaRPr lang="ru-RU" dirty="0" smtClean="0"/>
          </a:p>
          <a:p>
            <a:pPr indent="-274320" fontAlgn="auto">
              <a:spcAft>
                <a:spcPts val="0"/>
              </a:spcAft>
              <a:buNone/>
              <a:defRPr/>
            </a:pPr>
            <a:r>
              <a:rPr lang="ru-RU" dirty="0" smtClean="0"/>
              <a:t>Переедание </a:t>
            </a:r>
            <a:r>
              <a:rPr lang="ru-RU" dirty="0" smtClean="0"/>
              <a:t>– вялость, сонливость</a:t>
            </a:r>
          </a:p>
          <a:p>
            <a:pPr indent="-274320" fontAlgn="auto">
              <a:spcAft>
                <a:spcPts val="0"/>
              </a:spcAft>
              <a:buNone/>
              <a:defRPr/>
            </a:pPr>
            <a:endParaRPr lang="ru-RU" dirty="0" smtClean="0"/>
          </a:p>
          <a:p>
            <a:pPr indent="-274320" algn="ctr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составу основные приемы пищи: </a:t>
            </a:r>
          </a:p>
          <a:p>
            <a:pPr indent="-274320">
              <a:buNone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Белки</a:t>
            </a:r>
            <a:r>
              <a:rPr lang="ru-RU" dirty="0" smtClean="0"/>
              <a:t> это иммунитет, который страдает во время экзаменационного стресса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 smtClean="0"/>
              <a:t>полноценные белки (нежирное мясо, рыба, кура, молочные продукты, </a:t>
            </a:r>
            <a:r>
              <a:rPr lang="ru-RU" dirty="0" err="1" smtClean="0"/>
              <a:t>яйца-лецитин</a:t>
            </a:r>
            <a:r>
              <a:rPr lang="ru-RU" dirty="0" smtClean="0"/>
              <a:t>), белки растительного происхождения (фасоль, горох, чечевица, орехи).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714356"/>
            <a:ext cx="8215370" cy="5857916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3E3D2D"/>
                </a:solidFill>
              </a:rPr>
              <a:t>   </a:t>
            </a:r>
            <a:r>
              <a:rPr lang="ru-RU" b="1" u="sng" dirty="0" smtClean="0">
                <a:solidFill>
                  <a:srgbClr val="3E3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Углеводы</a:t>
            </a:r>
            <a:r>
              <a:rPr lang="ru-RU" dirty="0" smtClean="0">
                <a:solidFill>
                  <a:srgbClr val="3E3D2D"/>
                </a:solidFill>
              </a:rPr>
              <a:t> – основной источник  энергии – это питание для мозга.</a:t>
            </a:r>
          </a:p>
          <a:p>
            <a:pPr marL="68580" indent="0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endParaRPr lang="ru-RU" dirty="0" smtClean="0">
              <a:solidFill>
                <a:srgbClr val="3E3D2D"/>
              </a:solidFill>
            </a:endParaRPr>
          </a:p>
          <a:p>
            <a:pPr indent="-274320">
              <a:spcBef>
                <a:spcPts val="0"/>
              </a:spcBef>
              <a:buClr>
                <a:srgbClr val="94C600"/>
              </a:buClr>
              <a:defRPr/>
            </a:pPr>
            <a:r>
              <a:rPr lang="ru-RU" sz="2000" u="sng" dirty="0" smtClean="0">
                <a:solidFill>
                  <a:srgbClr val="3E3D2D"/>
                </a:solidFill>
              </a:rPr>
              <a:t>сложные углеводы </a:t>
            </a:r>
            <a:r>
              <a:rPr lang="ru-RU" sz="2000" dirty="0" smtClean="0">
                <a:solidFill>
                  <a:srgbClr val="3E3D2D"/>
                </a:solidFill>
              </a:rPr>
              <a:t>(хлеб грубого помола,</a:t>
            </a:r>
          </a:p>
          <a:p>
            <a:pPr indent="-274320">
              <a:spcBef>
                <a:spcPts val="0"/>
              </a:spcBef>
              <a:buClr>
                <a:srgbClr val="94C600"/>
              </a:buClr>
              <a:buNone/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каши, овощи, фрукты, макароны из твердых</a:t>
            </a:r>
          </a:p>
          <a:p>
            <a:pPr indent="-274320">
              <a:spcBef>
                <a:spcPts val="0"/>
              </a:spcBef>
              <a:buClr>
                <a:srgbClr val="94C600"/>
              </a:buClr>
              <a:buNone/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сортов пшеницы, печеный картофель). </a:t>
            </a:r>
          </a:p>
          <a:p>
            <a:pPr marL="68580" indent="0">
              <a:spcBef>
                <a:spcPts val="0"/>
              </a:spcBef>
              <a:buClr>
                <a:srgbClr val="94C600"/>
              </a:buClr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 </a:t>
            </a:r>
            <a:r>
              <a:rPr lang="ru-RU" sz="2000" u="sng" dirty="0" smtClean="0">
                <a:solidFill>
                  <a:srgbClr val="3E3D2D"/>
                </a:solidFill>
              </a:rPr>
              <a:t>овощи, фрукты</a:t>
            </a:r>
            <a:r>
              <a:rPr lang="ru-RU" sz="2000" dirty="0" smtClean="0">
                <a:solidFill>
                  <a:srgbClr val="3E3D2D"/>
                </a:solidFill>
              </a:rPr>
              <a:t> - источник  витаминов и пищевых   волокон для нормальной работы кишечника. Особенно необходимы витамины группы В – черный хлеб, печень, бурый рис, молочные продукты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defRPr/>
            </a:pPr>
            <a:r>
              <a:rPr lang="ru-RU" sz="2000" u="sng" dirty="0" smtClean="0">
                <a:solidFill>
                  <a:srgbClr val="3E3D2D"/>
                </a:solidFill>
              </a:rPr>
              <a:t>растительные </a:t>
            </a:r>
            <a:r>
              <a:rPr lang="ru-RU" sz="2000" b="1" u="sng" dirty="0" smtClean="0">
                <a:solidFill>
                  <a:srgbClr val="3E3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жиры</a:t>
            </a:r>
            <a:r>
              <a:rPr lang="ru-RU" sz="2000" dirty="0" smtClean="0">
                <a:solidFill>
                  <a:srgbClr val="3E3D2D"/>
                </a:solidFill>
              </a:rPr>
              <a:t>  (любые растительные масла,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None/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 кроме рапсового, рыбий жир, орехи). 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Особенно полезна  </a:t>
            </a:r>
            <a:r>
              <a:rPr lang="ru-RU" sz="2000" u="sng" dirty="0" smtClean="0">
                <a:solidFill>
                  <a:srgbClr val="3E3D2D"/>
                </a:solidFill>
              </a:rPr>
              <a:t>жирная морская рыба </a:t>
            </a:r>
            <a:r>
              <a:rPr lang="ru-RU" sz="2000" dirty="0" smtClean="0">
                <a:solidFill>
                  <a:srgbClr val="3E3D2D"/>
                </a:solidFill>
              </a:rPr>
              <a:t>– 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None/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содержит полноценный белок, йод, </a:t>
            </a:r>
            <a:endParaRPr lang="ru-RU" sz="2000" dirty="0" smtClean="0">
              <a:solidFill>
                <a:srgbClr val="3E3D2D"/>
              </a:solidFill>
            </a:endParaRP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None/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полиненасыщенные </a:t>
            </a:r>
            <a:r>
              <a:rPr lang="ru-RU" sz="2000" dirty="0" smtClean="0">
                <a:solidFill>
                  <a:srgbClr val="3E3D2D"/>
                </a:solidFill>
              </a:rPr>
              <a:t>жирные кислоты, </a:t>
            </a:r>
            <a:endParaRPr lang="ru-RU" sz="2000" dirty="0" smtClean="0">
              <a:solidFill>
                <a:srgbClr val="3E3D2D"/>
              </a:solidFill>
            </a:endParaRP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None/>
              <a:defRPr/>
            </a:pPr>
            <a:r>
              <a:rPr lang="ru-RU" sz="2000" dirty="0" smtClean="0">
                <a:solidFill>
                  <a:srgbClr val="3E3D2D"/>
                </a:solidFill>
              </a:rPr>
              <a:t>витамины </a:t>
            </a:r>
            <a:r>
              <a:rPr lang="ru-RU" sz="2000" dirty="0" smtClean="0">
                <a:solidFill>
                  <a:srgbClr val="3E3D2D"/>
                </a:solidFill>
              </a:rPr>
              <a:t>А и Е.</a:t>
            </a:r>
          </a:p>
          <a:p>
            <a:pPr marL="68580" indent="0">
              <a:buClr>
                <a:srgbClr val="94C600"/>
              </a:buClr>
              <a:defRPr/>
            </a:pPr>
            <a:endParaRPr lang="ru-RU" sz="2000" dirty="0" smtClean="0">
              <a:solidFill>
                <a:srgbClr val="3E3D2D"/>
              </a:solidFill>
            </a:endParaRPr>
          </a:p>
          <a:p>
            <a:pPr marL="68580" indent="0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endParaRPr lang="ru-RU" dirty="0" smtClean="0">
              <a:solidFill>
                <a:srgbClr val="3E3D2D"/>
              </a:solidFill>
            </a:endParaRPr>
          </a:p>
          <a:p>
            <a:pPr marL="68580" indent="0" fontAlgn="auto">
              <a:spcAft>
                <a:spcPts val="0"/>
              </a:spcAft>
              <a:buClr>
                <a:srgbClr val="94C600"/>
              </a:buClr>
              <a:buFont typeface="Wingdings 2" pitchFamily="18" charset="2"/>
              <a:buNone/>
              <a:defRPr/>
            </a:pPr>
            <a:endParaRPr lang="ru-RU" dirty="0">
              <a:solidFill>
                <a:srgbClr val="3E3D2D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285860"/>
            <a:ext cx="2086453" cy="138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714884"/>
            <a:ext cx="1725600" cy="172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024687" cy="3571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Перекус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071546"/>
            <a:ext cx="8001056" cy="2143140"/>
          </a:xfrm>
        </p:spPr>
        <p:txBody>
          <a:bodyPr rtlCol="0">
            <a:normAutofit fontScale="25000" lnSpcReduction="20000"/>
          </a:bodyPr>
          <a:lstStyle/>
          <a:p>
            <a:pPr marL="6858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7200" dirty="0" smtClean="0"/>
              <a:t>-   Сухофрукты</a:t>
            </a:r>
          </a:p>
          <a:p>
            <a:pPr marL="6858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7200" dirty="0" smtClean="0"/>
              <a:t>- Фрукты: цитрусовые- активизируют работу головного мозга, избавляют от стресса</a:t>
            </a:r>
          </a:p>
          <a:p>
            <a:pPr marL="6858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7200" dirty="0" smtClean="0"/>
              <a:t>- Несоленые орешки</a:t>
            </a:r>
          </a:p>
          <a:p>
            <a:pPr marL="6858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7200" dirty="0" smtClean="0"/>
              <a:t>- Бутерброд с сыром</a:t>
            </a:r>
          </a:p>
          <a:p>
            <a:pPr marL="6858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7200" dirty="0" smtClean="0"/>
              <a:t>- Йогурт</a:t>
            </a:r>
          </a:p>
          <a:p>
            <a:pPr marL="6858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7200" dirty="0" smtClean="0"/>
              <a:t>- Морковка</a:t>
            </a:r>
          </a:p>
          <a:p>
            <a:pPr marL="68580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7200" dirty="0" smtClean="0"/>
              <a:t>- Легкий овощной салат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7200" dirty="0" smtClean="0"/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55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21468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улучшения работоспособности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786190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4C600"/>
              </a:buClr>
            </a:pPr>
            <a:r>
              <a:rPr lang="ru-RU" dirty="0" smtClean="0">
                <a:solidFill>
                  <a:srgbClr val="3E3D2D"/>
                </a:solidFill>
              </a:rPr>
              <a:t>- Долька темного или горького шоколада  (</a:t>
            </a:r>
            <a:r>
              <a:rPr lang="ru-RU" dirty="0" err="1" smtClean="0">
                <a:solidFill>
                  <a:srgbClr val="3E3D2D"/>
                </a:solidFill>
              </a:rPr>
              <a:t>эндорфины</a:t>
            </a:r>
            <a:r>
              <a:rPr lang="ru-RU" dirty="0" smtClean="0">
                <a:solidFill>
                  <a:srgbClr val="3E3D2D"/>
                </a:solidFill>
              </a:rPr>
              <a:t> плюс глюкоза для работы головного мозга)</a:t>
            </a:r>
          </a:p>
          <a:p>
            <a:r>
              <a:rPr lang="ru-RU" dirty="0" smtClean="0">
                <a:solidFill>
                  <a:srgbClr val="3E3D2D"/>
                </a:solidFill>
              </a:rPr>
              <a:t>- Клубника, черника – поможет поднять настроение и улучшит зрение</a:t>
            </a:r>
          </a:p>
          <a:p>
            <a:r>
              <a:rPr lang="ru-RU" dirty="0" smtClean="0">
                <a:solidFill>
                  <a:srgbClr val="3E3D2D"/>
                </a:solidFill>
              </a:rPr>
              <a:t>- Любые ягоды, фрукты, которые нравятся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528638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 отсутствии аппетита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564357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Банан – содержит </a:t>
            </a:r>
            <a:r>
              <a:rPr lang="ru-RU" dirty="0" err="1" smtClean="0"/>
              <a:t>серотонин</a:t>
            </a:r>
            <a:r>
              <a:rPr lang="ru-RU" dirty="0" smtClean="0"/>
              <a:t> – выработка </a:t>
            </a:r>
            <a:r>
              <a:rPr lang="ru-RU" dirty="0" err="1" smtClean="0"/>
              <a:t>эндорфинов</a:t>
            </a:r>
            <a:r>
              <a:rPr lang="ru-RU" dirty="0" smtClean="0"/>
              <a:t> (гормон счастья)</a:t>
            </a:r>
          </a:p>
          <a:p>
            <a:r>
              <a:rPr lang="ru-RU" dirty="0" smtClean="0"/>
              <a:t>- Сухофрукты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024687" cy="863600"/>
          </a:xfrm>
        </p:spPr>
        <p:txBody>
          <a:bodyPr/>
          <a:lstStyle/>
          <a:p>
            <a:pPr algn="ctr"/>
            <a:r>
              <a:rPr lang="ru-RU" dirty="0" smtClean="0"/>
              <a:t>Питьевой режим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214422"/>
            <a:ext cx="8286808" cy="5013341"/>
          </a:xfrm>
        </p:spPr>
        <p:txBody>
          <a:bodyPr rtlCol="0">
            <a:normAutofit fontScale="92500" lnSpcReduction="10000"/>
          </a:bodyPr>
          <a:lstStyle/>
          <a:p>
            <a:pPr indent="-274320" algn="ctr">
              <a:spcBef>
                <a:spcPts val="0"/>
              </a:spcBef>
              <a:buNone/>
              <a:defRPr/>
            </a:pPr>
            <a:r>
              <a:rPr lang="ru-RU" dirty="0" smtClean="0"/>
              <a:t>Дефицит жидкости в организме приводит к увеличению степени вязкости </a:t>
            </a:r>
            <a:r>
              <a:rPr lang="ru-RU" dirty="0" err="1" smtClean="0"/>
              <a:t>спинно-мозговой</a:t>
            </a:r>
            <a:r>
              <a:rPr lang="ru-RU" dirty="0" smtClean="0"/>
              <a:t> жидкости, затруднению работы головного мозга и головным болям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indent="-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Лучше</a:t>
            </a:r>
            <a:r>
              <a:rPr lang="ru-RU" dirty="0" smtClean="0"/>
              <a:t> пить воду, можно 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минеральную, без сахара и тем более 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err="1" smtClean="0"/>
              <a:t>сахарозаменителей</a:t>
            </a:r>
            <a:endParaRPr lang="ru-RU" dirty="0" smtClean="0"/>
          </a:p>
          <a:p>
            <a:pPr indent="-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Можно</a:t>
            </a:r>
            <a:r>
              <a:rPr lang="ru-RU" dirty="0" smtClean="0"/>
              <a:t> травяные чаи, особенно шиповник </a:t>
            </a:r>
          </a:p>
          <a:p>
            <a:pPr marL="68580" indent="0">
              <a:spcBef>
                <a:spcPts val="0"/>
              </a:spcBef>
              <a:buNone/>
              <a:defRPr/>
            </a:pPr>
            <a:r>
              <a:rPr lang="ru-RU" dirty="0" smtClean="0"/>
              <a:t> (витамин С)</a:t>
            </a:r>
          </a:p>
          <a:p>
            <a:pPr indent="-2743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Нежелательно - </a:t>
            </a:r>
            <a:r>
              <a:rPr lang="ru-RU" dirty="0" smtClean="0"/>
              <a:t>крепкий чай и кофе, т.к.может возникнуть перевозбуждение нервной системы</a:t>
            </a:r>
          </a:p>
          <a:p>
            <a:pPr marL="68263" indent="0">
              <a:buFont typeface="Wingdings 2" pitchFamily="18" charset="2"/>
              <a:buNone/>
            </a:pPr>
            <a:endParaRPr lang="ru-RU" dirty="0" smtClean="0"/>
          </a:p>
          <a:p>
            <a:pPr marL="68263" indent="0">
              <a:buFont typeface="Wingdings 2" pitchFamily="18" charset="2"/>
              <a:buNone/>
            </a:pPr>
            <a:r>
              <a:rPr lang="ru-RU" dirty="0" smtClean="0"/>
              <a:t>Непосредственно перед экзаменом полезно выпить стакан апельсинового или ананасового сока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285992"/>
            <a:ext cx="1714512" cy="124042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7024687" cy="6731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Приготовление пищи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916113"/>
            <a:ext cx="7643866" cy="3916362"/>
          </a:xfrm>
        </p:spPr>
        <p:txBody>
          <a:bodyPr rtlCol="0">
            <a:normAutofit fontScale="92500" lnSpcReduction="20000"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Жарение </a:t>
            </a:r>
            <a:endParaRPr lang="ru-RU" b="1" dirty="0"/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Не более 5 -10 минут. Иначе изменяется структура растительных жиров на молекулярном уровне – образуются свободные радикалы, канцерогены.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Жарение значительно увеличивает потребление жира.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Единственный жир, на котором допустимо жарить быстро (по китайскому способу) - это сало.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Идеально готовить пищу в посуде с толстым дном, типа Цептер.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024687" cy="576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484313"/>
            <a:ext cx="7358114" cy="4681537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/>
              <a:t>Варка. 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Идеально на пару – не теряются полезные вещества. Каши – варить только на воде  (не на молоке!) 3 - 5 минут, затем упревать.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 Твердые крупы замочить в воде на 3-5 часов.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Гречу можно замочить и не варить.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ru-RU" dirty="0"/>
              <a:t>Фасоль, горох, бобы, нут замачивать обязательно, дважды менять воду. А во время  варки  можно добавить в воду немного соды – время варки сократиться.</a:t>
            </a:r>
          </a:p>
          <a:p>
            <a:pPr indent="-27432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396</TotalTime>
  <Words>964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Century Gothic</vt:lpstr>
      <vt:lpstr>Arial</vt:lpstr>
      <vt:lpstr>Wingdings 2</vt:lpstr>
      <vt:lpstr>Calibri</vt:lpstr>
      <vt:lpstr>tahoma</vt:lpstr>
      <vt:lpstr>Trebuchet MS</vt:lpstr>
      <vt:lpstr>Остин</vt:lpstr>
      <vt:lpstr>«Экзаменационный стресс и заболевания ЖКТ»  </vt:lpstr>
      <vt:lpstr>Слайд 2</vt:lpstr>
      <vt:lpstr>Факторы риска </vt:lpstr>
      <vt:lpstr>Питание </vt:lpstr>
      <vt:lpstr>Слайд 5</vt:lpstr>
      <vt:lpstr>Перекус</vt:lpstr>
      <vt:lpstr>Питьевой режим</vt:lpstr>
      <vt:lpstr>Приготовление пищи</vt:lpstr>
      <vt:lpstr>Слайд 9</vt:lpstr>
      <vt:lpstr>Слайд 10</vt:lpstr>
      <vt:lpstr>Слайд 11</vt:lpstr>
      <vt:lpstr>Витамины</vt:lpstr>
      <vt:lpstr>Слайд 13</vt:lpstr>
      <vt:lpstr>Витамины</vt:lpstr>
      <vt:lpstr>   Требования к витаминно-минеральным комплексам. Как выбрать?  </vt:lpstr>
      <vt:lpstr>В день экзамена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Lika</dc:creator>
  <cp:lastModifiedBy>User12</cp:lastModifiedBy>
  <cp:revision>77</cp:revision>
  <dcterms:created xsi:type="dcterms:W3CDTF">2011-10-13T06:08:13Z</dcterms:created>
  <dcterms:modified xsi:type="dcterms:W3CDTF">2013-04-11T09:39:51Z</dcterms:modified>
</cp:coreProperties>
</file>