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7" r:id="rId3"/>
    <p:sldId id="258" r:id="rId4"/>
    <p:sldId id="259" r:id="rId5"/>
    <p:sldId id="260" r:id="rId6"/>
    <p:sldId id="261" r:id="rId7"/>
    <p:sldId id="415" r:id="rId8"/>
    <p:sldId id="344" r:id="rId9"/>
    <p:sldId id="301" r:id="rId10"/>
    <p:sldId id="302" r:id="rId11"/>
    <p:sldId id="303" r:id="rId12"/>
    <p:sldId id="304" r:id="rId13"/>
    <p:sldId id="308" r:id="rId14"/>
    <p:sldId id="395" r:id="rId15"/>
    <p:sldId id="396" r:id="rId16"/>
    <p:sldId id="305" r:id="rId17"/>
    <p:sldId id="306" r:id="rId18"/>
    <p:sldId id="388" r:id="rId19"/>
    <p:sldId id="397" r:id="rId20"/>
    <p:sldId id="398" r:id="rId21"/>
    <p:sldId id="414" r:id="rId22"/>
    <p:sldId id="416" r:id="rId23"/>
    <p:sldId id="417" r:id="rId24"/>
    <p:sldId id="267" r:id="rId25"/>
    <p:sldId id="268" r:id="rId26"/>
    <p:sldId id="310" r:id="rId27"/>
    <p:sldId id="311" r:id="rId28"/>
    <p:sldId id="389" r:id="rId29"/>
    <p:sldId id="270" r:id="rId30"/>
    <p:sldId id="382" r:id="rId31"/>
    <p:sldId id="312" r:id="rId32"/>
    <p:sldId id="313" r:id="rId33"/>
    <p:sldId id="314" r:id="rId34"/>
    <p:sldId id="315" r:id="rId35"/>
    <p:sldId id="316" r:id="rId36"/>
    <p:sldId id="390" r:id="rId37"/>
    <p:sldId id="391" r:id="rId38"/>
    <p:sldId id="392" r:id="rId39"/>
    <p:sldId id="317" r:id="rId40"/>
    <p:sldId id="318" r:id="rId41"/>
    <p:sldId id="319" r:id="rId42"/>
    <p:sldId id="399" r:id="rId43"/>
    <p:sldId id="400" r:id="rId44"/>
    <p:sldId id="334" r:id="rId45"/>
    <p:sldId id="393" r:id="rId46"/>
    <p:sldId id="322" r:id="rId47"/>
    <p:sldId id="323" r:id="rId48"/>
    <p:sldId id="324" r:id="rId49"/>
    <p:sldId id="325" r:id="rId50"/>
    <p:sldId id="326" r:id="rId51"/>
    <p:sldId id="330" r:id="rId52"/>
    <p:sldId id="340" r:id="rId53"/>
    <p:sldId id="419" r:id="rId54"/>
    <p:sldId id="420" r:id="rId55"/>
    <p:sldId id="421" r:id="rId56"/>
    <p:sldId id="422" r:id="rId57"/>
    <p:sldId id="423" r:id="rId58"/>
    <p:sldId id="401" r:id="rId59"/>
    <p:sldId id="384" r:id="rId60"/>
    <p:sldId id="402" r:id="rId61"/>
    <p:sldId id="403" r:id="rId62"/>
    <p:sldId id="404" r:id="rId63"/>
    <p:sldId id="405" r:id="rId64"/>
    <p:sldId id="424" r:id="rId65"/>
    <p:sldId id="433" r:id="rId66"/>
    <p:sldId id="406" r:id="rId67"/>
    <p:sldId id="407" r:id="rId68"/>
    <p:sldId id="408" r:id="rId69"/>
    <p:sldId id="425" r:id="rId70"/>
    <p:sldId id="371" r:id="rId71"/>
    <p:sldId id="372" r:id="rId72"/>
    <p:sldId id="373" r:id="rId73"/>
    <p:sldId id="385" r:id="rId74"/>
    <p:sldId id="374" r:id="rId75"/>
    <p:sldId id="375" r:id="rId76"/>
    <p:sldId id="376" r:id="rId77"/>
    <p:sldId id="377" r:id="rId78"/>
    <p:sldId id="394" r:id="rId79"/>
    <p:sldId id="412" r:id="rId80"/>
    <p:sldId id="413" r:id="rId81"/>
    <p:sldId id="426" r:id="rId82"/>
    <p:sldId id="427" r:id="rId83"/>
    <p:sldId id="428" r:id="rId84"/>
    <p:sldId id="429" r:id="rId85"/>
    <p:sldId id="430" r:id="rId86"/>
    <p:sldId id="431" r:id="rId87"/>
    <p:sldId id="432" r:id="rId88"/>
    <p:sldId id="378" r:id="rId89"/>
    <p:sldId id="338" r:id="rId90"/>
    <p:sldId id="380" r:id="rId91"/>
    <p:sldId id="358" r:id="rId92"/>
    <p:sldId id="279" r:id="rId93"/>
    <p:sldId id="365" r:id="rId94"/>
    <p:sldId id="343" r:id="rId9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9F0E1E-8E5F-4DBE-8ADF-47A7798C4139}">
          <p14:sldIdLst>
            <p14:sldId id="256"/>
            <p14:sldId id="257"/>
            <p14:sldId id="258"/>
            <p14:sldId id="259"/>
            <p14:sldId id="260"/>
            <p14:sldId id="261"/>
            <p14:sldId id="415"/>
            <p14:sldId id="344"/>
            <p14:sldId id="301"/>
            <p14:sldId id="302"/>
            <p14:sldId id="303"/>
            <p14:sldId id="304"/>
            <p14:sldId id="308"/>
            <p14:sldId id="395"/>
            <p14:sldId id="396"/>
            <p14:sldId id="305"/>
            <p14:sldId id="306"/>
            <p14:sldId id="388"/>
            <p14:sldId id="397"/>
            <p14:sldId id="398"/>
            <p14:sldId id="414"/>
            <p14:sldId id="416"/>
            <p14:sldId id="417"/>
            <p14:sldId id="267"/>
            <p14:sldId id="268"/>
            <p14:sldId id="310"/>
            <p14:sldId id="311"/>
            <p14:sldId id="389"/>
            <p14:sldId id="270"/>
            <p14:sldId id="382"/>
            <p14:sldId id="312"/>
            <p14:sldId id="313"/>
            <p14:sldId id="314"/>
            <p14:sldId id="315"/>
            <p14:sldId id="316"/>
            <p14:sldId id="390"/>
            <p14:sldId id="391"/>
            <p14:sldId id="392"/>
            <p14:sldId id="317"/>
            <p14:sldId id="318"/>
            <p14:sldId id="319"/>
            <p14:sldId id="399"/>
            <p14:sldId id="400"/>
            <p14:sldId id="334"/>
            <p14:sldId id="393"/>
            <p14:sldId id="322"/>
            <p14:sldId id="323"/>
            <p14:sldId id="324"/>
            <p14:sldId id="325"/>
            <p14:sldId id="326"/>
            <p14:sldId id="330"/>
            <p14:sldId id="340"/>
            <p14:sldId id="419"/>
            <p14:sldId id="420"/>
            <p14:sldId id="421"/>
            <p14:sldId id="422"/>
            <p14:sldId id="423"/>
            <p14:sldId id="401"/>
          </p14:sldIdLst>
        </p14:section>
        <p14:section name="Раздел без заголовка" id="{0D12B5CD-AE08-4E42-9609-6B052BF2F8CC}">
          <p14:sldIdLst>
            <p14:sldId id="384"/>
            <p14:sldId id="402"/>
            <p14:sldId id="403"/>
            <p14:sldId id="404"/>
            <p14:sldId id="405"/>
            <p14:sldId id="424"/>
            <p14:sldId id="433"/>
            <p14:sldId id="406"/>
            <p14:sldId id="407"/>
            <p14:sldId id="408"/>
            <p14:sldId id="425"/>
            <p14:sldId id="371"/>
            <p14:sldId id="372"/>
            <p14:sldId id="373"/>
            <p14:sldId id="385"/>
            <p14:sldId id="374"/>
            <p14:sldId id="375"/>
            <p14:sldId id="376"/>
            <p14:sldId id="377"/>
            <p14:sldId id="394"/>
            <p14:sldId id="412"/>
            <p14:sldId id="413"/>
            <p14:sldId id="426"/>
            <p14:sldId id="427"/>
            <p14:sldId id="428"/>
            <p14:sldId id="429"/>
            <p14:sldId id="430"/>
            <p14:sldId id="431"/>
            <p14:sldId id="432"/>
            <p14:sldId id="378"/>
            <p14:sldId id="338"/>
            <p14:sldId id="380"/>
            <p14:sldId id="358"/>
            <p14:sldId id="279"/>
            <p14:sldId id="365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ikko.ru/" TargetMode="External"/><Relationship Id="rId1" Type="http://schemas.openxmlformats.org/officeDocument/2006/relationships/hyperlink" Target="http://www.yarregion.ru/depts/do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7C980-B9C1-4C63-960E-63713211898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E7D79-F7A7-4613-8B3E-1031ECD0B027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+mn-lt"/>
            </a:rPr>
            <a:t>Комплекты тем ИС за 15 минут до проведения ИС(И) размещаются на информационном портале ЕГЭ, на сайте ФГБУ «ФЦТ»</a:t>
          </a:r>
          <a:endParaRPr lang="ru-RU" sz="2000" dirty="0">
            <a:latin typeface="+mn-lt"/>
          </a:endParaRPr>
        </a:p>
      </dgm:t>
    </dgm:pt>
    <dgm:pt modelId="{EC79E68E-6E8B-42C4-AB20-94A9929AED23}" type="parTrans" cxnId="{590B5B27-023A-4004-919F-C9262A556B7A}">
      <dgm:prSet/>
      <dgm:spPr/>
      <dgm:t>
        <a:bodyPr/>
        <a:lstStyle/>
        <a:p>
          <a:endParaRPr lang="ru-RU"/>
        </a:p>
      </dgm:t>
    </dgm:pt>
    <dgm:pt modelId="{124BAEA9-82DA-4174-8BBF-F7E163EF7A40}" type="sibTrans" cxnId="{590B5B27-023A-4004-919F-C9262A556B7A}">
      <dgm:prSet/>
      <dgm:spPr/>
      <dgm:t>
        <a:bodyPr/>
        <a:lstStyle/>
        <a:p>
          <a:endParaRPr lang="ru-RU"/>
        </a:p>
      </dgm:t>
    </dgm:pt>
    <dgm:pt modelId="{82330B51-2521-4C90-8D95-91EDBA4F5E78}">
      <dgm:prSet phldrT="[Текст]" custT="1"/>
      <dgm:spPr/>
      <dgm:t>
        <a:bodyPr/>
        <a:lstStyle/>
        <a:p>
          <a:pPr algn="just"/>
          <a:r>
            <a:rPr lang="ru-RU" sz="2000" u="none" dirty="0" err="1" smtClean="0">
              <a:latin typeface="+mn-lt"/>
            </a:rPr>
            <a:t>ege.edu.ru</a:t>
          </a:r>
          <a:r>
            <a:rPr lang="ru-RU" sz="2000" u="none" dirty="0" smtClean="0">
              <a:latin typeface="+mn-lt"/>
            </a:rPr>
            <a:t> (</a:t>
          </a:r>
          <a:r>
            <a:rPr lang="ru-RU" sz="2000" u="none" dirty="0" err="1" smtClean="0">
              <a:latin typeface="+mn-lt"/>
            </a:rPr>
            <a:t>topic.ege.edu.ru</a:t>
          </a:r>
          <a:r>
            <a:rPr lang="ru-RU" sz="2000" u="none" dirty="0" smtClean="0">
              <a:latin typeface="+mn-lt"/>
            </a:rPr>
            <a:t>)       </a:t>
          </a:r>
        </a:p>
        <a:p>
          <a:pPr algn="just"/>
          <a:r>
            <a:rPr lang="ru-RU" sz="2000" u="none" dirty="0" err="1" smtClean="0">
              <a:latin typeface="+mn-lt"/>
            </a:rPr>
            <a:t>rustest.ru</a:t>
          </a:r>
          <a:endParaRPr lang="ru-RU" sz="2000" u="none" dirty="0" smtClean="0">
            <a:latin typeface="+mn-lt"/>
          </a:endParaRPr>
        </a:p>
        <a:p>
          <a:pPr algn="just"/>
          <a:r>
            <a:rPr lang="ru-RU" sz="1800" u="sng" dirty="0" smtClean="0">
              <a:solidFill>
                <a:srgbClr val="7030A0"/>
              </a:solidFill>
              <a:latin typeface="+mn-lt"/>
              <a:hlinkClick xmlns:r="http://schemas.openxmlformats.org/officeDocument/2006/relationships" r:id="rId1"/>
            </a:rPr>
            <a:t>http://www.yarregion.ru/depts/dobr</a:t>
          </a:r>
          <a:r>
            <a:rPr lang="ru-RU" sz="1800" u="sng" dirty="0" smtClean="0">
              <a:solidFill>
                <a:srgbClr val="7030A0"/>
              </a:solidFill>
              <a:latin typeface="+mn-lt"/>
            </a:rPr>
            <a:t>  </a:t>
          </a:r>
        </a:p>
        <a:p>
          <a:pPr algn="just"/>
          <a:r>
            <a:rPr lang="ru-RU" sz="1800" u="sng" dirty="0" smtClean="0">
              <a:latin typeface="+mn-lt"/>
              <a:hlinkClick xmlns:r="http://schemas.openxmlformats.org/officeDocument/2006/relationships" r:id="rId2"/>
            </a:rPr>
            <a:t>http://www.</a:t>
          </a:r>
          <a:r>
            <a:rPr lang="en-US" sz="1800" u="sng" dirty="0" err="1" smtClean="0">
              <a:latin typeface="+mn-lt"/>
              <a:hlinkClick xmlns:r="http://schemas.openxmlformats.org/officeDocument/2006/relationships" r:id="rId2"/>
            </a:rPr>
            <a:t>coikko</a:t>
          </a:r>
          <a:r>
            <a:rPr lang="ru-RU" sz="1800" u="sng" dirty="0" smtClean="0">
              <a:latin typeface="+mn-lt"/>
              <a:hlinkClick xmlns:r="http://schemas.openxmlformats.org/officeDocument/2006/relationships" r:id="rId2"/>
            </a:rPr>
            <a:t>.</a:t>
          </a:r>
          <a:r>
            <a:rPr lang="en-US" sz="1800" u="sng" dirty="0" err="1" smtClean="0">
              <a:latin typeface="+mn-lt"/>
              <a:hlinkClick xmlns:r="http://schemas.openxmlformats.org/officeDocument/2006/relationships" r:id="rId2"/>
            </a:rPr>
            <a:t>ru</a:t>
          </a:r>
          <a:r>
            <a:rPr lang="ru-RU" sz="1800" u="sng" dirty="0" smtClean="0">
              <a:latin typeface="+mn-lt"/>
            </a:rPr>
            <a:t> </a:t>
          </a:r>
          <a:endParaRPr lang="ru-RU" sz="1800" u="sng" dirty="0">
            <a:solidFill>
              <a:srgbClr val="7030A0"/>
            </a:solidFill>
            <a:latin typeface="+mn-lt"/>
          </a:endParaRPr>
        </a:p>
      </dgm:t>
    </dgm:pt>
    <dgm:pt modelId="{8A7FE86F-F332-4DF1-BB74-B8B4C829F473}" type="parTrans" cxnId="{9A88DFB9-588F-41AB-8BA5-371C21D7ABC6}">
      <dgm:prSet/>
      <dgm:spPr/>
      <dgm:t>
        <a:bodyPr/>
        <a:lstStyle/>
        <a:p>
          <a:endParaRPr lang="ru-RU"/>
        </a:p>
      </dgm:t>
    </dgm:pt>
    <dgm:pt modelId="{0C943C8F-D519-4A23-9BCA-FC898FA9846D}" type="sibTrans" cxnId="{9A88DFB9-588F-41AB-8BA5-371C21D7ABC6}">
      <dgm:prSet/>
      <dgm:spPr/>
      <dgm:t>
        <a:bodyPr/>
        <a:lstStyle/>
        <a:p>
          <a:endParaRPr lang="ru-RU"/>
        </a:p>
      </dgm:t>
    </dgm:pt>
    <dgm:pt modelId="{D50FEAF4-29DA-4B9A-A699-02E1FF3399A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+mn-lt"/>
            </a:rPr>
            <a:t>Тексты ИИ за 15 минут до проведения размещаются департаментом образования в виртуальных кабинетах  ОО, направляются по электронной почте на адрес, указанный в РИС</a:t>
          </a:r>
          <a:endParaRPr lang="ru-RU" sz="2000" dirty="0">
            <a:latin typeface="+mn-lt"/>
          </a:endParaRPr>
        </a:p>
      </dgm:t>
    </dgm:pt>
    <dgm:pt modelId="{7345F87D-8CBF-4E8A-8B4B-530620F9C79C}" type="parTrans" cxnId="{35829131-4517-47BC-A8DB-AF43D91B7853}">
      <dgm:prSet/>
      <dgm:spPr/>
      <dgm:t>
        <a:bodyPr/>
        <a:lstStyle/>
        <a:p>
          <a:endParaRPr lang="ru-RU"/>
        </a:p>
      </dgm:t>
    </dgm:pt>
    <dgm:pt modelId="{6E6E8671-19F5-49D6-88C7-5B02289BBD44}" type="sibTrans" cxnId="{35829131-4517-47BC-A8DB-AF43D91B7853}">
      <dgm:prSet/>
      <dgm:spPr/>
      <dgm:t>
        <a:bodyPr/>
        <a:lstStyle/>
        <a:p>
          <a:endParaRPr lang="ru-RU"/>
        </a:p>
      </dgm:t>
    </dgm:pt>
    <dgm:pt modelId="{9236AC5D-57D0-4D4F-9BD5-6EDB601B0117}" type="pres">
      <dgm:prSet presAssocID="{C5B7C980-B9C1-4C63-960E-6371321189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288F2-9443-41E8-9C4D-0B7F24B9B131}" type="pres">
      <dgm:prSet presAssocID="{C5B7C980-B9C1-4C63-960E-63713211898F}" presName="dummyMaxCanvas" presStyleCnt="0">
        <dgm:presLayoutVars/>
      </dgm:prSet>
      <dgm:spPr/>
    </dgm:pt>
    <dgm:pt modelId="{71DB5743-3DDA-45AD-8C13-1C5CBA524732}" type="pres">
      <dgm:prSet presAssocID="{C5B7C980-B9C1-4C63-960E-63713211898F}" presName="ThreeNodes_1" presStyleLbl="node1" presStyleIdx="0" presStyleCnt="3" custScaleY="7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39260-4914-473C-870C-0878117A55F2}" type="pres">
      <dgm:prSet presAssocID="{C5B7C980-B9C1-4C63-960E-63713211898F}" presName="ThreeNodes_2" presStyleLbl="node1" presStyleIdx="1" presStyleCnt="3" custScaleY="118022" custLinFactNeighborX="74" custLinFactNeighborY="-8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5AAC2-1EA6-4A80-9983-9ECAA44AB620}" type="pres">
      <dgm:prSet presAssocID="{C5B7C980-B9C1-4C63-960E-63713211898F}" presName="ThreeNodes_3" presStyleLbl="node1" presStyleIdx="2" presStyleCnt="3" custScaleY="115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AB858-A4CD-492B-9788-80669F2AA22E}" type="pres">
      <dgm:prSet presAssocID="{C5B7C980-B9C1-4C63-960E-63713211898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A3B1-35F8-497A-B9D2-547DF93FB71B}" type="pres">
      <dgm:prSet presAssocID="{C5B7C980-B9C1-4C63-960E-63713211898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DE40B-34AC-4B2F-BC3C-9A6F9221DFAD}" type="pres">
      <dgm:prSet presAssocID="{C5B7C980-B9C1-4C63-960E-63713211898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26044-7577-41D1-9348-5ABF472E7FE2}" type="pres">
      <dgm:prSet presAssocID="{C5B7C980-B9C1-4C63-960E-63713211898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4405B-0F54-4F15-B99F-C36948FD146A}" type="pres">
      <dgm:prSet presAssocID="{C5B7C980-B9C1-4C63-960E-63713211898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81448-1C58-4045-933B-8762C9C8E7A4}" type="presOf" srcId="{82330B51-2521-4C90-8D95-91EDBA4F5E78}" destId="{82226044-7577-41D1-9348-5ABF472E7FE2}" srcOrd="1" destOrd="0" presId="urn:microsoft.com/office/officeart/2005/8/layout/vProcess5"/>
    <dgm:cxn modelId="{35829131-4517-47BC-A8DB-AF43D91B7853}" srcId="{C5B7C980-B9C1-4C63-960E-63713211898F}" destId="{D50FEAF4-29DA-4B9A-A699-02E1FF3399A2}" srcOrd="2" destOrd="0" parTransId="{7345F87D-8CBF-4E8A-8B4B-530620F9C79C}" sibTransId="{6E6E8671-19F5-49D6-88C7-5B02289BBD44}"/>
    <dgm:cxn modelId="{FE73B646-DDDD-4C64-B335-B91326292456}" type="presOf" srcId="{C5B7C980-B9C1-4C63-960E-63713211898F}" destId="{9236AC5D-57D0-4D4F-9BD5-6EDB601B0117}" srcOrd="0" destOrd="0" presId="urn:microsoft.com/office/officeart/2005/8/layout/vProcess5"/>
    <dgm:cxn modelId="{BF20DCCB-7D05-46EE-B659-4BFA8E222921}" type="presOf" srcId="{D50FEAF4-29DA-4B9A-A699-02E1FF3399A2}" destId="{2374405B-0F54-4F15-B99F-C36948FD146A}" srcOrd="1" destOrd="0" presId="urn:microsoft.com/office/officeart/2005/8/layout/vProcess5"/>
    <dgm:cxn modelId="{9A88DFB9-588F-41AB-8BA5-371C21D7ABC6}" srcId="{C5B7C980-B9C1-4C63-960E-63713211898F}" destId="{82330B51-2521-4C90-8D95-91EDBA4F5E78}" srcOrd="1" destOrd="0" parTransId="{8A7FE86F-F332-4DF1-BB74-B8B4C829F473}" sibTransId="{0C943C8F-D519-4A23-9BCA-FC898FA9846D}"/>
    <dgm:cxn modelId="{5EF78510-F3E9-4526-A36D-87CA00D8A244}" type="presOf" srcId="{82330B51-2521-4C90-8D95-91EDBA4F5E78}" destId="{51239260-4914-473C-870C-0878117A55F2}" srcOrd="0" destOrd="0" presId="urn:microsoft.com/office/officeart/2005/8/layout/vProcess5"/>
    <dgm:cxn modelId="{DE651EB9-C08C-49C3-8F1E-F64B55555CAF}" type="presOf" srcId="{D50FEAF4-29DA-4B9A-A699-02E1FF3399A2}" destId="{4455AAC2-1EA6-4A80-9983-9ECAA44AB620}" srcOrd="0" destOrd="0" presId="urn:microsoft.com/office/officeart/2005/8/layout/vProcess5"/>
    <dgm:cxn modelId="{114931D2-4807-4EBF-8C47-8B4597FB90A1}" type="presOf" srcId="{0C943C8F-D519-4A23-9BCA-FC898FA9846D}" destId="{E2B9A3B1-35F8-497A-B9D2-547DF93FB71B}" srcOrd="0" destOrd="0" presId="urn:microsoft.com/office/officeart/2005/8/layout/vProcess5"/>
    <dgm:cxn modelId="{590B5B27-023A-4004-919F-C9262A556B7A}" srcId="{C5B7C980-B9C1-4C63-960E-63713211898F}" destId="{6B1E7D79-F7A7-4613-8B3E-1031ECD0B027}" srcOrd="0" destOrd="0" parTransId="{EC79E68E-6E8B-42C4-AB20-94A9929AED23}" sibTransId="{124BAEA9-82DA-4174-8BBF-F7E163EF7A40}"/>
    <dgm:cxn modelId="{10B5D065-501F-4D59-8AE8-4F9BA669F80D}" type="presOf" srcId="{6B1E7D79-F7A7-4613-8B3E-1031ECD0B027}" destId="{7C4DE40B-34AC-4B2F-BC3C-9A6F9221DFAD}" srcOrd="1" destOrd="0" presId="urn:microsoft.com/office/officeart/2005/8/layout/vProcess5"/>
    <dgm:cxn modelId="{34697619-1B5B-4647-A79A-4E03D185CD78}" type="presOf" srcId="{6B1E7D79-F7A7-4613-8B3E-1031ECD0B027}" destId="{71DB5743-3DDA-45AD-8C13-1C5CBA524732}" srcOrd="0" destOrd="0" presId="urn:microsoft.com/office/officeart/2005/8/layout/vProcess5"/>
    <dgm:cxn modelId="{27246FEC-2E24-4F03-B9DC-A3CAFBE6F415}" type="presOf" srcId="{124BAEA9-82DA-4174-8BBF-F7E163EF7A40}" destId="{BDAAB858-A4CD-492B-9788-80669F2AA22E}" srcOrd="0" destOrd="0" presId="urn:microsoft.com/office/officeart/2005/8/layout/vProcess5"/>
    <dgm:cxn modelId="{6E6C3A92-9F73-45FA-972C-EF94F6AD0FC5}" type="presParOf" srcId="{9236AC5D-57D0-4D4F-9BD5-6EDB601B0117}" destId="{11A288F2-9443-41E8-9C4D-0B7F24B9B131}" srcOrd="0" destOrd="0" presId="urn:microsoft.com/office/officeart/2005/8/layout/vProcess5"/>
    <dgm:cxn modelId="{60A28CFD-EEC4-40DD-9DFC-70AAA05DEEDB}" type="presParOf" srcId="{9236AC5D-57D0-4D4F-9BD5-6EDB601B0117}" destId="{71DB5743-3DDA-45AD-8C13-1C5CBA524732}" srcOrd="1" destOrd="0" presId="urn:microsoft.com/office/officeart/2005/8/layout/vProcess5"/>
    <dgm:cxn modelId="{7948C5B6-C466-49CD-82A2-C079B6B5567D}" type="presParOf" srcId="{9236AC5D-57D0-4D4F-9BD5-6EDB601B0117}" destId="{51239260-4914-473C-870C-0878117A55F2}" srcOrd="2" destOrd="0" presId="urn:microsoft.com/office/officeart/2005/8/layout/vProcess5"/>
    <dgm:cxn modelId="{70D0C1E0-B223-4372-BE5D-D879650E8E94}" type="presParOf" srcId="{9236AC5D-57D0-4D4F-9BD5-6EDB601B0117}" destId="{4455AAC2-1EA6-4A80-9983-9ECAA44AB620}" srcOrd="3" destOrd="0" presId="urn:microsoft.com/office/officeart/2005/8/layout/vProcess5"/>
    <dgm:cxn modelId="{1907346E-6C51-4B36-B6DC-1D92B8C912FA}" type="presParOf" srcId="{9236AC5D-57D0-4D4F-9BD5-6EDB601B0117}" destId="{BDAAB858-A4CD-492B-9788-80669F2AA22E}" srcOrd="4" destOrd="0" presId="urn:microsoft.com/office/officeart/2005/8/layout/vProcess5"/>
    <dgm:cxn modelId="{BF5D52A9-19C0-4859-B2F2-B2576D970F24}" type="presParOf" srcId="{9236AC5D-57D0-4D4F-9BD5-6EDB601B0117}" destId="{E2B9A3B1-35F8-497A-B9D2-547DF93FB71B}" srcOrd="5" destOrd="0" presId="urn:microsoft.com/office/officeart/2005/8/layout/vProcess5"/>
    <dgm:cxn modelId="{58F2E70B-5A89-4AEC-87BB-BD72CEDBEC3A}" type="presParOf" srcId="{9236AC5D-57D0-4D4F-9BD5-6EDB601B0117}" destId="{7C4DE40B-34AC-4B2F-BC3C-9A6F9221DFAD}" srcOrd="6" destOrd="0" presId="urn:microsoft.com/office/officeart/2005/8/layout/vProcess5"/>
    <dgm:cxn modelId="{D4686C59-5367-4D7A-B898-AB1816D978BF}" type="presParOf" srcId="{9236AC5D-57D0-4D4F-9BD5-6EDB601B0117}" destId="{82226044-7577-41D1-9348-5ABF472E7FE2}" srcOrd="7" destOrd="0" presId="urn:microsoft.com/office/officeart/2005/8/layout/vProcess5"/>
    <dgm:cxn modelId="{E3FB5B92-E2D0-4D23-A233-53BD580A8E47}" type="presParOf" srcId="{9236AC5D-57D0-4D4F-9BD5-6EDB601B0117}" destId="{2374405B-0F54-4F15-B99F-C36948FD14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9FA19-E648-49FE-BC96-0A105E3E5A9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9303F-BF7C-47E0-BDA2-12AD7200B04F}">
      <dgm:prSet phldrT="[Текст]"/>
      <dgm:spPr/>
      <dgm:t>
        <a:bodyPr/>
        <a:lstStyle/>
        <a:p>
          <a:r>
            <a:rPr lang="ru-RU" dirty="0" smtClean="0"/>
            <a:t>средства индивидуальной защиты</a:t>
          </a:r>
          <a:endParaRPr lang="ru-RU" dirty="0"/>
        </a:p>
      </dgm:t>
    </dgm:pt>
    <dgm:pt modelId="{D2E1357B-12EC-450C-8A2F-801BF0583296}" type="parTrans" cxnId="{CA8D7B87-FF3D-467B-93E6-82823254B513}">
      <dgm:prSet/>
      <dgm:spPr/>
      <dgm:t>
        <a:bodyPr/>
        <a:lstStyle/>
        <a:p>
          <a:endParaRPr lang="ru-RU"/>
        </a:p>
      </dgm:t>
    </dgm:pt>
    <dgm:pt modelId="{9EFB0568-4E7E-4537-BD5D-E422FA235390}" type="sibTrans" cxnId="{CA8D7B87-FF3D-467B-93E6-82823254B513}">
      <dgm:prSet/>
      <dgm:spPr/>
      <dgm:t>
        <a:bodyPr/>
        <a:lstStyle/>
        <a:p>
          <a:endParaRPr lang="ru-RU"/>
        </a:p>
      </dgm:t>
    </dgm:pt>
    <dgm:pt modelId="{541C0703-F792-46E3-AE3E-150D871781EA}">
      <dgm:prSet phldrT="[Текст]"/>
      <dgm:spPr/>
      <dgm:t>
        <a:bodyPr/>
        <a:lstStyle/>
        <a:p>
          <a:r>
            <a:rPr lang="ru-RU" dirty="0" smtClean="0"/>
            <a:t>дезинфекционная обработка помещений</a:t>
          </a:r>
          <a:endParaRPr lang="ru-RU" dirty="0"/>
        </a:p>
      </dgm:t>
    </dgm:pt>
    <dgm:pt modelId="{661FBE65-A9A6-4CCE-93FF-4498A47605AC}" type="parTrans" cxnId="{7EE76E27-4A20-4345-8AA2-E36119A803FF}">
      <dgm:prSet/>
      <dgm:spPr/>
      <dgm:t>
        <a:bodyPr/>
        <a:lstStyle/>
        <a:p>
          <a:endParaRPr lang="ru-RU"/>
        </a:p>
      </dgm:t>
    </dgm:pt>
    <dgm:pt modelId="{E132D24D-C537-4086-BFE2-178D69DDA9FB}" type="sibTrans" cxnId="{7EE76E27-4A20-4345-8AA2-E36119A803FF}">
      <dgm:prSet/>
      <dgm:spPr/>
      <dgm:t>
        <a:bodyPr/>
        <a:lstStyle/>
        <a:p>
          <a:endParaRPr lang="ru-RU"/>
        </a:p>
      </dgm:t>
    </dgm:pt>
    <dgm:pt modelId="{91799870-1184-40C3-8A31-E8AD5329440A}">
      <dgm:prSet phldrT="[Текст]"/>
      <dgm:spPr/>
      <dgm:t>
        <a:bodyPr/>
        <a:lstStyle/>
        <a:p>
          <a:r>
            <a:rPr lang="ru-RU" dirty="0" smtClean="0"/>
            <a:t>термометрия на входе в ОО</a:t>
          </a:r>
          <a:endParaRPr lang="ru-RU" dirty="0"/>
        </a:p>
      </dgm:t>
    </dgm:pt>
    <dgm:pt modelId="{5FB7486A-A183-422F-87DD-9D64E8473165}" type="parTrans" cxnId="{454948CE-1DDA-43DD-9044-4B12797F03EB}">
      <dgm:prSet/>
      <dgm:spPr/>
      <dgm:t>
        <a:bodyPr/>
        <a:lstStyle/>
        <a:p>
          <a:endParaRPr lang="ru-RU"/>
        </a:p>
      </dgm:t>
    </dgm:pt>
    <dgm:pt modelId="{F1FE9A5D-6407-47A9-AFC1-81F0CBDCA2CE}" type="sibTrans" cxnId="{454948CE-1DDA-43DD-9044-4B12797F03EB}">
      <dgm:prSet/>
      <dgm:spPr/>
      <dgm:t>
        <a:bodyPr/>
        <a:lstStyle/>
        <a:p>
          <a:endParaRPr lang="ru-RU"/>
        </a:p>
      </dgm:t>
    </dgm:pt>
    <dgm:pt modelId="{8698567C-915B-4061-9578-9EE94562E1CA}">
      <dgm:prSet phldrT="[Текст]"/>
      <dgm:spPr/>
      <dgm:t>
        <a:bodyPr/>
        <a:lstStyle/>
        <a:p>
          <a:r>
            <a:rPr lang="ru-RU" dirty="0" smtClean="0"/>
            <a:t>рассадка по 1 участнику за рабочий стол</a:t>
          </a:r>
          <a:endParaRPr lang="ru-RU" dirty="0"/>
        </a:p>
      </dgm:t>
    </dgm:pt>
    <dgm:pt modelId="{A70FC658-A23A-41F9-AE9D-3D1829674678}" type="parTrans" cxnId="{651CD4CE-6660-4F61-98A0-BDB755E6826E}">
      <dgm:prSet/>
      <dgm:spPr/>
      <dgm:t>
        <a:bodyPr/>
        <a:lstStyle/>
        <a:p>
          <a:endParaRPr lang="ru-RU"/>
        </a:p>
      </dgm:t>
    </dgm:pt>
    <dgm:pt modelId="{BF7B8798-A937-41B3-86A8-130A132A2BF6}" type="sibTrans" cxnId="{651CD4CE-6660-4F61-98A0-BDB755E6826E}">
      <dgm:prSet/>
      <dgm:spPr/>
      <dgm:t>
        <a:bodyPr/>
        <a:lstStyle/>
        <a:p>
          <a:endParaRPr lang="ru-RU"/>
        </a:p>
      </dgm:t>
    </dgm:pt>
    <dgm:pt modelId="{EF27E582-876B-42C8-8AD7-5A105C1C6BF2}">
      <dgm:prSet phldrT="[Текст]"/>
      <dgm:spPr/>
      <dgm:t>
        <a:bodyPr/>
        <a:lstStyle/>
        <a:p>
          <a:r>
            <a:rPr lang="ru-RU" dirty="0" smtClean="0"/>
            <a:t>антисептические средства для обработки рук</a:t>
          </a:r>
          <a:endParaRPr lang="ru-RU" dirty="0"/>
        </a:p>
      </dgm:t>
    </dgm:pt>
    <dgm:pt modelId="{30886245-0229-42FC-AE96-28F4857F9E1A}" type="parTrans" cxnId="{CE2FF779-2F13-4E13-82FD-59187EFAD27D}">
      <dgm:prSet/>
      <dgm:spPr/>
      <dgm:t>
        <a:bodyPr/>
        <a:lstStyle/>
        <a:p>
          <a:endParaRPr lang="ru-RU"/>
        </a:p>
      </dgm:t>
    </dgm:pt>
    <dgm:pt modelId="{E2E109F2-6A26-4D65-9B25-151F26E84DCC}" type="sibTrans" cxnId="{CE2FF779-2F13-4E13-82FD-59187EFAD27D}">
      <dgm:prSet/>
      <dgm:spPr/>
      <dgm:t>
        <a:bodyPr/>
        <a:lstStyle/>
        <a:p>
          <a:endParaRPr lang="ru-RU"/>
        </a:p>
      </dgm:t>
    </dgm:pt>
    <dgm:pt modelId="{38C43D72-966A-4520-A940-C36CF33F9C0F}">
      <dgm:prSet/>
      <dgm:spPr/>
      <dgm:t>
        <a:bodyPr/>
        <a:lstStyle/>
        <a:p>
          <a:r>
            <a:rPr lang="ru-RU" dirty="0" smtClean="0"/>
            <a:t>проветривание аудиторий</a:t>
          </a:r>
          <a:endParaRPr lang="ru-RU" dirty="0"/>
        </a:p>
      </dgm:t>
    </dgm:pt>
    <dgm:pt modelId="{9B5A19AE-FBB5-4AD3-B98F-8C788F633E0C}" type="parTrans" cxnId="{8AA25FB5-0B81-4421-A613-0E0403D8DF19}">
      <dgm:prSet/>
      <dgm:spPr/>
    </dgm:pt>
    <dgm:pt modelId="{D4AFB8AA-11DF-411A-91E0-CD27AC9D58F8}" type="sibTrans" cxnId="{8AA25FB5-0B81-4421-A613-0E0403D8DF19}">
      <dgm:prSet/>
      <dgm:spPr/>
    </dgm:pt>
    <dgm:pt modelId="{3458F9BA-08F8-4937-8590-7EA9FB11B89A}">
      <dgm:prSet/>
      <dgm:spPr/>
      <dgm:t>
        <a:bodyPr/>
        <a:lstStyle/>
        <a:p>
          <a:r>
            <a:rPr lang="ru-RU" dirty="0" smtClean="0"/>
            <a:t>питьевой режим</a:t>
          </a:r>
          <a:endParaRPr lang="ru-RU" dirty="0"/>
        </a:p>
      </dgm:t>
    </dgm:pt>
    <dgm:pt modelId="{5F501CF0-B983-4070-8934-04857AD6F74E}" type="parTrans" cxnId="{1ADD56B7-A35B-421B-A13D-FE5A7CF9D75C}">
      <dgm:prSet/>
      <dgm:spPr/>
    </dgm:pt>
    <dgm:pt modelId="{9D9D4FF8-C96D-43B1-82D3-4958DC09662D}" type="sibTrans" cxnId="{1ADD56B7-A35B-421B-A13D-FE5A7CF9D75C}">
      <dgm:prSet/>
      <dgm:spPr/>
    </dgm:pt>
    <dgm:pt modelId="{D1F8588D-AF6B-4921-8592-65078D8E50AF}" type="pres">
      <dgm:prSet presAssocID="{18A9FA19-E648-49FE-BC96-0A105E3E5A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CD040-DF82-4F74-AC9F-AB520F55DF52}" type="pres">
      <dgm:prSet presAssocID="{EAD9303F-BF7C-47E0-BDA2-12AD7200B04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9E761-FD24-4864-A988-66BDAAE9E6BC}" type="pres">
      <dgm:prSet presAssocID="{9EFB0568-4E7E-4537-BD5D-E422FA235390}" presName="sibTrans" presStyleCnt="0"/>
      <dgm:spPr/>
    </dgm:pt>
    <dgm:pt modelId="{7F90B505-6737-487D-965A-14056370DF67}" type="pres">
      <dgm:prSet presAssocID="{541C0703-F792-46E3-AE3E-150D871781E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65CB0-8FD9-4EE7-B53A-DA77ADF90737}" type="pres">
      <dgm:prSet presAssocID="{E132D24D-C537-4086-BFE2-178D69DDA9FB}" presName="sibTrans" presStyleCnt="0"/>
      <dgm:spPr/>
    </dgm:pt>
    <dgm:pt modelId="{68D83FA3-290E-4337-B01D-C82ABD60191D}" type="pres">
      <dgm:prSet presAssocID="{91799870-1184-40C3-8A31-E8AD5329440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6ABB4-46F0-487E-8A63-DDF1D90FFD2E}" type="pres">
      <dgm:prSet presAssocID="{F1FE9A5D-6407-47A9-AFC1-81F0CBDCA2CE}" presName="sibTrans" presStyleCnt="0"/>
      <dgm:spPr/>
    </dgm:pt>
    <dgm:pt modelId="{5B588DF1-0059-4B1B-BE4E-EEE4A6EBC76B}" type="pres">
      <dgm:prSet presAssocID="{8698567C-915B-4061-9578-9EE94562E1C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C7F09-2295-4618-B133-DDD0434A5207}" type="pres">
      <dgm:prSet presAssocID="{BF7B8798-A937-41B3-86A8-130A132A2BF6}" presName="sibTrans" presStyleCnt="0"/>
      <dgm:spPr/>
    </dgm:pt>
    <dgm:pt modelId="{463D49D8-57AC-4270-BC62-6FE2461577B9}" type="pres">
      <dgm:prSet presAssocID="{EF27E582-876B-42C8-8AD7-5A105C1C6B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F90C0-E1AB-47E2-BF86-3AA5C86F14EC}" type="pres">
      <dgm:prSet presAssocID="{E2E109F2-6A26-4D65-9B25-151F26E84DCC}" presName="sibTrans" presStyleCnt="0"/>
      <dgm:spPr/>
    </dgm:pt>
    <dgm:pt modelId="{2DE66FB0-65E5-43CD-9747-73CCC3F5B8EA}" type="pres">
      <dgm:prSet presAssocID="{38C43D72-966A-4520-A940-C36CF33F9C0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85933-C481-40A0-B560-13E04CCF48AB}" type="pres">
      <dgm:prSet presAssocID="{D4AFB8AA-11DF-411A-91E0-CD27AC9D58F8}" presName="sibTrans" presStyleCnt="0"/>
      <dgm:spPr/>
    </dgm:pt>
    <dgm:pt modelId="{EFB08D8B-3DFD-4615-BFB8-7F1DECBF5E50}" type="pres">
      <dgm:prSet presAssocID="{3458F9BA-08F8-4937-8590-7EA9FB11B89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A98AD-FCD8-45B1-8D52-83286000103D}" type="presOf" srcId="{8698567C-915B-4061-9578-9EE94562E1CA}" destId="{5B588DF1-0059-4B1B-BE4E-EEE4A6EBC76B}" srcOrd="0" destOrd="0" presId="urn:microsoft.com/office/officeart/2005/8/layout/default#1"/>
    <dgm:cxn modelId="{8AA25FB5-0B81-4421-A613-0E0403D8DF19}" srcId="{18A9FA19-E648-49FE-BC96-0A105E3E5A96}" destId="{38C43D72-966A-4520-A940-C36CF33F9C0F}" srcOrd="5" destOrd="0" parTransId="{9B5A19AE-FBB5-4AD3-B98F-8C788F633E0C}" sibTransId="{D4AFB8AA-11DF-411A-91E0-CD27AC9D58F8}"/>
    <dgm:cxn modelId="{CE2FF779-2F13-4E13-82FD-59187EFAD27D}" srcId="{18A9FA19-E648-49FE-BC96-0A105E3E5A96}" destId="{EF27E582-876B-42C8-8AD7-5A105C1C6BF2}" srcOrd="4" destOrd="0" parTransId="{30886245-0229-42FC-AE96-28F4857F9E1A}" sibTransId="{E2E109F2-6A26-4D65-9B25-151F26E84DCC}"/>
    <dgm:cxn modelId="{454948CE-1DDA-43DD-9044-4B12797F03EB}" srcId="{18A9FA19-E648-49FE-BC96-0A105E3E5A96}" destId="{91799870-1184-40C3-8A31-E8AD5329440A}" srcOrd="2" destOrd="0" parTransId="{5FB7486A-A183-422F-87DD-9D64E8473165}" sibTransId="{F1FE9A5D-6407-47A9-AFC1-81F0CBDCA2CE}"/>
    <dgm:cxn modelId="{BBDB4937-168E-4793-BDA5-508023DA073B}" type="presOf" srcId="{EAD9303F-BF7C-47E0-BDA2-12AD7200B04F}" destId="{EC1CD040-DF82-4F74-AC9F-AB520F55DF52}" srcOrd="0" destOrd="0" presId="urn:microsoft.com/office/officeart/2005/8/layout/default#1"/>
    <dgm:cxn modelId="{CE2A57D6-E87E-49C7-B3F6-16BB246926B7}" type="presOf" srcId="{38C43D72-966A-4520-A940-C36CF33F9C0F}" destId="{2DE66FB0-65E5-43CD-9747-73CCC3F5B8EA}" srcOrd="0" destOrd="0" presId="urn:microsoft.com/office/officeart/2005/8/layout/default#1"/>
    <dgm:cxn modelId="{2047C688-FE95-47B7-A87A-6ECCCCF20752}" type="presOf" srcId="{EF27E582-876B-42C8-8AD7-5A105C1C6BF2}" destId="{463D49D8-57AC-4270-BC62-6FE2461577B9}" srcOrd="0" destOrd="0" presId="urn:microsoft.com/office/officeart/2005/8/layout/default#1"/>
    <dgm:cxn modelId="{4E0DE9CE-DC5B-4469-9E88-EE218E577C54}" type="presOf" srcId="{541C0703-F792-46E3-AE3E-150D871781EA}" destId="{7F90B505-6737-487D-965A-14056370DF67}" srcOrd="0" destOrd="0" presId="urn:microsoft.com/office/officeart/2005/8/layout/default#1"/>
    <dgm:cxn modelId="{949907E5-571D-4716-9C52-26D0C9F1193C}" type="presOf" srcId="{18A9FA19-E648-49FE-BC96-0A105E3E5A96}" destId="{D1F8588D-AF6B-4921-8592-65078D8E50AF}" srcOrd="0" destOrd="0" presId="urn:microsoft.com/office/officeart/2005/8/layout/default#1"/>
    <dgm:cxn modelId="{53D260DC-C2ED-4C44-989E-243B7949DC45}" type="presOf" srcId="{91799870-1184-40C3-8A31-E8AD5329440A}" destId="{68D83FA3-290E-4337-B01D-C82ABD60191D}" srcOrd="0" destOrd="0" presId="urn:microsoft.com/office/officeart/2005/8/layout/default#1"/>
    <dgm:cxn modelId="{651CD4CE-6660-4F61-98A0-BDB755E6826E}" srcId="{18A9FA19-E648-49FE-BC96-0A105E3E5A96}" destId="{8698567C-915B-4061-9578-9EE94562E1CA}" srcOrd="3" destOrd="0" parTransId="{A70FC658-A23A-41F9-AE9D-3D1829674678}" sibTransId="{BF7B8798-A937-41B3-86A8-130A132A2BF6}"/>
    <dgm:cxn modelId="{FB39ADE3-A299-4487-8E38-685DC4E7DDD6}" type="presOf" srcId="{3458F9BA-08F8-4937-8590-7EA9FB11B89A}" destId="{EFB08D8B-3DFD-4615-BFB8-7F1DECBF5E50}" srcOrd="0" destOrd="0" presId="urn:microsoft.com/office/officeart/2005/8/layout/default#1"/>
    <dgm:cxn modelId="{7EE76E27-4A20-4345-8AA2-E36119A803FF}" srcId="{18A9FA19-E648-49FE-BC96-0A105E3E5A96}" destId="{541C0703-F792-46E3-AE3E-150D871781EA}" srcOrd="1" destOrd="0" parTransId="{661FBE65-A9A6-4CCE-93FF-4498A47605AC}" sibTransId="{E132D24D-C537-4086-BFE2-178D69DDA9FB}"/>
    <dgm:cxn modelId="{CA8D7B87-FF3D-467B-93E6-82823254B513}" srcId="{18A9FA19-E648-49FE-BC96-0A105E3E5A96}" destId="{EAD9303F-BF7C-47E0-BDA2-12AD7200B04F}" srcOrd="0" destOrd="0" parTransId="{D2E1357B-12EC-450C-8A2F-801BF0583296}" sibTransId="{9EFB0568-4E7E-4537-BD5D-E422FA235390}"/>
    <dgm:cxn modelId="{1ADD56B7-A35B-421B-A13D-FE5A7CF9D75C}" srcId="{18A9FA19-E648-49FE-BC96-0A105E3E5A96}" destId="{3458F9BA-08F8-4937-8590-7EA9FB11B89A}" srcOrd="6" destOrd="0" parTransId="{5F501CF0-B983-4070-8934-04857AD6F74E}" sibTransId="{9D9D4FF8-C96D-43B1-82D3-4958DC09662D}"/>
    <dgm:cxn modelId="{9E1B9DA0-30B4-4035-9D2B-7A15227CBBA0}" type="presParOf" srcId="{D1F8588D-AF6B-4921-8592-65078D8E50AF}" destId="{EC1CD040-DF82-4F74-AC9F-AB520F55DF52}" srcOrd="0" destOrd="0" presId="urn:microsoft.com/office/officeart/2005/8/layout/default#1"/>
    <dgm:cxn modelId="{C72AE755-F5D3-4FFC-A94A-DE48047F8E6B}" type="presParOf" srcId="{D1F8588D-AF6B-4921-8592-65078D8E50AF}" destId="{2EE9E761-FD24-4864-A988-66BDAAE9E6BC}" srcOrd="1" destOrd="0" presId="urn:microsoft.com/office/officeart/2005/8/layout/default#1"/>
    <dgm:cxn modelId="{DD690B31-33A3-4CC1-A288-43C72D9AED2F}" type="presParOf" srcId="{D1F8588D-AF6B-4921-8592-65078D8E50AF}" destId="{7F90B505-6737-487D-965A-14056370DF67}" srcOrd="2" destOrd="0" presId="urn:microsoft.com/office/officeart/2005/8/layout/default#1"/>
    <dgm:cxn modelId="{4DA579A4-33EF-4B79-874D-903A35EA8E8E}" type="presParOf" srcId="{D1F8588D-AF6B-4921-8592-65078D8E50AF}" destId="{B2365CB0-8FD9-4EE7-B53A-DA77ADF90737}" srcOrd="3" destOrd="0" presId="urn:microsoft.com/office/officeart/2005/8/layout/default#1"/>
    <dgm:cxn modelId="{4CD596C0-FFCD-4589-8CBE-FE398F677020}" type="presParOf" srcId="{D1F8588D-AF6B-4921-8592-65078D8E50AF}" destId="{68D83FA3-290E-4337-B01D-C82ABD60191D}" srcOrd="4" destOrd="0" presId="urn:microsoft.com/office/officeart/2005/8/layout/default#1"/>
    <dgm:cxn modelId="{528A6681-7B91-43BB-A017-94AEF453B8D3}" type="presParOf" srcId="{D1F8588D-AF6B-4921-8592-65078D8E50AF}" destId="{44F6ABB4-46F0-487E-8A63-DDF1D90FFD2E}" srcOrd="5" destOrd="0" presId="urn:microsoft.com/office/officeart/2005/8/layout/default#1"/>
    <dgm:cxn modelId="{46185724-DDD9-4164-AA49-8B06749A7546}" type="presParOf" srcId="{D1F8588D-AF6B-4921-8592-65078D8E50AF}" destId="{5B588DF1-0059-4B1B-BE4E-EEE4A6EBC76B}" srcOrd="6" destOrd="0" presId="urn:microsoft.com/office/officeart/2005/8/layout/default#1"/>
    <dgm:cxn modelId="{6765A68B-B36A-4AA3-9B13-891F44EAE588}" type="presParOf" srcId="{D1F8588D-AF6B-4921-8592-65078D8E50AF}" destId="{3F1C7F09-2295-4618-B133-DDD0434A5207}" srcOrd="7" destOrd="0" presId="urn:microsoft.com/office/officeart/2005/8/layout/default#1"/>
    <dgm:cxn modelId="{AF942BE5-C53B-40A9-B237-FB74CF9EF191}" type="presParOf" srcId="{D1F8588D-AF6B-4921-8592-65078D8E50AF}" destId="{463D49D8-57AC-4270-BC62-6FE2461577B9}" srcOrd="8" destOrd="0" presId="urn:microsoft.com/office/officeart/2005/8/layout/default#1"/>
    <dgm:cxn modelId="{B519F1FB-0857-4585-BD10-0B6F492AF13C}" type="presParOf" srcId="{D1F8588D-AF6B-4921-8592-65078D8E50AF}" destId="{804F90C0-E1AB-47E2-BF86-3AA5C86F14EC}" srcOrd="9" destOrd="0" presId="urn:microsoft.com/office/officeart/2005/8/layout/default#1"/>
    <dgm:cxn modelId="{F8566B63-E143-4174-8C82-0A4492FC13E4}" type="presParOf" srcId="{D1F8588D-AF6B-4921-8592-65078D8E50AF}" destId="{2DE66FB0-65E5-43CD-9747-73CCC3F5B8EA}" srcOrd="10" destOrd="0" presId="urn:microsoft.com/office/officeart/2005/8/layout/default#1"/>
    <dgm:cxn modelId="{16B7F4A1-F92B-4ED3-BCFF-2DC3DCB9EE39}" type="presParOf" srcId="{D1F8588D-AF6B-4921-8592-65078D8E50AF}" destId="{92285933-C481-40A0-B560-13E04CCF48AB}" srcOrd="11" destOrd="0" presId="urn:microsoft.com/office/officeart/2005/8/layout/default#1"/>
    <dgm:cxn modelId="{5AC2572E-0751-4C2C-9E4F-158F5EC2837F}" type="presParOf" srcId="{D1F8588D-AF6B-4921-8592-65078D8E50AF}" destId="{EFB08D8B-3DFD-4615-BFB8-7F1DECBF5E5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D040-DF82-4F74-AC9F-AB520F55DF52}">
      <dsp:nvSpPr>
        <dsp:cNvPr id="0" name=""/>
        <dsp:cNvSpPr/>
      </dsp:nvSpPr>
      <dsp:spPr>
        <a:xfrm>
          <a:off x="941486" y="959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средства индивидуальной защиты</a:t>
          </a:r>
          <a:endParaRPr lang="ru-RU" sz="1700" kern="1200" dirty="0"/>
        </a:p>
      </dsp:txBody>
      <dsp:txXfrm>
        <a:off x="941486" y="959"/>
        <a:ext cx="2006203" cy="1203721"/>
      </dsp:txXfrm>
    </dsp:sp>
    <dsp:sp modelId="{7F90B505-6737-487D-965A-14056370DF67}">
      <dsp:nvSpPr>
        <dsp:cNvPr id="0" name=""/>
        <dsp:cNvSpPr/>
      </dsp:nvSpPr>
      <dsp:spPr>
        <a:xfrm>
          <a:off x="3148310" y="959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дезинфекционная обработка помещений</a:t>
          </a:r>
          <a:endParaRPr lang="ru-RU" sz="1700" kern="1200" dirty="0"/>
        </a:p>
      </dsp:txBody>
      <dsp:txXfrm>
        <a:off x="3148310" y="959"/>
        <a:ext cx="2006203" cy="1203721"/>
      </dsp:txXfrm>
    </dsp:sp>
    <dsp:sp modelId="{68D83FA3-290E-4337-B01D-C82ABD60191D}">
      <dsp:nvSpPr>
        <dsp:cNvPr id="0" name=""/>
        <dsp:cNvSpPr/>
      </dsp:nvSpPr>
      <dsp:spPr>
        <a:xfrm>
          <a:off x="941486" y="1405301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термометрия на входе в ОО</a:t>
          </a:r>
          <a:endParaRPr lang="ru-RU" sz="1700" kern="1200" dirty="0"/>
        </a:p>
      </dsp:txBody>
      <dsp:txXfrm>
        <a:off x="941486" y="1405301"/>
        <a:ext cx="2006203" cy="1203721"/>
      </dsp:txXfrm>
    </dsp:sp>
    <dsp:sp modelId="{5B588DF1-0059-4B1B-BE4E-EEE4A6EBC76B}">
      <dsp:nvSpPr>
        <dsp:cNvPr id="0" name=""/>
        <dsp:cNvSpPr/>
      </dsp:nvSpPr>
      <dsp:spPr>
        <a:xfrm>
          <a:off x="3148310" y="1405301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рассадка по 1 участнику за рабочий стол</a:t>
          </a:r>
          <a:endParaRPr lang="ru-RU" sz="1700" kern="1200" dirty="0"/>
        </a:p>
      </dsp:txBody>
      <dsp:txXfrm>
        <a:off x="3148310" y="1405301"/>
        <a:ext cx="2006203" cy="1203721"/>
      </dsp:txXfrm>
    </dsp:sp>
    <dsp:sp modelId="{463D49D8-57AC-4270-BC62-6FE2461577B9}">
      <dsp:nvSpPr>
        <dsp:cNvPr id="0" name=""/>
        <dsp:cNvSpPr/>
      </dsp:nvSpPr>
      <dsp:spPr>
        <a:xfrm>
          <a:off x="941486" y="2809643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антисептические средства для обработки рук</a:t>
          </a:r>
          <a:endParaRPr lang="ru-RU" sz="1700" kern="1200" dirty="0"/>
        </a:p>
      </dsp:txBody>
      <dsp:txXfrm>
        <a:off x="941486" y="2809643"/>
        <a:ext cx="2006203" cy="1203721"/>
      </dsp:txXfrm>
    </dsp:sp>
    <dsp:sp modelId="{2DE66FB0-65E5-43CD-9747-73CCC3F5B8EA}">
      <dsp:nvSpPr>
        <dsp:cNvPr id="0" name=""/>
        <dsp:cNvSpPr/>
      </dsp:nvSpPr>
      <dsp:spPr>
        <a:xfrm>
          <a:off x="3148310" y="2809643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проветривание аудиторий</a:t>
          </a:r>
          <a:endParaRPr lang="ru-RU" sz="1700" kern="1200" dirty="0"/>
        </a:p>
      </dsp:txBody>
      <dsp:txXfrm>
        <a:off x="3148310" y="2809643"/>
        <a:ext cx="2006203" cy="1203721"/>
      </dsp:txXfrm>
    </dsp:sp>
    <dsp:sp modelId="{EFB08D8B-3DFD-4615-BFB8-7F1DECBF5E50}">
      <dsp:nvSpPr>
        <dsp:cNvPr id="0" name=""/>
        <dsp:cNvSpPr/>
      </dsp:nvSpPr>
      <dsp:spPr>
        <a:xfrm>
          <a:off x="2044898" y="4213985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питьевой режим</a:t>
          </a:r>
          <a:endParaRPr lang="ru-RU" sz="1700" kern="1200" dirty="0"/>
        </a:p>
      </dsp:txBody>
      <dsp:txXfrm>
        <a:off x="2044898" y="4213985"/>
        <a:ext cx="2006203" cy="120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585CAAE1-B97E-49F2-BBB5-E8971A71AB5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8034C391-6C0A-4617-B239-F451D7BAC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3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928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B7719D6A-D311-4E4F-9A14-F1B4ACD54643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3" y="4686459"/>
            <a:ext cx="5387658" cy="4440555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928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27ACD30D-68FE-41B5-A3CB-170C83694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88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423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57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91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88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423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57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91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56" indent="-2855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86" indent="-22841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920" indent="-22841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54" indent="-22841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88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423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57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91" indent="-2284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brnadzor.gov.ru/ru/press_center/infomaterial/" TargetMode="External"/><Relationship Id="rId3" Type="http://schemas.openxmlformats.org/officeDocument/2006/relationships/hyperlink" Target="http://www.obrnadzor.gov.ru/ru/" TargetMode="External"/><Relationship Id="rId7" Type="http://schemas.openxmlformats.org/officeDocument/2006/relationships/hyperlink" Target="http://obrnadzor.gov.ru/ru/press_center/gallery/?id=278" TargetMode="External"/><Relationship Id="rId2" Type="http://schemas.openxmlformats.org/officeDocument/2006/relationships/hyperlink" Target="https://fipi.ru/ege/demoversii-specifikacii-kodifika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RosObrNadzor" TargetMode="External"/><Relationship Id="rId5" Type="http://schemas.openxmlformats.org/officeDocument/2006/relationships/hyperlink" Target="https://www.yarregion.ru/depts/dobr/Pages/ege_gia.aspx" TargetMode="External"/><Relationship Id="rId4" Type="http://schemas.openxmlformats.org/officeDocument/2006/relationships/hyperlink" Target="http://ege.edu.ru/ru/" TargetMode="External"/><Relationship Id="rId9" Type="http://schemas.openxmlformats.org/officeDocument/2006/relationships/hyperlink" Target="http://coikko.ru/total-certification/gia11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992888" cy="5976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итогового сочинения (изложения),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ГИА-11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488831" cy="5544615"/>
          </a:xfrm>
        </p:spPr>
        <p:txBody>
          <a:bodyPr/>
          <a:lstStyle/>
          <a:p>
            <a:pPr algn="ctr"/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7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(ЕГЭ)- это основная форма государственной итоговой аттестации (ГИА)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6498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 </a:t>
            </a:r>
            <a:r>
              <a:rPr lang="ru-RU" sz="5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 ГВЭ; ЕГЭ+ГВЭ;)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6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24482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ГИА для участников с ОВЗ, детей-инвалидов, инвалидов, обучающихся по состоянию здоровья на дому (п.53 Порядка проведения ГИА-11)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20669" y="2636912"/>
            <a:ext cx="8400812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экзаменов на дому –заключение медицинской организации и рекомендации ПМПК*</a:t>
            </a:r>
          </a:p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 – рекомендации ПМПК</a:t>
            </a:r>
          </a:p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детей-инвалидов, инвалидов- справка об инвалидности</a:t>
            </a:r>
          </a:p>
          <a:p>
            <a:pPr>
              <a:buClrTx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*ПМПК- психолого-медико-педагогическая комиссия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8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136904" cy="12573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проведения экзаменов на ППЭ для детей с ОВЗ, инвалидов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340768"/>
            <a:ext cx="84249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ГВЭ в устной форме по желанию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(И), ЕГЭ, ГВЭ на 1,5 часа; раздела «Говорение» на ЕГЭ по иностранным языкам - на 30 минут.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и перерывов для проведения необходимых лечебных и профилактических мероприятий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в помещения ППЭ</a:t>
            </a:r>
          </a:p>
          <a:p>
            <a:pPr marL="45720" indent="0">
              <a:buClr>
                <a:schemeClr val="tx1"/>
              </a:buCl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Clr>
                <a:schemeClr val="tx1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необходима справка с рекомендациями ПМПК.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6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удовлетворительные годовые отметки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352928" cy="5688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сдают обязательные предметы  - русский язык и математику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 необходимо еще сдать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3986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704856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Математика базовая или профильная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268760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аттестата, а также для поступления в вуз, где в перечне вступительных испытаний отсутствует предмет «Математика», достаточно сдать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базовую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вуз, в котором математика включена в перечень вступительных испытаний, необходимо сдавать экзамен по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профильной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99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556792"/>
            <a:ext cx="806489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Можно выбрать только один уровень ЕГЭ по математике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При пересдаче уровень можно изменить.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470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84776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ГИА-11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22023" y="1268760"/>
            <a:ext cx="8784976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 августа 2013г. №755 «О федеральной информационной системе обеспечения проведения государственной итоговой аттестации (ГИА) обучающихся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(с изменениями)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28.06.2013г. №491 «Об утверждении порядка аккредитации граждан в качестве общественных наблюдателей при проведении ГИА…..» (с изменениями)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№190/1512 от 07.11.2018г. «Об утверждении Порядка проведения государственной итоговой аттестации по образовательным программам  среднего общего образования» (далее-Порядок проведения ГИА-11)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26.06.2019г. №876 «Об определении минимального количества баллов ЕГЭ, подтверждающего освоение образовательной программы среднего общего образования, и минимального количества баллов ЕГЭ, необходимого для поступления в образовательные организации высшего образования на обучение по программам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№685 от 23 июня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выдачи медали «За особые успехи в учении»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755576" y="291249"/>
            <a:ext cx="7704856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ЕГЭ по математике, если не набрал минимальный пороговый балл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87602"/>
              </p:ext>
            </p:extLst>
          </p:nvPr>
        </p:nvGraphicFramePr>
        <p:xfrm>
          <a:off x="467544" y="2204864"/>
          <a:ext cx="82809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8803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резервные дни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 наличии положительного результата ЕГЭ по русскому языку)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дополнительный период сентября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01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04665"/>
            <a:ext cx="8208912" cy="5530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иностранному языку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часть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3 часа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можно набрать: 80 баллов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часть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15 минут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можно набрать: 20 баллов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Сдается по желанию выпускника.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и устная части экзамена проводятся в разные дни.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433784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информатике и ИКТ в 2021г. проводится в компьютерной форме!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72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ФИПИ дана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marL="4572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ЕГЭ по информатике и ИКТ в компьютерной форме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5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97204"/>
              </p:ext>
            </p:extLst>
          </p:nvPr>
        </p:nvGraphicFramePr>
        <p:xfrm>
          <a:off x="467544" y="1268760"/>
          <a:ext cx="8401080" cy="48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40"/>
                <a:gridCol w="4200540"/>
              </a:tblGrid>
              <a:tr h="92223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предмета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53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 30 минут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(210 минут)</a:t>
                      </a:r>
                    </a:p>
                  </a:txBody>
                  <a:tcPr/>
                </a:tc>
              </a:tr>
              <a:tr h="116958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</a:p>
                    <a:p>
                      <a:pPr algn="ctr"/>
                      <a:r>
                        <a:rPr lang="ru-RU" sz="2800" b="1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Профильный уровень</a:t>
                      </a:r>
                    </a:p>
                    <a:p>
                      <a:pPr algn="ctr"/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(180 минут)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  <a:endParaRPr lang="ru-RU" sz="20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2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88640"/>
            <a:ext cx="6400800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806062"/>
              </p:ext>
            </p:extLst>
          </p:nvPr>
        </p:nvGraphicFramePr>
        <p:xfrm>
          <a:off x="251520" y="836712"/>
          <a:ext cx="8712968" cy="543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616624"/>
              </a:tblGrid>
              <a:tr h="5898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предмета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824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 (210 минут)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165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30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Письменная часть</a:t>
                      </a:r>
                    </a:p>
                    <a:p>
                      <a:pPr algn="just"/>
                      <a:r>
                        <a:rPr lang="ru-RU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Устная часть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</a:p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 (ответ + время на подготовку)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539552" y="404664"/>
            <a:ext cx="7992888" cy="59766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заявления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в ГИА (сроки выбора предметов)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участие в ГИА и согласие на обработку персональных данных в досрочный и основной периоды нужно подать в школу 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февраля 2021 года (включительно)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указать форму ГИА, предметы, которые участник ГИА планирует сдать, досрочный	 или основной  период сдачи ГИА, условия, учитывающие состояние здоровья (в случае необходимости, подтвердить право на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спецусловия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документом)</a:t>
            </a:r>
          </a:p>
        </p:txBody>
      </p:sp>
    </p:spTree>
    <p:extLst>
      <p:ext uri="{BB962C8B-B14F-4D97-AF65-F5344CB8AC3E}">
        <p14:creationId xmlns:p14="http://schemas.microsoft.com/office/powerpoint/2010/main" val="13330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 ГИА,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на ГИА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ГИА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20080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экзаменов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2060848"/>
            <a:ext cx="842493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экзаменов (ППЭ)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на дому по медицинским показаниям (справка ПМПК)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6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568952" cy="57938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ГИА</a:t>
            </a:r>
          </a:p>
          <a:p>
            <a:pPr marL="45720" indent="0" algn="just"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май-июль</a:t>
            </a:r>
          </a:p>
          <a:p>
            <a:pPr marL="45720" indent="0" algn="just"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период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1418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7938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мэрии г. Ярославля от 14.10.2020г. № 01-05/794 «О проведении государственной итоговой аттестации по образовательным программам основного общего и среднего общего образования, итогового собеседования, итогового сочинения (изложения) в г. Ярославле в 2020/2021 учебном году»</a:t>
            </a:r>
          </a:p>
        </p:txBody>
      </p:sp>
    </p:spTree>
    <p:extLst>
      <p:ext uri="{BB962C8B-B14F-4D97-AF65-F5344CB8AC3E}">
        <p14:creationId xmlns:p14="http://schemas.microsoft.com/office/powerpoint/2010/main" val="38574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3"/>
            <a:ext cx="8208912" cy="5457992"/>
          </a:xfrm>
        </p:spPr>
        <p:txBody>
          <a:bodyPr/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 ГИА</a:t>
            </a:r>
          </a:p>
          <a:p>
            <a:pPr algn="ctr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досрочный период к ГИА допускаются обучающиеся: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«зачет» за итоговое сочинение (изложение)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объеме выполнившие учебный план, то есть прошедшие промежуточную аттестацию и имеющие годовые оценки по всем предметам не ниже удовлетворительных.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63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5057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 начинается с 9.00 по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ГИА начинается в 10.00 по местному 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уполномоченный представитель от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цвета: толщина линии на бланке не менее 0,5 мм.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медицинские препараты и питание при необходимости (на медицинские препараты – справка от врача)</a:t>
            </a:r>
          </a:p>
        </p:txBody>
      </p:sp>
    </p:spTree>
    <p:extLst>
      <p:ext uri="{BB962C8B-B14F-4D97-AF65-F5344CB8AC3E}">
        <p14:creationId xmlns:p14="http://schemas.microsoft.com/office/powerpoint/2010/main" val="12448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1"/>
            <a:ext cx="8352928" cy="53859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и профильный уровни) -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непрограммируемый калькулятор,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- непрограммируемый калькулятор, периодическая система Д.И. Менделеева, таблица растворимости солей, кислот…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- непрограммируемый калькулятор, линейка, транспортир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6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оборудован: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видеонаблюдения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подавления сигналов мобильной связи (по решению регионов)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ППЭ осуществляется печать экзаменационных материалов (КИМ) и бланков ЕГЭ для участников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16529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 каждому участнику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видеонаблюдение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13690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1412776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первую часть инструктажа (начало в 9.50) о соблюдении Порядка проведения ЕГЭ.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инструктажа (не ранее 10.00):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напечатанные в ППЭ индивидуальные комплекты (ИК)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комплектацию выданных экзаменационных материалов (ЭМ)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38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488832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24744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в ИК: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1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2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 с информацией о номере бланка регистрации и номере 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45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2088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46373" y="1484784"/>
            <a:ext cx="82172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совпадают ли цифровые значения штрих-кодов на первом и последнем листе КИМ и на бланке регистрации со штрих-кодами на контрольном листе.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71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 ЕГЭ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 ЕГЭ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579382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Кодификаторы, спецификации, демонстрационные варианты КИМ ЕГЭ-2021 по предметам размещены на сайте ФИПИ: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КИМ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оценивания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использованию калькуляторов на ГИА (см. сайт департамента образования мэрии                             г. Ярославля)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ФИПИ имеются ссылки на 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Открытый банк заданий ЕГЭ 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Итоговое сочинение (изложение)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5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Записи в КИМ и черновиках не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ЕГЭ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9144000" cy="669674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marL="502920" indent="-457200">
              <a:buSzPct val="100000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между собой, пересаживаться</a:t>
            </a:r>
          </a:p>
          <a:p>
            <a:pPr marL="502920" indent="-457200">
              <a:buSzPct val="100000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Выносить из аудитории экзаменационные материалы, письменные заметки</a:t>
            </a:r>
          </a:p>
          <a:p>
            <a:pPr marL="502920" indent="-457200">
              <a:buSzPct val="100000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ППЭ без сопровождения</a:t>
            </a:r>
          </a:p>
          <a:p>
            <a:pPr marL="502920" indent="-457200">
              <a:buSzPct val="100000"/>
              <a:buAutoNum type="arabicPeriod"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заметки, уведомление о регистрации на экзамены</a:t>
            </a:r>
          </a:p>
          <a:p>
            <a:pPr marL="502920" indent="-457200">
              <a:buSzPct val="100000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любыми материалами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с другими участниками ЕГЭ.</a:t>
            </a:r>
          </a:p>
          <a:p>
            <a:pPr marL="502920" indent="-457200">
              <a:buSzPct val="100000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и фотографировать экзаменационные материалы, переписывать на бумажные носители</a:t>
            </a:r>
          </a:p>
          <a:p>
            <a:pPr marL="502920" indent="-457200" algn="just">
              <a:buSzPct val="100000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Порядка проведения ГИА организаторы вправе удалить участника ГИА с экзамена. Результаты экзамена будут аннулированы.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208912" cy="5544616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</a:p>
          <a:p>
            <a:pPr marL="457200" indent="-457200">
              <a:buClr>
                <a:schemeClr val="tx1"/>
              </a:buClr>
              <a:buSzPct val="94000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экзаменационный комплект в случае его брака или некомплектности</a:t>
            </a:r>
          </a:p>
          <a:p>
            <a:pPr marL="457200" indent="-457200">
              <a:buClr>
                <a:schemeClr val="tx1"/>
              </a:buClr>
              <a:buSzPct val="94000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Попросить дополнительные бланки ответов и черновики</a:t>
            </a:r>
          </a:p>
          <a:p>
            <a:pPr marL="457200" indent="-457200">
              <a:buClr>
                <a:schemeClr val="tx1"/>
              </a:buClr>
              <a:buSzPct val="94000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во время экзамена в туалет или медицинский пункт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375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7938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</a:p>
          <a:p>
            <a:pPr marL="45720" indent="0">
              <a:buClrTx/>
              <a:buSzPct val="9400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Сдать экзаменационную работу и покинуть аудиторию досрочно</a:t>
            </a:r>
          </a:p>
          <a:p>
            <a:pPr marL="45720" indent="0" algn="just">
              <a:buClrTx/>
              <a:buSzPct val="9400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Досрочно завершить экзамен по состоянию здоровья и повторно сдать его в резервный день. Для допуска в резервный день потребуются подтверждающие документы.</a:t>
            </a:r>
          </a:p>
          <a:p>
            <a:pPr marL="45720" indent="0" algn="just">
              <a:buClrTx/>
              <a:buSzPct val="9400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Участники с ОВЗ могут воспользоваться помощью ассистентов и специальным оборудованием.</a:t>
            </a:r>
          </a:p>
          <a:p>
            <a:pPr marL="45720" indent="0">
              <a:buNone/>
            </a:pPr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60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оценивается в первичных баллах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переводятся в тестовые по 100 - балльной шкале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предмету устанавливается минимальное количество баллов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результатами ЕГЭ выпускники могут в своей школе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участников ЕГЭ заносятся в федеральную и региональную информационные системы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бланков занимает от 7 до 14 дней с момента сдачи.</a:t>
            </a:r>
          </a:p>
          <a:p>
            <a:pPr marL="4572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пересдачи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556792"/>
            <a:ext cx="792088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можно пересдать в текущем году в резервный срок. Если не получилось, то в сентябре.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– только на следующий год.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30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476672"/>
            <a:ext cx="7848872" cy="6048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действуют 4 года.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</a:p>
          <a:p>
            <a:pPr marL="45720" indent="0" algn="just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- это письменное заявление участника ЕГЭ либо о нарушении порядка проведения ЕГЭ, либо о несогласии с результатами ЕГЭ.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11560" y="404664"/>
            <a:ext cx="7776864" cy="5760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Georgia" pitchFamily="18" charset="0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Апелляцию о нарушении порядка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 можно подать во время или по окончании экзамена до момента выхода из ППЭ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55778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несогласия с результатами ГИА можно подать апелляцию в течение 2-х рабочих дней после их официального объявления.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5556" y="188640"/>
            <a:ext cx="7992888" cy="82527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Нормативно-правовые документы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размещены на сайтах: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1916832"/>
            <a:ext cx="820891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251520" y="1060376"/>
            <a:ext cx="8640959" cy="5680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87283"/>
              </p:ext>
            </p:extLst>
          </p:nvPr>
        </p:nvGraphicFramePr>
        <p:xfrm>
          <a:off x="467544" y="1060376"/>
          <a:ext cx="8208912" cy="5247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5256584"/>
              </a:tblGrid>
              <a:tr h="7898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Контрольные измерительные материалы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сайт ФИПИ: 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https://fipi.ru/ege/demoversii-specifikacii-kodifikatory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98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Баннер Рособрнадзора (приложение)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http://www.obrnadzor.gov.ru/ru/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7898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информационный портал ЕГЭ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Баннер ЕГЭ (приложение) - 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http://ege.edu.ru/ru/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52080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раздел «ЕГЭ и ГИА»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https://www.yarregion.ru/depts/dobr/Pages/ege_gia.aspx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7898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видеоролики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Рособрнадзора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https://www.youtube.com/user/RosObrNadzor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либо   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http://obrnadzor.gov.ru/ru/press_center/gallery/?id=278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63500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плакаты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Рособрнадзора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http://obrnadzor.gov.ru/ru/press_center/infomaterial/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7898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ГУ ЯО «Центр оценки и контроля качества образования»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ГИА-11: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http://coikko.ru/total-certification/gia11/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7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280920" cy="652534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12577"/>
              </p:ext>
            </p:extLst>
          </p:nvPr>
        </p:nvGraphicFramePr>
        <p:xfrm>
          <a:off x="107504" y="764704"/>
          <a:ext cx="8964488" cy="6313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72"/>
                <a:gridCol w="2915816"/>
              </a:tblGrid>
              <a:tr h="807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баллов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аттестата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поступления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ВУЗ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профильный уровень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базовый уровень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(удовлетворительно)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 ИКТ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1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7046"/>
              </p:ext>
            </p:extLst>
          </p:nvPr>
        </p:nvGraphicFramePr>
        <p:xfrm>
          <a:off x="323528" y="548681"/>
          <a:ext cx="8064896" cy="583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/>
                <a:gridCol w="2880320"/>
              </a:tblGrid>
              <a:tr h="85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4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4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4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4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4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(английский, немецкий, французский, испанский)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4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96944" cy="5976664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ЕГЭ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соответствия между первичными баллами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баллами по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стобалльной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шкале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3453381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ИС(И) </a:t>
            </a:r>
            <a:endParaRPr lang="ru-RU" sz="4800" b="1" kern="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16766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00CC"/>
                </a:solidFill>
                <a:latin typeface="+mn-lt"/>
              </a:rPr>
              <a:t>Итоговое сочинение </a:t>
            </a:r>
          </a:p>
          <a:p>
            <a:pPr algn="ctr"/>
            <a:r>
              <a:rPr lang="ru-RU" sz="4000" i="1" dirty="0" smtClean="0">
                <a:solidFill>
                  <a:srgbClr val="0000CC"/>
                </a:solidFill>
                <a:latin typeface="+mn-lt"/>
              </a:rPr>
              <a:t>(изложение) - 2021</a:t>
            </a:r>
            <a:endParaRPr lang="ru-RU" sz="4000" b="1" i="1" dirty="0" smtClean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154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260649"/>
            <a:ext cx="730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+mj-ea"/>
                <a:cs typeface="+mj-cs"/>
              </a:rPr>
              <a:t>Федеральные нормативные </a:t>
            </a:r>
            <a:r>
              <a:rPr lang="ru-RU" sz="2400" b="1" i="1" dirty="0">
                <a:solidFill>
                  <a:srgbClr val="0000CC"/>
                </a:solidFill>
                <a:latin typeface="+mn-lt"/>
                <a:ea typeface="+mj-ea"/>
                <a:cs typeface="+mj-cs"/>
              </a:rPr>
              <a:t>документы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32724"/>
            <a:ext cx="892899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и Федеральной службы по надзору в сфере образования и науки от 7 ноября 2018 г. № 190/1512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4197086"/>
            <a:ext cx="864096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ИС(И)  для обучающихся </a:t>
            </a:r>
            <a:r>
              <a:rPr lang="en-US" altLang="ru-RU" sz="2000" dirty="0" smtClean="0">
                <a:solidFill>
                  <a:srgbClr val="002060"/>
                </a:solidFill>
                <a:latin typeface="+mn-lt"/>
              </a:rPr>
              <a:t>XI 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000" dirty="0" smtClean="0">
                <a:solidFill>
                  <a:srgbClr val="002060"/>
                </a:solidFill>
                <a:latin typeface="+mn-lt"/>
              </a:rPr>
              <a:t>XII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), экстернов -  </a:t>
            </a:r>
            <a:r>
              <a:rPr lang="ru-RU" altLang="ru-RU" sz="2000" b="1" dirty="0" smtClean="0">
                <a:solidFill>
                  <a:srgbClr val="C00000"/>
                </a:solidFill>
                <a:latin typeface="+mn-lt"/>
              </a:rPr>
              <a:t>ДОПУСК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 к </a:t>
            </a: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государственной итоговой аттестации по образовательным 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программам среднего </a:t>
            </a: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общего 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образования</a:t>
            </a:r>
            <a:endParaRPr lang="ru-RU" altLang="ru-RU"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99811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Раздел </a:t>
            </a:r>
            <a:r>
              <a:rPr lang="en-US" b="1" i="1" dirty="0" smtClean="0">
                <a:solidFill>
                  <a:srgbClr val="002060"/>
                </a:solidFill>
              </a:rPr>
              <a:t>III </a:t>
            </a:r>
            <a:r>
              <a:rPr lang="ru-RU" b="1" i="1" dirty="0" smtClean="0">
                <a:solidFill>
                  <a:srgbClr val="002060"/>
                </a:solidFill>
              </a:rPr>
              <a:t>«Итоговое сочинение (изложение)»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668" y="1316766"/>
            <a:ext cx="8550813" cy="427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0" cy="13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917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296557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Сроки и продолжительность написания ИС(И)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-459" r="1945" b="3369"/>
          <a:stretch/>
        </p:blipFill>
        <p:spPr>
          <a:xfrm>
            <a:off x="1763688" y="1700808"/>
            <a:ext cx="1440160" cy="1625600"/>
          </a:xfrm>
          <a:prstGeom prst="round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835697" y="2180861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5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апреля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2021 года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5216" r="11581" b="18208"/>
          <a:stretch/>
        </p:blipFill>
        <p:spPr>
          <a:xfrm>
            <a:off x="1763689" y="3429001"/>
            <a:ext cx="1300511" cy="598231"/>
          </a:xfrm>
          <a:prstGeom prst="round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35696" y="342900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основной срок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-459" r="1945" b="3369"/>
          <a:stretch/>
        </p:blipFill>
        <p:spPr>
          <a:xfrm>
            <a:off x="3995936" y="1700808"/>
            <a:ext cx="1440160" cy="1625600"/>
          </a:xfrm>
          <a:prstGeom prst="round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139953" y="2180861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21 апреля 2021 года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-459" r="1945" b="3369"/>
          <a:stretch/>
        </p:blipFill>
        <p:spPr>
          <a:xfrm>
            <a:off x="5868144" y="1700808"/>
            <a:ext cx="1440160" cy="1625600"/>
          </a:xfrm>
          <a:prstGeom prst="round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012161" y="2180861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5 мая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2021 года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5216" r="11581" b="18208"/>
          <a:stretch/>
        </p:blipFill>
        <p:spPr>
          <a:xfrm>
            <a:off x="4355976" y="3429001"/>
            <a:ext cx="2564342" cy="598231"/>
          </a:xfrm>
          <a:prstGeom prst="round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7984" y="3429000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7030A0"/>
                </a:solidFill>
                <a:latin typeface="+mn-lt"/>
              </a:rPr>
              <a:t>дополнительные  сроки</a:t>
            </a:r>
            <a:endParaRPr lang="ru-RU" altLang="ru-RU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5"/>
            <a:ext cx="2455900" cy="24559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r="2000" b="4926"/>
          <a:stretch/>
        </p:blipFill>
        <p:spPr>
          <a:xfrm>
            <a:off x="1331640" y="4293096"/>
            <a:ext cx="1900808" cy="2011627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805" y1="69686" x2="12805" y2="69686"/>
                        <a14:foregroundMark x1="87500" y1="71777" x2="89634" y2="79791"/>
                        <a14:foregroundMark x1="89329" y1="88153" x2="89329" y2="88153"/>
                        <a14:foregroundMark x1="10366" y1="77352" x2="10366" y2="77352"/>
                        <a14:foregroundMark x1="9756" y1="83275" x2="17073" y2="47387"/>
                        <a14:foregroundMark x1="6707" y1="63415" x2="6707" y2="63415"/>
                        <a14:foregroundMark x1="10366" y1="82230" x2="8537" y2="93380"/>
                        <a14:foregroundMark x1="88415" y1="15679" x2="9451" y2="14286"/>
                        <a14:foregroundMark x1="17988" y1="10453" x2="17988" y2="10453"/>
                        <a14:foregroundMark x1="19512" y1="8014" x2="19512" y2="8014"/>
                        <a14:foregroundMark x1="16159" y1="8362" x2="14939" y2="10453"/>
                        <a14:foregroundMark x1="4268" y1="17073" x2="4573" y2="55749"/>
                        <a14:foregroundMark x1="21646" y1="64460" x2="94512" y2="63415"/>
                        <a14:foregroundMark x1="95122" y1="20209" x2="95732" y2="56446"/>
                        <a14:foregroundMark x1="94512" y1="15331" x2="95732" y2="15331"/>
                        <a14:foregroundMark x1="95732" y1="62021" x2="95732" y2="62021"/>
                        <a14:foregroundMark x1="82927" y1="64460" x2="88415" y2="86760"/>
                        <a14:foregroundMark x1="10671" y1="64460" x2="10671" y2="64460"/>
                        <a14:foregroundMark x1="18293" y1="63415" x2="18293" y2="63415"/>
                        <a14:foregroundMark x1="4268" y1="58537" x2="4268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" t="12376" r="1383" b="35625"/>
          <a:stretch/>
        </p:blipFill>
        <p:spPr>
          <a:xfrm>
            <a:off x="4499993" y="4293096"/>
            <a:ext cx="2561497" cy="127066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635896" y="56372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002060"/>
                </a:solidFill>
                <a:latin typeface="+mn-lt"/>
              </a:rPr>
              <a:t>для лиц с ОВЗ, детей-инвалидов, инвалидов</a:t>
            </a:r>
            <a:endParaRPr lang="ru-RU" altLang="ru-RU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2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0" y="260649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Публикация тем итогового сочинения, текста изложения</a:t>
            </a:r>
            <a:endParaRPr lang="ru-RU" sz="2400" b="1" i="1" dirty="0">
              <a:solidFill>
                <a:srgbClr val="0000CC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20755"/>
          <a:ext cx="8568952" cy="520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993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ФИПИ</a:t>
            </a:r>
          </a:p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24.09.2020 №05-86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и проведению итогового сочинения (изложения) в 2020-2021 учебном году (Приложение 1)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итогового сочинения (изложения) в 2020-2021 учебном году (Приложение 10)</a:t>
            </a:r>
          </a:p>
        </p:txBody>
      </p:sp>
    </p:spTree>
    <p:extLst>
      <p:ext uri="{BB962C8B-B14F-4D97-AF65-F5344CB8AC3E}">
        <p14:creationId xmlns:p14="http://schemas.microsoft.com/office/powerpoint/2010/main" val="1878077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13" y="260648"/>
            <a:ext cx="8136904" cy="8354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1052736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04.10.2019г. №302/01-04 «Об утверждении Порядка проведения итогового сочинения (изложения) на территории Ярославской области» (в редакции приказов от 19.11.2019 №361/01-04, от 30.10.2020г. №281/01-04)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26.10.2020г. №277/01-04 «Об утверждении Памятки о порядке проведения итогового сочинения (изложения)»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28.10.2020г. №279/01-04 «Об утверждении правил заполнения бланков итогового сочинения (изложения) в 2020-2021 учебном году».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5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4425672"/>
          </a:xfr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://school59.edu.yar.ru/</a:t>
            </a:r>
            <a:r>
              <a:rPr lang="ru-RU" sz="3600" dirty="0"/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20880" cy="4464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(далее- ИС (И))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49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– допуск к ГИА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96752"/>
            <a:ext cx="82089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является допуском к ГИА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сочинения используются при приеме на обучение в ОО высшего образования (по желанию участников)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730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вправе писать: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ОВЗ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дети-инвалиды и инвалиды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обучающиеся на дому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ИС (И) обучающиеся подают заявления и согласия на обработку персональных данных не позднее чем за две недели до начала проведения ИС (И)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предоставляют справку ПМПК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инвалиды – справку об инвалидности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25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763688" y="0"/>
            <a:ext cx="7380313" cy="10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1307184"/>
            <a:ext cx="8784976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вход участников ИС(И) начинается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9.00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частники ИС(И) рассаживаются за рабочие столы в произвольном порядке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по одному человеку за рабочий стол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двух членов комиссии по проведению ИС(И)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5554" y="164638"/>
            <a:ext cx="2622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Calibri" pitchFamily="34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492497"/>
            <a:ext cx="8784976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Если участник ИС(И) опоздал, он допускается к написанию ИС(И), при этом время окончания написания ИС(И) не продлевается.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Повторный общий инструктаж для опоздавших участников ИС(И) не проводится.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064896" cy="568863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начинается в 10.00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ИС (И) проводится инструктаж участников ИС (И):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до 10.00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не ранее 10.00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244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280920" cy="5832647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ИС (И)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написания ИС (И)-3 часа 55 минут (235 минут)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ОВЗ, детей-инвалидов и инвалидов время написания ИС (И) увеличивается на 1,5 часа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написания ИС (И) не включается время инструктажа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396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1926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ИС (И)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 ИС (И) в текущем учебном году не более  двух раз в дополнительные сроки могут:</a:t>
            </a:r>
          </a:p>
          <a:p>
            <a:pPr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за нарушение Порядка</a:t>
            </a:r>
          </a:p>
          <a:p>
            <a:pPr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ИС (И) по уважительным причинам, подтвержденным документально</a:t>
            </a:r>
          </a:p>
          <a:p>
            <a:pPr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ИС (И) по уважительным причинам, подтвержденным документально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60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проведения ИС (И)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проводится в школе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организуется на дому (для обучающихся на дому, имеющих рекомендации ПМПК)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356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628384" cy="4512500"/>
          </a:xfrm>
        </p:spPr>
        <p:txBody>
          <a:bodyPr/>
          <a:lstStyle/>
          <a:p>
            <a:r>
              <a:rPr lang="ru-RU" sz="3200" dirty="0" smtClean="0">
                <a:latin typeface="Cambria" pitchFamily="18" charset="0"/>
              </a:rPr>
              <a:t> 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+mj-ea"/>
                <a:cs typeface="+mj-cs"/>
              </a:rPr>
              <a:t>Соблюдение противоэпидемического режима</a:t>
            </a:r>
            <a:endParaRPr lang="ru-RU" sz="2000" b="1" i="1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719667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84688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57606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школы появилась ссылка на  новый ресурс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ГИА</a:t>
            </a:r>
          </a:p>
          <a:p>
            <a:pPr marL="4572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ЕГЭ досрочного периода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станции для проведения компьютерного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 к итоговому сочинению (изложению)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05835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780451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38052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190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4807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итогового сочинения (изложения)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выдадут: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записи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записи ( при необходимости)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словари (для сочинения), орфографические и толковые словари (для изложения)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 должны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с собой: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чернилами  черного цвета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питание и медицинские препараты при необходимости (на медицинские препараты –справка от врача).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96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136904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выполнении работы участник может использовать черновики.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не проверяются и записи в них не учитываются.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48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73008" cy="61206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4572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регистрационные поля бланков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номер темы итогового сочинения (текста для 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бланки необходимо в соответствии с Правилами заполнения бланков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записи участники ИС (И) переписывают название выбранной темы сочинения (текста для изложения)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98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992888" cy="9361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5681" y="2564904"/>
            <a:ext cx="79928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второй части инструктажа объявляется и фиксируется на доске время начала и время окончания написания ИС (И)</a:t>
            </a:r>
          </a:p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приступают к написанию ИС (И)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11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0486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не завершить написание итогового сочинения (изложения) и покинуть аудиторию: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объективным причинам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повторную сдачу итогового сочинения (изложения)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279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30 минут и за 5 минут до окончания итогового сочинения (изложения) члены комиссии сообщают участникам о скором завершении работы, о необходимости перенести написанные сочинения (изложения) из черновиков в бланки записи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57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61206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ИС (И) запрещается: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телефоны и смартфоны, фото, аудио, видеоаппаратуру, письменные заметки, справочные материалы, собственные орфографические и (или) толковые словари</a:t>
            </a:r>
          </a:p>
          <a:p>
            <a:pPr algn="just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кабинетов экзаменационные материалы, письменные заметки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бланки и темы итоговых сочинений (тексты изложений)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пользоваться литературным материалом (текстами художественных произведений, дневниками, публицистикой и др.)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246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5577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нарушении  Порядка проведения итогового сочинения (изложения) участник будет удален с  итогового сочинения (изложения).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87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0880" cy="9692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566" y="1340768"/>
            <a:ext cx="792088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сочинения (изложения) заполняются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гелевыми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с чернилами черного цвета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и буквы во всех полях бланка регистрации и верхней части бланка записи должны быть изображены в соответствии с образцами написания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697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ИС (И)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86673" y="1475252"/>
            <a:ext cx="7992888" cy="490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односторонних бланка записи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рассматриваются в комплекте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0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92888" cy="590465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ГИА, ИС (И)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583264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ИС (И)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 на основном бланке записи по запросу участника выдается дополнительный бланк записи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943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Комплект бланков ИС(И)</a:t>
            </a:r>
            <a:endParaRPr lang="ru-RU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7"/>
            <a:ext cx="2520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Комплект бланков ИС(И):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один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 РЕГИСТРАЦИИ 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два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БЛАНКА ЗАПИСИ 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53203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БЛАНКИ ИС(И) 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16765"/>
            <a:ext cx="2809875" cy="5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48681"/>
            <a:ext cx="2809875" cy="5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4798"/>
            <a:ext cx="2647950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164288" y="1796818"/>
            <a:ext cx="38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740701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3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0"/>
            <a:ext cx="1878013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2669"/>
            <a:ext cx="8856984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Group 178"/>
          <p:cNvGraphicFramePr>
            <a:graphicFrameLocks/>
          </p:cNvGraphicFramePr>
          <p:nvPr/>
        </p:nvGraphicFramePr>
        <p:xfrm>
          <a:off x="251520" y="2747771"/>
          <a:ext cx="8712968" cy="4743196"/>
        </p:xfrm>
        <a:graphic>
          <a:graphicData uri="http://schemas.openxmlformats.org/drawingml/2006/table">
            <a:tbl>
              <a:tblPr/>
              <a:tblGrid>
                <a:gridCol w="3263207">
                  <a:extLst>
                    <a:ext uri="{9D8B030D-6E8A-4147-A177-3AD203B41FA5}"/>
                  </a:extLst>
                </a:gridCol>
                <a:gridCol w="5449761">
                  <a:extLst>
                    <a:ext uri="{9D8B030D-6E8A-4147-A177-3AD203B41FA5}"/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 указанию члена комиссии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обучается участник: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760000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 обучается выпускник текущего года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11а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 участник  пишет ИС(И):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760000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кабинета, в котором проходит ИС(И)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0025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02-12-20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или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97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 записи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использованных</a:t>
                      </a:r>
                      <a:r>
                        <a:rPr kumimoji="0" lang="ru-RU" sz="1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бланков записи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(заполняет член комиссии)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3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670"/>
            <a:ext cx="9144000" cy="30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45"/>
          <p:cNvGraphicFramePr>
            <a:graphicFrameLocks/>
          </p:cNvGraphicFramePr>
          <p:nvPr/>
        </p:nvGraphicFramePr>
        <p:xfrm>
          <a:off x="179512" y="3429002"/>
          <a:ext cx="8686800" cy="2812593"/>
        </p:xfrm>
        <a:graphic>
          <a:graphicData uri="http://schemas.openxmlformats.org/drawingml/2006/table">
            <a:tbl>
              <a:tblPr/>
              <a:tblGrid>
                <a:gridCol w="2888898">
                  <a:extLst>
                    <a:ext uri="{9D8B030D-6E8A-4147-A177-3AD203B41FA5}"/>
                  </a:extLst>
                </a:gridCol>
                <a:gridCol w="5797902">
                  <a:extLst>
                    <a:ext uri="{9D8B030D-6E8A-4147-A177-3AD203B41FA5}"/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8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0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36712"/>
            <a:ext cx="78488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7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1"/>
            <a:ext cx="2771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641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051720" y="5253203"/>
            <a:ext cx="360040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Заполняет член комиссии по завершении ИС(И)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1604797"/>
            <a:ext cx="792088" cy="96010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478685">
            <a:off x="3254414" y="2501800"/>
            <a:ext cx="576064" cy="279362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6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245422"/>
            <a:ext cx="7524328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Выдача дополнительных бланков записи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932723"/>
            <a:ext cx="3226465" cy="574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20755"/>
            <a:ext cx="5616624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+mn-lt"/>
              </a:rPr>
              <a:t>Во время написания ИС(И) в случае недостатка места для оформления ИС(И) на основных односторонних бланках записи (лист 1, лист 2) для продолжения написания ИС(И) по запросу участника ИС(И) члены комиссии выдают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дополнительный бланк записи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332990"/>
            <a:ext cx="1622351" cy="30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3332990"/>
            <a:ext cx="1597261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796136" y="2276872"/>
            <a:ext cx="3168352" cy="22082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Член комиссии заполняет</a:t>
            </a:r>
            <a:r>
              <a:rPr lang="ru-RU" dirty="0" smtClean="0">
                <a:solidFill>
                  <a:srgbClr val="002060"/>
                </a:solidFill>
              </a:rPr>
              <a:t> поля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Лист №», «Код работы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 поле «Лист №» нумерация дополнительного бланка записи начинается с «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91880" y="4293096"/>
            <a:ext cx="1296144" cy="646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581128"/>
            <a:ext cx="3384376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Информация для заполнения полей о коде региона, коде и названии работы, номере темы, ФИО должна быть продублирована с бланка регистрации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проверки итогового сочинения (изложения)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сочинения (изложения) будет комиссия школы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сочинения (изложения) является «зачёт» или «незачёт»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оценивания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Аргументация. Привлечение литературного материала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 логика рассуждения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письменной речи</a:t>
            </a:r>
          </a:p>
          <a:p>
            <a:pPr marL="502920" indent="-457200">
              <a:buClrTx/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936" cy="5976663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за итоговое сочинение (изложение) необходимо получить «зачет» по критериям №1 и №2 (обязательно), а также дополнительно «зачет» по одному из других критериев (№3-№5)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370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5 критериям оценивания допускаются итоговые сочинения, соответствующие 2 требованиям: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№1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«Объем итогового сочинения». Рекомендуемое число слов – от 350, если в сочинении   менее 250 слов, то выставляется «незачет» за работу в целом.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№2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«Самостоятельность написания итогового сочинения»</a:t>
            </a:r>
          </a:p>
          <a:p>
            <a:pPr marL="4572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из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или воспроизведение по памяти чужого текста. Допускается прямое или косвенное цитирование с обязательной ссылкой на источник (ссылка дается в свободной форме).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признано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несамостоятельным, то выставляется «незачет» за работу в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Такое сочинение не проверяется по критериям оценивания.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dirty="0"/>
          </a:p>
          <a:p>
            <a:pPr algn="just"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/>
          <a:lstStyle/>
          <a:p>
            <a:pPr marL="45720" indent="0" algn="ctr">
              <a:buNone/>
            </a:pPr>
            <a:endParaRPr lang="ru-RU" sz="48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4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(</a:t>
            </a: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ГИА-11)</a:t>
            </a:r>
            <a:endParaRPr lang="ru-RU" sz="4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0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856984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1.Содержание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2.Логичность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стиля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текста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4.Качество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речи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5.Грамотность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280920" cy="655272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по 5 критериям оценивания допускаются итоговые изложения, соответствующие 2 требованиям:</a:t>
            </a:r>
          </a:p>
          <a:p>
            <a:pPr marL="4572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изложению:</a:t>
            </a:r>
          </a:p>
          <a:p>
            <a:pPr marL="45720" indent="0" algn="just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«Объем итогового изложения»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количество слов – 250-300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изложении менее 150 слов, то выставляется «незачет» за работу в целом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" indent="0" algn="just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«Самостоятельность написания итогового изложения»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изложения из какого-либо источника. Если изложение признано несамостоятельным, то выставляется «незачет» за работу в целом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критериям оценивания.</a:t>
            </a:r>
          </a:p>
          <a:p>
            <a:pPr marL="4572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6498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итогового сочинения (изложения) можно будет ознакомиться в школе.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предоставляется в ВУЗ в качестве индивидуального достижения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Оригиналы  сочинений будут доступны вузам к просмотру через федеральную систему (ФИС ГИА)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при приеме в ВУЗ– 4 года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как допуск к ГИА действительно бессрочно.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666389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проведения итогового сочинения (изложения) для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ОВЗ, детей – инвалидов,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инвалидов, обучающихся по состоянию здоровья на дому</a:t>
            </a: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(полный текст в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п.10 Порядка проведения ИС (И) на территории Ярославской области на сайте школы)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участников в аудитории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пользоваться необходимыми техническими средствами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перерывов для приема лекарств,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проведения медицинских процедур определяется ОИВ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экзамена на 1,5ч.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технического ассистента, оказывающего необходимую техническую помощь с учетом их индивидуальных особенностей, помогающего им занять рабочее место, передвигаться, прочитать задание и другое;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лиц с ОВЗ, детей-инвалидов и инвалидов может проводиться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устной форме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имеющих медицинские показания для обучения на дому и соответствующие рекомендации ПМПК, итоговое сочинение (изложение) организуется на дому.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7564314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5433784"/>
          </a:xfrm>
        </p:spPr>
        <p:txBody>
          <a:bodyPr/>
          <a:lstStyle/>
          <a:p>
            <a:pPr marL="4572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096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1874</TotalTime>
  <Words>3913</Words>
  <Application>Microsoft Office PowerPoint</Application>
  <PresentationFormat>Экран (4:3)</PresentationFormat>
  <Paragraphs>519</Paragraphs>
  <Slides>94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USER_10</dc:creator>
  <cp:lastModifiedBy>USER_10</cp:lastModifiedBy>
  <cp:revision>150</cp:revision>
  <cp:lastPrinted>2019-11-12T11:23:45Z</cp:lastPrinted>
  <dcterms:created xsi:type="dcterms:W3CDTF">2014-11-25T08:55:33Z</dcterms:created>
  <dcterms:modified xsi:type="dcterms:W3CDTF">2020-12-23T11:00:09Z</dcterms:modified>
</cp:coreProperties>
</file>