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434" r:id="rId5"/>
    <p:sldId id="435" r:id="rId6"/>
    <p:sldId id="261" r:id="rId7"/>
    <p:sldId id="415" r:id="rId8"/>
    <p:sldId id="344" r:id="rId9"/>
    <p:sldId id="440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1" r:id="rId28"/>
    <p:sldId id="460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1" r:id="rId38"/>
    <p:sldId id="470" r:id="rId39"/>
    <p:sldId id="472" r:id="rId40"/>
    <p:sldId id="441" r:id="rId41"/>
    <p:sldId id="473" r:id="rId42"/>
    <p:sldId id="475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74" r:id="rId71"/>
    <p:sldId id="494" r:id="rId72"/>
    <p:sldId id="496" r:id="rId73"/>
    <p:sldId id="497" r:id="rId74"/>
    <p:sldId id="498" r:id="rId75"/>
    <p:sldId id="495" r:id="rId76"/>
    <p:sldId id="499" r:id="rId77"/>
    <p:sldId id="343" r:id="rId7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9F0E1E-8E5F-4DBE-8ADF-47A7798C4139}">
          <p14:sldIdLst>
            <p14:sldId id="256"/>
            <p14:sldId id="257"/>
            <p14:sldId id="258"/>
            <p14:sldId id="434"/>
            <p14:sldId id="435"/>
            <p14:sldId id="261"/>
            <p14:sldId id="415"/>
            <p14:sldId id="344"/>
            <p14:sldId id="440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1"/>
            <p14:sldId id="460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1"/>
            <p14:sldId id="470"/>
            <p14:sldId id="472"/>
            <p14:sldId id="441"/>
            <p14:sldId id="473"/>
            <p14:sldId id="475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74"/>
            <p14:sldId id="494"/>
            <p14:sldId id="496"/>
            <p14:sldId id="497"/>
            <p14:sldId id="498"/>
            <p14:sldId id="495"/>
            <p14:sldId id="499"/>
          </p14:sldIdLst>
        </p14:section>
        <p14:section name="Раздел без заголовка" id="{0D12B5CD-AE08-4E42-9609-6B052BF2F8CC}">
          <p14:sldIdLst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9FA19-E648-49FE-BC96-0A105E3E5A9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9303F-BF7C-47E0-BDA2-12AD7200B04F}">
      <dgm:prSet phldrT="[Текст]"/>
      <dgm:spPr/>
      <dgm:t>
        <a:bodyPr/>
        <a:lstStyle/>
        <a:p>
          <a:r>
            <a:rPr lang="ru-RU" dirty="0" smtClean="0"/>
            <a:t>средства индивидуальной защиты</a:t>
          </a:r>
          <a:endParaRPr lang="ru-RU" dirty="0"/>
        </a:p>
      </dgm:t>
    </dgm:pt>
    <dgm:pt modelId="{D2E1357B-12EC-450C-8A2F-801BF0583296}" type="parTrans" cxnId="{CA8D7B87-FF3D-467B-93E6-82823254B513}">
      <dgm:prSet/>
      <dgm:spPr/>
      <dgm:t>
        <a:bodyPr/>
        <a:lstStyle/>
        <a:p>
          <a:endParaRPr lang="ru-RU"/>
        </a:p>
      </dgm:t>
    </dgm:pt>
    <dgm:pt modelId="{9EFB0568-4E7E-4537-BD5D-E422FA235390}" type="sibTrans" cxnId="{CA8D7B87-FF3D-467B-93E6-82823254B513}">
      <dgm:prSet/>
      <dgm:spPr/>
      <dgm:t>
        <a:bodyPr/>
        <a:lstStyle/>
        <a:p>
          <a:endParaRPr lang="ru-RU"/>
        </a:p>
      </dgm:t>
    </dgm:pt>
    <dgm:pt modelId="{541C0703-F792-46E3-AE3E-150D871781EA}">
      <dgm:prSet phldrT="[Текст]"/>
      <dgm:spPr/>
      <dgm:t>
        <a:bodyPr/>
        <a:lstStyle/>
        <a:p>
          <a:r>
            <a:rPr lang="ru-RU" dirty="0" smtClean="0"/>
            <a:t>дезинфекционная обработка помещений</a:t>
          </a:r>
          <a:endParaRPr lang="ru-RU" dirty="0"/>
        </a:p>
      </dgm:t>
    </dgm:pt>
    <dgm:pt modelId="{661FBE65-A9A6-4CCE-93FF-4498A47605AC}" type="parTrans" cxnId="{7EE76E27-4A20-4345-8AA2-E36119A803FF}">
      <dgm:prSet/>
      <dgm:spPr/>
      <dgm:t>
        <a:bodyPr/>
        <a:lstStyle/>
        <a:p>
          <a:endParaRPr lang="ru-RU"/>
        </a:p>
      </dgm:t>
    </dgm:pt>
    <dgm:pt modelId="{E132D24D-C537-4086-BFE2-178D69DDA9FB}" type="sibTrans" cxnId="{7EE76E27-4A20-4345-8AA2-E36119A803FF}">
      <dgm:prSet/>
      <dgm:spPr/>
      <dgm:t>
        <a:bodyPr/>
        <a:lstStyle/>
        <a:p>
          <a:endParaRPr lang="ru-RU"/>
        </a:p>
      </dgm:t>
    </dgm:pt>
    <dgm:pt modelId="{91799870-1184-40C3-8A31-E8AD5329440A}">
      <dgm:prSet phldrT="[Текст]"/>
      <dgm:spPr/>
      <dgm:t>
        <a:bodyPr/>
        <a:lstStyle/>
        <a:p>
          <a:r>
            <a:rPr lang="ru-RU" dirty="0" smtClean="0"/>
            <a:t>термометрия на входе в ОО</a:t>
          </a:r>
          <a:endParaRPr lang="ru-RU" dirty="0"/>
        </a:p>
      </dgm:t>
    </dgm:pt>
    <dgm:pt modelId="{5FB7486A-A183-422F-87DD-9D64E8473165}" type="parTrans" cxnId="{454948CE-1DDA-43DD-9044-4B12797F03EB}">
      <dgm:prSet/>
      <dgm:spPr/>
      <dgm:t>
        <a:bodyPr/>
        <a:lstStyle/>
        <a:p>
          <a:endParaRPr lang="ru-RU"/>
        </a:p>
      </dgm:t>
    </dgm:pt>
    <dgm:pt modelId="{F1FE9A5D-6407-47A9-AFC1-81F0CBDCA2CE}" type="sibTrans" cxnId="{454948CE-1DDA-43DD-9044-4B12797F03EB}">
      <dgm:prSet/>
      <dgm:spPr/>
      <dgm:t>
        <a:bodyPr/>
        <a:lstStyle/>
        <a:p>
          <a:endParaRPr lang="ru-RU"/>
        </a:p>
      </dgm:t>
    </dgm:pt>
    <dgm:pt modelId="{8698567C-915B-4061-9578-9EE94562E1CA}">
      <dgm:prSet phldrT="[Текст]"/>
      <dgm:spPr/>
      <dgm:t>
        <a:bodyPr/>
        <a:lstStyle/>
        <a:p>
          <a:r>
            <a:rPr lang="ru-RU" dirty="0" smtClean="0"/>
            <a:t>рассадка по 1 участнику за рабочий стол</a:t>
          </a:r>
          <a:endParaRPr lang="ru-RU" dirty="0"/>
        </a:p>
      </dgm:t>
    </dgm:pt>
    <dgm:pt modelId="{A70FC658-A23A-41F9-AE9D-3D1829674678}" type="parTrans" cxnId="{651CD4CE-6660-4F61-98A0-BDB755E6826E}">
      <dgm:prSet/>
      <dgm:spPr/>
      <dgm:t>
        <a:bodyPr/>
        <a:lstStyle/>
        <a:p>
          <a:endParaRPr lang="ru-RU"/>
        </a:p>
      </dgm:t>
    </dgm:pt>
    <dgm:pt modelId="{BF7B8798-A937-41B3-86A8-130A132A2BF6}" type="sibTrans" cxnId="{651CD4CE-6660-4F61-98A0-BDB755E6826E}">
      <dgm:prSet/>
      <dgm:spPr/>
      <dgm:t>
        <a:bodyPr/>
        <a:lstStyle/>
        <a:p>
          <a:endParaRPr lang="ru-RU"/>
        </a:p>
      </dgm:t>
    </dgm:pt>
    <dgm:pt modelId="{EF27E582-876B-42C8-8AD7-5A105C1C6BF2}">
      <dgm:prSet phldrT="[Текст]"/>
      <dgm:spPr/>
      <dgm:t>
        <a:bodyPr/>
        <a:lstStyle/>
        <a:p>
          <a:r>
            <a:rPr lang="ru-RU" dirty="0" smtClean="0"/>
            <a:t>антисептические средства для обработки рук</a:t>
          </a:r>
          <a:endParaRPr lang="ru-RU" dirty="0"/>
        </a:p>
      </dgm:t>
    </dgm:pt>
    <dgm:pt modelId="{30886245-0229-42FC-AE96-28F4857F9E1A}" type="parTrans" cxnId="{CE2FF779-2F13-4E13-82FD-59187EFAD27D}">
      <dgm:prSet/>
      <dgm:spPr/>
      <dgm:t>
        <a:bodyPr/>
        <a:lstStyle/>
        <a:p>
          <a:endParaRPr lang="ru-RU"/>
        </a:p>
      </dgm:t>
    </dgm:pt>
    <dgm:pt modelId="{E2E109F2-6A26-4D65-9B25-151F26E84DCC}" type="sibTrans" cxnId="{CE2FF779-2F13-4E13-82FD-59187EFAD27D}">
      <dgm:prSet/>
      <dgm:spPr/>
      <dgm:t>
        <a:bodyPr/>
        <a:lstStyle/>
        <a:p>
          <a:endParaRPr lang="ru-RU"/>
        </a:p>
      </dgm:t>
    </dgm:pt>
    <dgm:pt modelId="{38C43D72-966A-4520-A940-C36CF33F9C0F}">
      <dgm:prSet/>
      <dgm:spPr/>
      <dgm:t>
        <a:bodyPr/>
        <a:lstStyle/>
        <a:p>
          <a:r>
            <a:rPr lang="ru-RU" dirty="0" smtClean="0"/>
            <a:t>проветривание аудиторий</a:t>
          </a:r>
          <a:endParaRPr lang="ru-RU" dirty="0"/>
        </a:p>
      </dgm:t>
    </dgm:pt>
    <dgm:pt modelId="{9B5A19AE-FBB5-4AD3-B98F-8C788F633E0C}" type="parTrans" cxnId="{8AA25FB5-0B81-4421-A613-0E0403D8DF19}">
      <dgm:prSet/>
      <dgm:spPr/>
    </dgm:pt>
    <dgm:pt modelId="{D4AFB8AA-11DF-411A-91E0-CD27AC9D58F8}" type="sibTrans" cxnId="{8AA25FB5-0B81-4421-A613-0E0403D8DF19}">
      <dgm:prSet/>
      <dgm:spPr/>
    </dgm:pt>
    <dgm:pt modelId="{3458F9BA-08F8-4937-8590-7EA9FB11B89A}">
      <dgm:prSet/>
      <dgm:spPr/>
      <dgm:t>
        <a:bodyPr/>
        <a:lstStyle/>
        <a:p>
          <a:r>
            <a:rPr lang="ru-RU" dirty="0" smtClean="0"/>
            <a:t>питьевой режим</a:t>
          </a:r>
          <a:endParaRPr lang="ru-RU" dirty="0"/>
        </a:p>
      </dgm:t>
    </dgm:pt>
    <dgm:pt modelId="{5F501CF0-B983-4070-8934-04857AD6F74E}" type="parTrans" cxnId="{1ADD56B7-A35B-421B-A13D-FE5A7CF9D75C}">
      <dgm:prSet/>
      <dgm:spPr/>
    </dgm:pt>
    <dgm:pt modelId="{9D9D4FF8-C96D-43B1-82D3-4958DC09662D}" type="sibTrans" cxnId="{1ADD56B7-A35B-421B-A13D-FE5A7CF9D75C}">
      <dgm:prSet/>
      <dgm:spPr/>
    </dgm:pt>
    <dgm:pt modelId="{D1F8588D-AF6B-4921-8592-65078D8E50AF}" type="pres">
      <dgm:prSet presAssocID="{18A9FA19-E648-49FE-BC96-0A105E3E5A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CD040-DF82-4F74-AC9F-AB520F55DF52}" type="pres">
      <dgm:prSet presAssocID="{EAD9303F-BF7C-47E0-BDA2-12AD7200B0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E761-FD24-4864-A988-66BDAAE9E6BC}" type="pres">
      <dgm:prSet presAssocID="{9EFB0568-4E7E-4537-BD5D-E422FA235390}" presName="sibTrans" presStyleCnt="0"/>
      <dgm:spPr/>
    </dgm:pt>
    <dgm:pt modelId="{7F90B505-6737-487D-965A-14056370DF67}" type="pres">
      <dgm:prSet presAssocID="{541C0703-F792-46E3-AE3E-150D871781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65CB0-8FD9-4EE7-B53A-DA77ADF90737}" type="pres">
      <dgm:prSet presAssocID="{E132D24D-C537-4086-BFE2-178D69DDA9FB}" presName="sibTrans" presStyleCnt="0"/>
      <dgm:spPr/>
    </dgm:pt>
    <dgm:pt modelId="{68D83FA3-290E-4337-B01D-C82ABD60191D}" type="pres">
      <dgm:prSet presAssocID="{91799870-1184-40C3-8A31-E8AD5329440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6ABB4-46F0-487E-8A63-DDF1D90FFD2E}" type="pres">
      <dgm:prSet presAssocID="{F1FE9A5D-6407-47A9-AFC1-81F0CBDCA2CE}" presName="sibTrans" presStyleCnt="0"/>
      <dgm:spPr/>
    </dgm:pt>
    <dgm:pt modelId="{5B588DF1-0059-4B1B-BE4E-EEE4A6EBC76B}" type="pres">
      <dgm:prSet presAssocID="{8698567C-915B-4061-9578-9EE94562E1C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C7F09-2295-4618-B133-DDD0434A5207}" type="pres">
      <dgm:prSet presAssocID="{BF7B8798-A937-41B3-86A8-130A132A2BF6}" presName="sibTrans" presStyleCnt="0"/>
      <dgm:spPr/>
    </dgm:pt>
    <dgm:pt modelId="{463D49D8-57AC-4270-BC62-6FE2461577B9}" type="pres">
      <dgm:prSet presAssocID="{EF27E582-876B-42C8-8AD7-5A105C1C6B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90C0-E1AB-47E2-BF86-3AA5C86F14EC}" type="pres">
      <dgm:prSet presAssocID="{E2E109F2-6A26-4D65-9B25-151F26E84DCC}" presName="sibTrans" presStyleCnt="0"/>
      <dgm:spPr/>
    </dgm:pt>
    <dgm:pt modelId="{2DE66FB0-65E5-43CD-9747-73CCC3F5B8EA}" type="pres">
      <dgm:prSet presAssocID="{38C43D72-966A-4520-A940-C36CF33F9C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85933-C481-40A0-B560-13E04CCF48AB}" type="pres">
      <dgm:prSet presAssocID="{D4AFB8AA-11DF-411A-91E0-CD27AC9D58F8}" presName="sibTrans" presStyleCnt="0"/>
      <dgm:spPr/>
    </dgm:pt>
    <dgm:pt modelId="{EFB08D8B-3DFD-4615-BFB8-7F1DECBF5E50}" type="pres">
      <dgm:prSet presAssocID="{3458F9BA-08F8-4937-8590-7EA9FB11B89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57371-8CBF-4AB9-9767-677F811F4A1B}" type="presOf" srcId="{91799870-1184-40C3-8A31-E8AD5329440A}" destId="{68D83FA3-290E-4337-B01D-C82ABD60191D}" srcOrd="0" destOrd="0" presId="urn:microsoft.com/office/officeart/2005/8/layout/default#1"/>
    <dgm:cxn modelId="{A9A4DA6C-F338-4DAD-88FF-85EF524EC390}" type="presOf" srcId="{EF27E582-876B-42C8-8AD7-5A105C1C6BF2}" destId="{463D49D8-57AC-4270-BC62-6FE2461577B9}" srcOrd="0" destOrd="0" presId="urn:microsoft.com/office/officeart/2005/8/layout/default#1"/>
    <dgm:cxn modelId="{8AA25FB5-0B81-4421-A613-0E0403D8DF19}" srcId="{18A9FA19-E648-49FE-BC96-0A105E3E5A96}" destId="{38C43D72-966A-4520-A940-C36CF33F9C0F}" srcOrd="5" destOrd="0" parTransId="{9B5A19AE-FBB5-4AD3-B98F-8C788F633E0C}" sibTransId="{D4AFB8AA-11DF-411A-91E0-CD27AC9D58F8}"/>
    <dgm:cxn modelId="{5E321E17-84B2-44C6-A3A2-B6C59CE656E4}" type="presOf" srcId="{38C43D72-966A-4520-A940-C36CF33F9C0F}" destId="{2DE66FB0-65E5-43CD-9747-73CCC3F5B8EA}" srcOrd="0" destOrd="0" presId="urn:microsoft.com/office/officeart/2005/8/layout/default#1"/>
    <dgm:cxn modelId="{CE2FF779-2F13-4E13-82FD-59187EFAD27D}" srcId="{18A9FA19-E648-49FE-BC96-0A105E3E5A96}" destId="{EF27E582-876B-42C8-8AD7-5A105C1C6BF2}" srcOrd="4" destOrd="0" parTransId="{30886245-0229-42FC-AE96-28F4857F9E1A}" sibTransId="{E2E109F2-6A26-4D65-9B25-151F26E84DCC}"/>
    <dgm:cxn modelId="{454948CE-1DDA-43DD-9044-4B12797F03EB}" srcId="{18A9FA19-E648-49FE-BC96-0A105E3E5A96}" destId="{91799870-1184-40C3-8A31-E8AD5329440A}" srcOrd="2" destOrd="0" parTransId="{5FB7486A-A183-422F-87DD-9D64E8473165}" sibTransId="{F1FE9A5D-6407-47A9-AFC1-81F0CBDCA2CE}"/>
    <dgm:cxn modelId="{8C258865-6AE5-45F3-ADEF-8CE0515FF4F3}" type="presOf" srcId="{3458F9BA-08F8-4937-8590-7EA9FB11B89A}" destId="{EFB08D8B-3DFD-4615-BFB8-7F1DECBF5E50}" srcOrd="0" destOrd="0" presId="urn:microsoft.com/office/officeart/2005/8/layout/default#1"/>
    <dgm:cxn modelId="{8B889AAA-C4BB-4DEC-BEF9-244616ABBF4E}" type="presOf" srcId="{EAD9303F-BF7C-47E0-BDA2-12AD7200B04F}" destId="{EC1CD040-DF82-4F74-AC9F-AB520F55DF52}" srcOrd="0" destOrd="0" presId="urn:microsoft.com/office/officeart/2005/8/layout/default#1"/>
    <dgm:cxn modelId="{4E3370F3-C559-4866-BE8B-2D3E8718BBDE}" type="presOf" srcId="{18A9FA19-E648-49FE-BC96-0A105E3E5A96}" destId="{D1F8588D-AF6B-4921-8592-65078D8E50AF}" srcOrd="0" destOrd="0" presId="urn:microsoft.com/office/officeart/2005/8/layout/default#1"/>
    <dgm:cxn modelId="{441B2F59-755D-41B4-8295-5BA2237944AF}" type="presOf" srcId="{8698567C-915B-4061-9578-9EE94562E1CA}" destId="{5B588DF1-0059-4B1B-BE4E-EEE4A6EBC76B}" srcOrd="0" destOrd="0" presId="urn:microsoft.com/office/officeart/2005/8/layout/default#1"/>
    <dgm:cxn modelId="{651CD4CE-6660-4F61-98A0-BDB755E6826E}" srcId="{18A9FA19-E648-49FE-BC96-0A105E3E5A96}" destId="{8698567C-915B-4061-9578-9EE94562E1CA}" srcOrd="3" destOrd="0" parTransId="{A70FC658-A23A-41F9-AE9D-3D1829674678}" sibTransId="{BF7B8798-A937-41B3-86A8-130A132A2BF6}"/>
    <dgm:cxn modelId="{E68AF7B7-BB66-44B3-B395-EB2458FD164F}" type="presOf" srcId="{541C0703-F792-46E3-AE3E-150D871781EA}" destId="{7F90B505-6737-487D-965A-14056370DF67}" srcOrd="0" destOrd="0" presId="urn:microsoft.com/office/officeart/2005/8/layout/default#1"/>
    <dgm:cxn modelId="{7EE76E27-4A20-4345-8AA2-E36119A803FF}" srcId="{18A9FA19-E648-49FE-BC96-0A105E3E5A96}" destId="{541C0703-F792-46E3-AE3E-150D871781EA}" srcOrd="1" destOrd="0" parTransId="{661FBE65-A9A6-4CCE-93FF-4498A47605AC}" sibTransId="{E132D24D-C537-4086-BFE2-178D69DDA9FB}"/>
    <dgm:cxn modelId="{CA8D7B87-FF3D-467B-93E6-82823254B513}" srcId="{18A9FA19-E648-49FE-BC96-0A105E3E5A96}" destId="{EAD9303F-BF7C-47E0-BDA2-12AD7200B04F}" srcOrd="0" destOrd="0" parTransId="{D2E1357B-12EC-450C-8A2F-801BF0583296}" sibTransId="{9EFB0568-4E7E-4537-BD5D-E422FA235390}"/>
    <dgm:cxn modelId="{1ADD56B7-A35B-421B-A13D-FE5A7CF9D75C}" srcId="{18A9FA19-E648-49FE-BC96-0A105E3E5A96}" destId="{3458F9BA-08F8-4937-8590-7EA9FB11B89A}" srcOrd="6" destOrd="0" parTransId="{5F501CF0-B983-4070-8934-04857AD6F74E}" sibTransId="{9D9D4FF8-C96D-43B1-82D3-4958DC09662D}"/>
    <dgm:cxn modelId="{40C05C61-49C3-4738-BEC1-FAF50E1BF21A}" type="presParOf" srcId="{D1F8588D-AF6B-4921-8592-65078D8E50AF}" destId="{EC1CD040-DF82-4F74-AC9F-AB520F55DF52}" srcOrd="0" destOrd="0" presId="urn:microsoft.com/office/officeart/2005/8/layout/default#1"/>
    <dgm:cxn modelId="{FF2A189B-F109-4832-905D-1EF32795520E}" type="presParOf" srcId="{D1F8588D-AF6B-4921-8592-65078D8E50AF}" destId="{2EE9E761-FD24-4864-A988-66BDAAE9E6BC}" srcOrd="1" destOrd="0" presId="urn:microsoft.com/office/officeart/2005/8/layout/default#1"/>
    <dgm:cxn modelId="{2ABC468E-AD1B-4BFC-9A17-8383724EADA0}" type="presParOf" srcId="{D1F8588D-AF6B-4921-8592-65078D8E50AF}" destId="{7F90B505-6737-487D-965A-14056370DF67}" srcOrd="2" destOrd="0" presId="urn:microsoft.com/office/officeart/2005/8/layout/default#1"/>
    <dgm:cxn modelId="{5A2405B6-1195-4D4D-9D3A-21B84C6882EF}" type="presParOf" srcId="{D1F8588D-AF6B-4921-8592-65078D8E50AF}" destId="{B2365CB0-8FD9-4EE7-B53A-DA77ADF90737}" srcOrd="3" destOrd="0" presId="urn:microsoft.com/office/officeart/2005/8/layout/default#1"/>
    <dgm:cxn modelId="{2B559CFD-0711-4A80-9992-FD345B659514}" type="presParOf" srcId="{D1F8588D-AF6B-4921-8592-65078D8E50AF}" destId="{68D83FA3-290E-4337-B01D-C82ABD60191D}" srcOrd="4" destOrd="0" presId="urn:microsoft.com/office/officeart/2005/8/layout/default#1"/>
    <dgm:cxn modelId="{3DFF2954-169B-416C-8682-2609C0B071EE}" type="presParOf" srcId="{D1F8588D-AF6B-4921-8592-65078D8E50AF}" destId="{44F6ABB4-46F0-487E-8A63-DDF1D90FFD2E}" srcOrd="5" destOrd="0" presId="urn:microsoft.com/office/officeart/2005/8/layout/default#1"/>
    <dgm:cxn modelId="{EFCDF19F-8CD6-40D3-A81C-DD7EAE8CCA7E}" type="presParOf" srcId="{D1F8588D-AF6B-4921-8592-65078D8E50AF}" destId="{5B588DF1-0059-4B1B-BE4E-EEE4A6EBC76B}" srcOrd="6" destOrd="0" presId="urn:microsoft.com/office/officeart/2005/8/layout/default#1"/>
    <dgm:cxn modelId="{33D628B1-469D-49E7-AF98-A2AF4A88094B}" type="presParOf" srcId="{D1F8588D-AF6B-4921-8592-65078D8E50AF}" destId="{3F1C7F09-2295-4618-B133-DDD0434A5207}" srcOrd="7" destOrd="0" presId="urn:microsoft.com/office/officeart/2005/8/layout/default#1"/>
    <dgm:cxn modelId="{E75A7004-2D37-4C59-B7E1-BE831D701EEC}" type="presParOf" srcId="{D1F8588D-AF6B-4921-8592-65078D8E50AF}" destId="{463D49D8-57AC-4270-BC62-6FE2461577B9}" srcOrd="8" destOrd="0" presId="urn:microsoft.com/office/officeart/2005/8/layout/default#1"/>
    <dgm:cxn modelId="{8556B3C0-97FD-4EA9-BC7E-F31D8B47FC12}" type="presParOf" srcId="{D1F8588D-AF6B-4921-8592-65078D8E50AF}" destId="{804F90C0-E1AB-47E2-BF86-3AA5C86F14EC}" srcOrd="9" destOrd="0" presId="urn:microsoft.com/office/officeart/2005/8/layout/default#1"/>
    <dgm:cxn modelId="{87CB8C84-2239-4610-8F36-C9FE93FA2378}" type="presParOf" srcId="{D1F8588D-AF6B-4921-8592-65078D8E50AF}" destId="{2DE66FB0-65E5-43CD-9747-73CCC3F5B8EA}" srcOrd="10" destOrd="0" presId="urn:microsoft.com/office/officeart/2005/8/layout/default#1"/>
    <dgm:cxn modelId="{DA42B33B-3C7C-4561-9168-9718CCCF26B3}" type="presParOf" srcId="{D1F8588D-AF6B-4921-8592-65078D8E50AF}" destId="{92285933-C481-40A0-B560-13E04CCF48AB}" srcOrd="11" destOrd="0" presId="urn:microsoft.com/office/officeart/2005/8/layout/default#1"/>
    <dgm:cxn modelId="{3276B656-764D-4B1C-AF52-7F226C48128B}" type="presParOf" srcId="{D1F8588D-AF6B-4921-8592-65078D8E50AF}" destId="{EFB08D8B-3DFD-4615-BFB8-7F1DECBF5E5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D040-DF82-4F74-AC9F-AB520F55DF52}">
      <dsp:nvSpPr>
        <dsp:cNvPr id="0" name=""/>
        <dsp:cNvSpPr/>
      </dsp:nvSpPr>
      <dsp:spPr>
        <a:xfrm>
          <a:off x="941486" y="959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средства индивидуальной защиты</a:t>
          </a:r>
          <a:endParaRPr lang="ru-RU" sz="1700" kern="1200" dirty="0"/>
        </a:p>
      </dsp:txBody>
      <dsp:txXfrm>
        <a:off x="941486" y="959"/>
        <a:ext cx="2006203" cy="1203721"/>
      </dsp:txXfrm>
    </dsp:sp>
    <dsp:sp modelId="{7F90B505-6737-487D-965A-14056370DF67}">
      <dsp:nvSpPr>
        <dsp:cNvPr id="0" name=""/>
        <dsp:cNvSpPr/>
      </dsp:nvSpPr>
      <dsp:spPr>
        <a:xfrm>
          <a:off x="3148310" y="959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дезинфекционная обработка помещений</a:t>
          </a:r>
          <a:endParaRPr lang="ru-RU" sz="1700" kern="1200" dirty="0"/>
        </a:p>
      </dsp:txBody>
      <dsp:txXfrm>
        <a:off x="3148310" y="959"/>
        <a:ext cx="2006203" cy="1203721"/>
      </dsp:txXfrm>
    </dsp:sp>
    <dsp:sp modelId="{68D83FA3-290E-4337-B01D-C82ABD60191D}">
      <dsp:nvSpPr>
        <dsp:cNvPr id="0" name=""/>
        <dsp:cNvSpPr/>
      </dsp:nvSpPr>
      <dsp:spPr>
        <a:xfrm>
          <a:off x="941486" y="1405301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термометрия на входе в ОО</a:t>
          </a:r>
          <a:endParaRPr lang="ru-RU" sz="1700" kern="1200" dirty="0"/>
        </a:p>
      </dsp:txBody>
      <dsp:txXfrm>
        <a:off x="941486" y="1405301"/>
        <a:ext cx="2006203" cy="1203721"/>
      </dsp:txXfrm>
    </dsp:sp>
    <dsp:sp modelId="{5B588DF1-0059-4B1B-BE4E-EEE4A6EBC76B}">
      <dsp:nvSpPr>
        <dsp:cNvPr id="0" name=""/>
        <dsp:cNvSpPr/>
      </dsp:nvSpPr>
      <dsp:spPr>
        <a:xfrm>
          <a:off x="3148310" y="1405301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рассадка по 1 участнику за рабочий стол</a:t>
          </a:r>
          <a:endParaRPr lang="ru-RU" sz="1700" kern="1200" dirty="0"/>
        </a:p>
      </dsp:txBody>
      <dsp:txXfrm>
        <a:off x="3148310" y="1405301"/>
        <a:ext cx="2006203" cy="1203721"/>
      </dsp:txXfrm>
    </dsp:sp>
    <dsp:sp modelId="{463D49D8-57AC-4270-BC62-6FE2461577B9}">
      <dsp:nvSpPr>
        <dsp:cNvPr id="0" name=""/>
        <dsp:cNvSpPr/>
      </dsp:nvSpPr>
      <dsp:spPr>
        <a:xfrm>
          <a:off x="941486" y="2809643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антисептические средства для обработки рук</a:t>
          </a:r>
          <a:endParaRPr lang="ru-RU" sz="1700" kern="1200" dirty="0"/>
        </a:p>
      </dsp:txBody>
      <dsp:txXfrm>
        <a:off x="941486" y="2809643"/>
        <a:ext cx="2006203" cy="1203721"/>
      </dsp:txXfrm>
    </dsp:sp>
    <dsp:sp modelId="{2DE66FB0-65E5-43CD-9747-73CCC3F5B8EA}">
      <dsp:nvSpPr>
        <dsp:cNvPr id="0" name=""/>
        <dsp:cNvSpPr/>
      </dsp:nvSpPr>
      <dsp:spPr>
        <a:xfrm>
          <a:off x="3148310" y="2809643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проветривание аудиторий</a:t>
          </a:r>
          <a:endParaRPr lang="ru-RU" sz="1700" kern="1200" dirty="0"/>
        </a:p>
      </dsp:txBody>
      <dsp:txXfrm>
        <a:off x="3148310" y="2809643"/>
        <a:ext cx="2006203" cy="1203721"/>
      </dsp:txXfrm>
    </dsp:sp>
    <dsp:sp modelId="{EFB08D8B-3DFD-4615-BFB8-7F1DECBF5E50}">
      <dsp:nvSpPr>
        <dsp:cNvPr id="0" name=""/>
        <dsp:cNvSpPr/>
      </dsp:nvSpPr>
      <dsp:spPr>
        <a:xfrm>
          <a:off x="2044898" y="4213985"/>
          <a:ext cx="2006203" cy="1203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питьевой режим</a:t>
          </a:r>
          <a:endParaRPr lang="ru-RU" sz="1700" kern="1200" dirty="0"/>
        </a:p>
      </dsp:txBody>
      <dsp:txXfrm>
        <a:off x="2044898" y="4213985"/>
        <a:ext cx="2006203" cy="120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>
              <a:defRPr sz="1200"/>
            </a:lvl1pPr>
          </a:lstStyle>
          <a:p>
            <a:fld id="{585CAAE1-B97E-49F2-BBB5-E8971A71AB5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>
              <a:defRPr sz="1200"/>
            </a:lvl1pPr>
          </a:lstStyle>
          <a:p>
            <a:fld id="{8034C391-6C0A-4617-B239-F451D7BA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3395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929" y="2"/>
            <a:ext cx="2918249" cy="493395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>
              <a:defRPr sz="1200"/>
            </a:lvl1pPr>
          </a:lstStyle>
          <a:p>
            <a:fld id="{B7719D6A-D311-4E4F-9A14-F1B4ACD5464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4" y="4686460"/>
            <a:ext cx="5387658" cy="4440555"/>
          </a:xfrm>
          <a:prstGeom prst="rect">
            <a:avLst/>
          </a:prstGeom>
        </p:spPr>
        <p:txBody>
          <a:bodyPr vert="horz" lIns="91358" tIns="45678" rIns="91358" bIns="456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332"/>
            <a:ext cx="2918249" cy="493394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929" y="9371332"/>
            <a:ext cx="2918249" cy="493394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>
              <a:defRPr sz="1200"/>
            </a:lvl1pPr>
          </a:lstStyle>
          <a:p>
            <a:fld id="{27ACD30D-68FE-41B5-A3CB-170C8369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282" indent="-2854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971" indent="-2283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759" indent="-2283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547" indent="-2283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336" indent="-228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125" indent="-228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5912" indent="-228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2700" indent="-228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2888" cy="5976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итогового сочинения (изложения),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ноября 2021г.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 ИС (И))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13" y="260648"/>
            <a:ext cx="8136904" cy="8354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05273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04.10.2019г. №302/01-04 «Об утверждении Порядка проведения итогового сочинения (изложения) на территории Ярославской области» (в редакции приказов от 19.11.2019 №361/01-04, от 30.10.2020г. №281/01-04, от 10.11.2021г. №270/01-04)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10.11.2021г. №271/01-04 «Об утверждении Памятки о порядке проведения итогового сочинения (изложения)»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10.11.2021г. №272/01-04 «Об утверждении правил заполнения бланков итогового сочинения (изложения) в 2021-2022 учебном году».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– допуск к ГИА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96752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является допуском к ГИА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сочинения используются при приеме на обучение в ОО высшего образования (по желанию участников)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7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296557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Сроки и продолжительность написания ИС(И)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1763688" y="1700808"/>
            <a:ext cx="1440160" cy="1625600"/>
          </a:xfrm>
          <a:prstGeom prst="round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835697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1 декабря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2021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5216" r="11581" b="18208"/>
          <a:stretch/>
        </p:blipFill>
        <p:spPr>
          <a:xfrm>
            <a:off x="1763689" y="3429001"/>
            <a:ext cx="1300511" cy="598231"/>
          </a:xfrm>
          <a:prstGeom prst="round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5696" y="342900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основной срок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3995936" y="1700808"/>
            <a:ext cx="1440160" cy="1625600"/>
          </a:xfrm>
          <a:prstGeom prst="round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39953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2 февраля 2022 года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-459" r="1945" b="3369"/>
          <a:stretch/>
        </p:blipFill>
        <p:spPr>
          <a:xfrm>
            <a:off x="5868144" y="1700808"/>
            <a:ext cx="1440160" cy="1625600"/>
          </a:xfrm>
          <a:prstGeom prst="round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012161" y="2180861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4 мая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+mn-lt"/>
                <a:ea typeface="+mj-ea"/>
                <a:cs typeface="+mj-cs"/>
              </a:rPr>
              <a:t>2022 года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5216" r="11581" b="18208"/>
          <a:stretch/>
        </p:blipFill>
        <p:spPr>
          <a:xfrm>
            <a:off x="4355976" y="3429001"/>
            <a:ext cx="2564342" cy="598231"/>
          </a:xfrm>
          <a:prstGeom prst="round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7984" y="34290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7030A0"/>
                </a:solidFill>
                <a:latin typeface="+mn-lt"/>
              </a:rPr>
              <a:t>дополнительные  сроки</a:t>
            </a:r>
            <a:endParaRPr lang="ru-RU" altLang="ru-RU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5"/>
            <a:ext cx="2455900" cy="2455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r="2000" b="4926"/>
          <a:stretch/>
        </p:blipFill>
        <p:spPr>
          <a:xfrm>
            <a:off x="1331640" y="4293096"/>
            <a:ext cx="1900808" cy="2011627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805" y1="69686" x2="12805" y2="69686"/>
                        <a14:foregroundMark x1="87500" y1="71777" x2="89634" y2="79791"/>
                        <a14:foregroundMark x1="89329" y1="88153" x2="89329" y2="88153"/>
                        <a14:foregroundMark x1="10366" y1="77352" x2="10366" y2="77352"/>
                        <a14:foregroundMark x1="9756" y1="83275" x2="17073" y2="47387"/>
                        <a14:foregroundMark x1="6707" y1="63415" x2="6707" y2="63415"/>
                        <a14:foregroundMark x1="10366" y1="82230" x2="8537" y2="93380"/>
                        <a14:foregroundMark x1="88415" y1="15679" x2="9451" y2="14286"/>
                        <a14:foregroundMark x1="17988" y1="10453" x2="17988" y2="10453"/>
                        <a14:foregroundMark x1="19512" y1="8014" x2="19512" y2="8014"/>
                        <a14:foregroundMark x1="16159" y1="8362" x2="14939" y2="10453"/>
                        <a14:foregroundMark x1="4268" y1="17073" x2="4573" y2="55749"/>
                        <a14:foregroundMark x1="21646" y1="64460" x2="94512" y2="63415"/>
                        <a14:foregroundMark x1="95122" y1="20209" x2="95732" y2="56446"/>
                        <a14:foregroundMark x1="94512" y1="15331" x2="95732" y2="15331"/>
                        <a14:foregroundMark x1="95732" y1="62021" x2="95732" y2="62021"/>
                        <a14:foregroundMark x1="82927" y1="64460" x2="88415" y2="86760"/>
                        <a14:foregroundMark x1="10671" y1="64460" x2="10671" y2="64460"/>
                        <a14:foregroundMark x1="18293" y1="63415" x2="18293" y2="63415"/>
                        <a14:foregroundMark x1="4268" y1="58537" x2="4268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" t="12376" r="1383" b="35625"/>
          <a:stretch/>
        </p:blipFill>
        <p:spPr>
          <a:xfrm>
            <a:off x="4499993" y="4293096"/>
            <a:ext cx="2561497" cy="127066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635896" y="56372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002060"/>
                </a:solidFill>
                <a:latin typeface="+mn-lt"/>
              </a:rPr>
              <a:t>для лиц с ОВЗ, детей-инвалидов, инвалидов</a:t>
            </a:r>
            <a:endParaRPr lang="ru-RU" altLang="ru-RU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дети-инвалиды и инвалиды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обучающиеся на дому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9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ИС (И) обучающиеся подают заявления и согласия на обработку персональных данных не позднее чем за две недели до начала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предоставляют справку ПМПК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инвалиды – справку об инвалидности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0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8" y="0"/>
            <a:ext cx="7380313" cy="10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307184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вход участников ИС(И) начинается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5554" y="164638"/>
            <a:ext cx="262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492497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начинается в 10.00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 (И) проводится инструктаж участников ИС (И):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до 10.00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10.00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ИС (И) не включается время инструктажа</a:t>
            </a:r>
          </a:p>
        </p:txBody>
      </p:sp>
    </p:spTree>
    <p:extLst>
      <p:ext uri="{BB962C8B-B14F-4D97-AF65-F5344CB8AC3E}">
        <p14:creationId xmlns:p14="http://schemas.microsoft.com/office/powerpoint/2010/main" val="33060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628384" cy="4512500"/>
          </a:xfrm>
        </p:spPr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 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+mj-ea"/>
                <a:cs typeface="+mj-cs"/>
              </a:rPr>
              <a:t>Соблюдение противоэпидемического режима</a:t>
            </a:r>
            <a:endParaRPr lang="ru-RU" sz="2000" b="1" i="1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719667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6802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итогового сочинения (изложения)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выдадут: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( при необходимости)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 (для сочинения), орфографические и толковые словари (для изложения)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должны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 собой: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 черного цвета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питание и медицинские препараты при необходимости (на медицинские препараты –справка от врача).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7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ГИА-11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22023" y="1268760"/>
            <a:ext cx="878497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 августа 2013г. №755 «О федеральной информационной системе обеспечения проведения государственной итоговой аттестации (ГИА) обучающихся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28.06.2013г. №491 «Об утверждении порядка аккредитации граждан в качестве общественных наблюдателей при проведении ГИА…..» (с изменениями)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№190/1512 от 07.11.2018г. «Об утверждении Порядка проведения государственной итоговой аттестации по образовательным программам  среднего общего образования» (далее-Порядок проведения ГИА-11)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26.06.2019г. №876 «Об определении минимального количества баллов ЕГЭ, подтверждающего освоение образовательной программы среднего общего образования, и минимального количества баллов ЕГЭ,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№685 от 23 июня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выдачи медали «За особые успехи в учении»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выполнении работы участник может использовать черновики.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не проверяются и записи в них не учитываются.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73008" cy="61206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4572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регистрационные поля бланков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номер темы итогового сочинения (текста для 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бланки необходимо в соответствии с Правилами заполнения бланков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участники ИС (И) переписывают название выбранной темы сочинения (текста для изложения)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2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681" y="2564904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второй части инструктажа объявляется и фиксируется на доске время начала и время окончания написания ИС (И)</a:t>
            </a:r>
          </a:p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приступают к написанию ИС (И)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8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048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не завершить написание итогового сочинения (изложения) и покинуть аудиторию: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объективным причинам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повторную сдачу итогового сочинения (изложения)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30 минут и за 5 минут до окончания итогового сочинения (изложения) члены комиссии сообщают участникам о скором завершении работы, о необходимости перенести написанные сочинения (изложения) из черновиков в бланки записи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84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11" t="22565" r="29359" b="133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17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969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66" y="1340768"/>
            <a:ext cx="79208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сочинения (изложения) заполняются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с чернилами черного цвета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во всех полях бланка регистрации и верхней части бланка записи должны быть изображены в соответствии с образцами написания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 (И)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 на основном бланке записи по запросу участника выдается дополнительный бланк записи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ИС (И)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6673" y="1475252"/>
            <a:ext cx="7992888" cy="490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односторонних бланка записи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рассматриваются в комплекте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0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7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 РЕГИСТРАЦИИ 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два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БЛАНКА ЗАПИСИ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53203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БЛАНКИ ИС(И)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16765"/>
            <a:ext cx="2809875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48681"/>
            <a:ext cx="2809875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98"/>
            <a:ext cx="264795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796818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740701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4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7938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мэрии г. Ярославля от 08.11.2021г. № 01-05/1001 «О работе по проведению государственной итоговой аттестации по образовательным программам основного общего и среднего общего образования, итогового собеседования, итогового сочинения (изложения) в г. Ярославле в 2021/2022 учебном году»</a:t>
            </a:r>
          </a:p>
        </p:txBody>
      </p:sp>
    </p:spTree>
    <p:extLst>
      <p:ext uri="{BB962C8B-B14F-4D97-AF65-F5344CB8AC3E}">
        <p14:creationId xmlns:p14="http://schemas.microsoft.com/office/powerpoint/2010/main" val="3857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0"/>
            <a:ext cx="1878013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2669"/>
            <a:ext cx="885698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Group 1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876659"/>
              </p:ext>
            </p:extLst>
          </p:nvPr>
        </p:nvGraphicFramePr>
        <p:xfrm>
          <a:off x="251520" y="2747771"/>
          <a:ext cx="8712968" cy="4758817"/>
        </p:xfrm>
        <a:graphic>
          <a:graphicData uri="http://schemas.openxmlformats.org/drawingml/2006/table">
            <a:tbl>
              <a:tblPr/>
              <a:tblGrid>
                <a:gridCol w="3263207">
                  <a:extLst>
                    <a:ext uri="{9D8B030D-6E8A-4147-A177-3AD203B41FA5}"/>
                  </a:extLst>
                </a:gridCol>
                <a:gridCol w="5449761">
                  <a:extLst>
                    <a:ext uri="{9D8B030D-6E8A-4147-A177-3AD203B41FA5}"/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обучается участник: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11а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 участник  пишет ИС(И):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0025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01-12-21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97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использованных</a:t>
                      </a:r>
                      <a:r>
                        <a:rPr kumimoji="0" lang="ru-RU" sz="1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3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670"/>
            <a:ext cx="9144000" cy="30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79512" y="3429002"/>
          <a:ext cx="8686800" cy="2812593"/>
        </p:xfrm>
        <a:graphic>
          <a:graphicData uri="http://schemas.openxmlformats.org/drawingml/2006/table">
            <a:tbl>
              <a:tblPr/>
              <a:tblGrid>
                <a:gridCol w="2888898">
                  <a:extLst>
                    <a:ext uri="{9D8B030D-6E8A-4147-A177-3AD203B41FA5}"/>
                  </a:extLst>
                </a:gridCol>
                <a:gridCol w="5797902">
                  <a:extLst>
                    <a:ext uri="{9D8B030D-6E8A-4147-A177-3AD203B41FA5}"/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9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02426"/>
            <a:ext cx="78488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4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1"/>
            <a:ext cx="2771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5253203"/>
            <a:ext cx="360040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Заполняет член комиссии по завершении ИС(И)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04797"/>
            <a:ext cx="792088" cy="96010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478685">
            <a:off x="3254414" y="2501800"/>
            <a:ext cx="576064" cy="2793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6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45422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Выдача дополнительных бланков записи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932723"/>
            <a:ext cx="3226465" cy="574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20755"/>
            <a:ext cx="561662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Во время написания ИС(И) в случае недостатка места для оформления ИС(И) на основных односторонних бланках записи (лист 1, лист 2) для продолжения написания ИС(И) по запросу участника ИС(И) члены комиссии выдают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дополнительный бланк записи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332990"/>
            <a:ext cx="1622351" cy="30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332990"/>
            <a:ext cx="1597261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6136" y="2276872"/>
            <a:ext cx="3168352" cy="2208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Член комиссии заполняет</a:t>
            </a:r>
            <a:r>
              <a:rPr lang="ru-RU" dirty="0" smtClean="0">
                <a:solidFill>
                  <a:srgbClr val="002060"/>
                </a:solidFill>
              </a:rPr>
              <a:t> поля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Лист №», «Код работы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поле «Лист №» нумерация дополнительного бланка записи начинается с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91880" y="4293096"/>
            <a:ext cx="1296144" cy="646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81128"/>
            <a:ext cx="3384376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Информация для заполнения полей о коде региона, коде и названии работы, номере темы, ФИО должна быть продублирована с бланка регистрации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сочинения (изложения) будет комиссия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сочинения (изложения) является «зачёт» или «незачёт»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оценивания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 Привлечение литературного материала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</a:t>
            </a:r>
          </a:p>
          <a:p>
            <a:pPr marL="502920" indent="-457200">
              <a:buClr>
                <a:schemeClr val="tx1"/>
              </a:buClr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</a:t>
            </a:r>
          </a:p>
          <a:p>
            <a:pPr marL="502920" indent="-457200">
              <a:buClrTx/>
              <a:buSzPct val="100000"/>
              <a:buAutoNum type="arabicPeriod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597666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(изложение) необходимо получить «зачет» по критериям №1 и №2 (обязательно), а также дополнительно «зачет» по одному из других критериев (№3-№5)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14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критериям оценивания допускаются итоговые сочинения, соответствующие 2 требованиям: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«Объем итогового сочинения». Рекомендуемое число слов – от 350, если в сочинении   менее 250 слов, то выставляется «незачет» за работу в целом.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«Самостоятельность написания итогового сочинения»</a:t>
            </a:r>
          </a:p>
          <a:p>
            <a:pPr marL="4572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из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или воспроизведение по памяти чужого текста. Допускается прямое или косвенное цитирование с обязательной ссылкой на источник (ссылка дается в свободной форме).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несамостоятельным, то выставляется «незачет» за работу в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Такое сочинение не проверяется по критериям оценивания.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  <a:p>
            <a:pPr algn="just"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85698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2.Логичность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стиля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0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итогового сочинения (изложения) можно будет ознакомиться в школе.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предоставляется в ВУЗ в качестве индивидуального достижения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 сочинений будут доступны вузам к просмотру через федеральную систему (ФИС ГИА)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при приеме в ВУЗ– 4 года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как допуск к ГИА действительно бессрочно.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323529" y="332656"/>
            <a:ext cx="8352928" cy="61926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764704"/>
            <a:ext cx="180019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49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54" t="22109" r="29615" b="124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128" y="90201"/>
            <a:ext cx="18002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13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7" t="22337" r="29231" b="13616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43" y="44624"/>
            <a:ext cx="194421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41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12573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проведения экзаменов на ППЭ для детей с ОВЗ, инвалидов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ГВЭ в устной форме по желанию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(И), ЕГЭ, ГВЭ на 1,5 часа; раздела «Говорение» на ЕГЭ по иностранным языкам - на 30 минут.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и перерывов для проведения необходимых лечебных и профилактических мероприятий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помещения ППЭ</a:t>
            </a:r>
          </a:p>
          <a:p>
            <a:pPr marL="45720" indent="0">
              <a:buClr>
                <a:schemeClr val="tx1"/>
              </a:buCl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tx1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необходима справка с рекомендациями ПМПК.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3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/>
          <a:lstStyle/>
          <a:p>
            <a:pPr marL="45720" indent="0" algn="ctr">
              <a:buNone/>
            </a:pPr>
            <a:endParaRPr lang="ru-RU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4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(</a:t>
            </a: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ГИА-11)</a:t>
            </a:r>
            <a:endParaRPr lang="ru-RU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1" cy="5544615"/>
          </a:xfrm>
        </p:spPr>
        <p:txBody>
          <a:bodyPr/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(ЕГЭ)- это основная форма государственной итоговой аттестации (ГИА)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 </a:t>
            </a:r>
            <a:r>
              <a:rPr lang="ru-RU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ГВЭ; ЕГЭ+ГВЭ;)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1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666" t="24388" r="29359" b="12705"/>
          <a:stretch/>
        </p:blipFill>
        <p:spPr bwMode="auto">
          <a:xfrm>
            <a:off x="251520" y="332656"/>
            <a:ext cx="8712968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1816"/>
            <a:ext cx="18002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1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6081" t="21425" r="29459" b="12934"/>
          <a:stretch/>
        </p:blipFill>
        <p:spPr bwMode="auto">
          <a:xfrm>
            <a:off x="251520" y="260648"/>
            <a:ext cx="8640960" cy="62646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67600"/>
            <a:ext cx="172819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5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142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7" t="23248" r="29487" b="124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3803522"/>
            <a:ext cx="22322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71" y="-7912"/>
            <a:ext cx="2016224" cy="484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19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8" t="22565" r="29744" b="124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35696" cy="64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97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352928" cy="5688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обязательные предметы  - русский язык и математику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 необходимо еще сдать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24398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Математика базовая или профильная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аттестата, а также для поступления в вуз, где в перечне вступительных испытаний отсутствует предмет «Математика», достаточно сдать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базовую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вуз, в котором математика включена в перечень вступительных испытаний, необходимо сдавать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профильной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347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556792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Можно выбрать только один уровень ЕГЭ по математике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При пересдаче уровень можно изменить.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58252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755576" y="291249"/>
            <a:ext cx="770485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 по математике, если не набрал минимальный пороговый балл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70951"/>
              </p:ext>
            </p:extLst>
          </p:nvPr>
        </p:nvGraphicFramePr>
        <p:xfrm>
          <a:off x="467544" y="2204864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803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резервные дни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 положительного результата ЕГЭ по русскому языку)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дополнительный период сентября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42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 ГИА,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на ГИА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ГИА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0080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экзаменов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060848"/>
            <a:ext cx="842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на дому по медицинским показаниям (справка ПМПК)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33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8" t="22109" r="29486" b="11338"/>
          <a:stretch/>
        </p:blipFill>
        <p:spPr bwMode="auto">
          <a:xfrm>
            <a:off x="0" y="0"/>
            <a:ext cx="903649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0"/>
            <a:ext cx="1944215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9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425672"/>
          </a:xfr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://school59.edu.yar.ru/</a:t>
            </a:r>
            <a:r>
              <a:rPr lang="ru-RU" sz="3600" dirty="0"/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5057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 начинается с 9.00 по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ГИА начинается в 10.00 по местному 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уполномоченный представитель от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цвета: толщина линии на бланке не менее 0,5 мм.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медицинские препараты и питание при необходимости (на медицинские препараты – справка от врача)</a:t>
            </a:r>
          </a:p>
        </p:txBody>
      </p:sp>
    </p:spTree>
    <p:extLst>
      <p:ext uri="{BB962C8B-B14F-4D97-AF65-F5344CB8AC3E}">
        <p14:creationId xmlns:p14="http://schemas.microsoft.com/office/powerpoint/2010/main" val="24440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1"/>
            <a:ext cx="8352928" cy="53859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и профильный уровни) -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непрограммируемый калькулятор,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непрограммируемый калькулятор, периодическая система Д.И. Менделеева, таблица растворимости солей, кислот…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- непрограммируемый калькулятор, линейка, транспортир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оборудован: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видеонаблюдения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подавления сигналов мобильной связи (по решению регионов)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 осуществляется печать экзаменационных материалов (КИМ) и бланков ЕГЭ для участников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389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 каждому участнику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видеонаблюдение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1412776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первую часть инструктажа (начало в 9.50) о соблюдении Порядка проведения ЕГЭ.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инструктажа (не ранее 10.00):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напечатанные в ППЭ индивидуальные комплекты (ИК)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комплектацию выданных экзаменационных материалов (ЭМ)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308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488832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24744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 ИК: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1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2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с информацией о номере бланка регистрации и номере 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076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46373" y="1484784"/>
            <a:ext cx="82172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совпадают ли цифровые значения штрих-кодов на первом и последнем листе КИМ и на бланке регистрации со штрих-кодами на контрольном листе.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00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 ЕГЭ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Записи в КИМ и черновиках не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ЕГЭ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7606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 появилась ссылка на  новый ресурс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ЕГЭ досрочного периода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станции для проведения компьютерного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итоговому сочинению (изложению)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разработчиков КИМ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5835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780451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38052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190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7" t="23475" r="29872" b="16353"/>
          <a:stretch/>
        </p:blipFill>
        <p:spPr bwMode="auto">
          <a:xfrm>
            <a:off x="-108520" y="0"/>
            <a:ext cx="9252520" cy="687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9336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9872" t="25755" r="33846" b="15668"/>
          <a:stretch/>
        </p:blipFill>
        <p:spPr bwMode="auto">
          <a:xfrm>
            <a:off x="179512" y="116632"/>
            <a:ext cx="8856984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6615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оценивается в первичных баллах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 по 100 - балльной шкале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устанавливается минимальное количество баллов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результатами ЕГЭ выпускники могут в своей школе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ЕГЭ заносятся в федеральную и региональную информационные системы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бланков занимает от 7 до 14 дней с момента сдачи.</a:t>
            </a:r>
          </a:p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пересдачи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556792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можно пересдать в текущем году в резервный срок. Если не получилось, то в сентябре.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– только на следующий год.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53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476672"/>
            <a:ext cx="7848872" cy="6048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действуют 4 года.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21" t="22336" r="29358" b="11110"/>
          <a:stretch/>
        </p:blipFill>
        <p:spPr bwMode="auto">
          <a:xfrm>
            <a:off x="0" y="0"/>
            <a:ext cx="9144000" cy="697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13992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85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205" t="22336" r="29615" b="13390"/>
          <a:stretch/>
        </p:blipFill>
        <p:spPr bwMode="auto">
          <a:xfrm>
            <a:off x="0" y="0"/>
            <a:ext cx="91311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161967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290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433784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0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59046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ГИА, ИС (И)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282" t="22792" r="30769" b="120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944216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289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2081</TotalTime>
  <Words>2545</Words>
  <Application>Microsoft Office PowerPoint</Application>
  <PresentationFormat>Экран (4:3)</PresentationFormat>
  <Paragraphs>314</Paragraphs>
  <Slides>77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</dc:creator>
  <cp:lastModifiedBy>USER_10</cp:lastModifiedBy>
  <cp:revision>181</cp:revision>
  <cp:lastPrinted>2021-12-02T07:04:41Z</cp:lastPrinted>
  <dcterms:created xsi:type="dcterms:W3CDTF">2014-11-25T08:55:33Z</dcterms:created>
  <dcterms:modified xsi:type="dcterms:W3CDTF">2021-12-02T07:05:00Z</dcterms:modified>
</cp:coreProperties>
</file>