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66" r:id="rId5"/>
    <p:sldId id="265" r:id="rId6"/>
    <p:sldId id="264" r:id="rId7"/>
    <p:sldId id="261" r:id="rId8"/>
    <p:sldId id="268" r:id="rId9"/>
    <p:sldId id="26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0715"/>
    <a:srgbClr val="F8F8F8"/>
    <a:srgbClr val="812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-90" y="-1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9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8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38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4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20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99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9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4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5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C6ABA-2951-451E-86BA-5F9CA1BAC009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5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-razv.edu.yar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pmsrybadm.edusite.ru/" TargetMode="External"/><Relationship Id="rId4" Type="http://schemas.openxmlformats.org/officeDocument/2006/relationships/hyperlink" Target="https://centr-doverie.edu.yar.r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5" y="64959"/>
            <a:ext cx="449926" cy="8061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450" y="194559"/>
            <a:ext cx="10554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Ярославской области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38" y="1566159"/>
            <a:ext cx="111061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Проведение государственной итоговой аттестации </a:t>
            </a:r>
            <a:b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</a:br>
            <a: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по образовательным программам среднего общего образования </a:t>
            </a:r>
            <a:b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</a:br>
            <a: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в </a:t>
            </a:r>
            <a: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2023 </a:t>
            </a:r>
            <a:r>
              <a:rPr lang="ru-RU" sz="48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году</a:t>
            </a:r>
            <a:endParaRPr lang="ru-RU" sz="4800" b="1" dirty="0">
              <a:solidFill>
                <a:srgbClr val="970715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8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0314929" y="1110208"/>
            <a:ext cx="1787236" cy="11887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14757" y="1110208"/>
            <a:ext cx="1787236" cy="11887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102" y="762000"/>
            <a:ext cx="7158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Порядок проведения государственной итоговой аттестации </a:t>
            </a:r>
          </a:p>
          <a:p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по образовательным программам среднего общего образования </a:t>
            </a:r>
          </a:p>
          <a:p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/утвержден приказом Министерства просвещения и Федеральной службы по надзору в сфере образования и науки от 07.11.2018 №190/1512/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55" y="855761"/>
            <a:ext cx="254447" cy="254447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9000954" y="312597"/>
            <a:ext cx="2295696" cy="1108117"/>
            <a:chOff x="9334329" y="301583"/>
            <a:chExt cx="2295696" cy="110811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9334329" y="301583"/>
              <a:ext cx="2295696" cy="110811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422431" y="469612"/>
              <a:ext cx="21194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b="1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Century Gothic" panose="020B0502020202020204" pitchFamily="34" charset="0"/>
                </a:rPr>
                <a:t>ГИА-11</a:t>
              </a:r>
              <a:endParaRPr lang="ru-RU" sz="4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195439" y="1421500"/>
            <a:ext cx="12073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ЕГЭ</a:t>
            </a:r>
            <a:endParaRPr lang="ru-RU" sz="4400" b="1" dirty="0">
              <a:solidFill>
                <a:srgbClr val="970715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02451" y="1418096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ГВЭ</a:t>
            </a:r>
            <a:endParaRPr lang="ru-RU" sz="4400" b="1" dirty="0">
              <a:solidFill>
                <a:srgbClr val="970715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212145" y="2169348"/>
            <a:ext cx="4540830" cy="4247317"/>
            <a:chOff x="212145" y="2026473"/>
            <a:chExt cx="4540830" cy="4247317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12145" y="2043827"/>
              <a:ext cx="4407480" cy="397597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4102" y="2026473"/>
              <a:ext cx="4288873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Русский язык</a:t>
              </a:r>
            </a:p>
            <a:p>
              <a:r>
                <a:rPr lang="ru-RU" sz="1600" b="1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Математика (профильный уровень)</a:t>
              </a:r>
            </a:p>
            <a:p>
              <a:r>
                <a:rPr lang="ru-RU" sz="1600" b="1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Математика </a:t>
              </a:r>
              <a:r>
                <a:rPr lang="ru-RU" sz="1600" b="1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(базовый уровень)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История</a:t>
              </a:r>
              <a:endPara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Обществознание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Физика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Химия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Биология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География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Литература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Информатика и ИКТ</a:t>
              </a:r>
            </a:p>
            <a:p>
              <a:r>
                <a:rPr lang="ru-RU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Иностранные языки:</a:t>
              </a:r>
            </a:p>
            <a:p>
              <a:r>
                <a:rPr lang="ru-RU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английский </a:t>
              </a:r>
            </a:p>
            <a:p>
              <a:r>
                <a:rPr lang="ru-RU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французский </a:t>
              </a:r>
            </a:p>
            <a:p>
              <a:r>
                <a:rPr lang="ru-RU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немецкий</a:t>
              </a:r>
            </a:p>
            <a:p>
              <a:r>
                <a:rPr lang="ru-RU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испанский </a:t>
              </a:r>
            </a:p>
            <a:p>
              <a:r>
                <a:rPr lang="ru-RU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китайский</a:t>
              </a:r>
            </a:p>
            <a:p>
              <a:endPara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5191125" y="2815301"/>
            <a:ext cx="663835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Срок подачи заявления – до 1 февраля </a:t>
            </a:r>
            <a:r>
              <a:rPr lang="ru-RU" sz="2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2023 </a:t>
            </a:r>
            <a:r>
              <a:rPr lang="ru-RU" sz="2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года</a:t>
            </a:r>
          </a:p>
          <a:p>
            <a:pPr algn="ctr"/>
            <a:r>
              <a:rPr lang="ru-RU" sz="14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в свою образовательную организацию</a:t>
            </a:r>
            <a:endParaRPr lang="ru-RU" sz="1400" b="1" dirty="0">
              <a:solidFill>
                <a:srgbClr val="970715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689044" y="3926443"/>
            <a:ext cx="5642518" cy="1653372"/>
            <a:chOff x="6270697" y="3194889"/>
            <a:chExt cx="5642518" cy="1653372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6270697" y="3194889"/>
              <a:ext cx="5642518" cy="369332"/>
              <a:chOff x="6270697" y="3194889"/>
              <a:chExt cx="5642518" cy="369332"/>
            </a:xfrm>
          </p:grpSpPr>
          <p:pic>
            <p:nvPicPr>
              <p:cNvPr id="18" name="Рисунок 17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70697" y="3194889"/>
                <a:ext cx="373127" cy="300786"/>
              </a:xfrm>
              <a:prstGeom prst="rect">
                <a:avLst/>
              </a:prstGeom>
            </p:spPr>
          </p:pic>
          <p:sp>
            <p:nvSpPr>
              <p:cNvPr id="19" name="Прямоугольник 18"/>
              <p:cNvSpPr/>
              <p:nvPr/>
            </p:nvSpPr>
            <p:spPr>
              <a:xfrm>
                <a:off x="6643824" y="3194889"/>
                <a:ext cx="52693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anose="020B0502020202020204" pitchFamily="34" charset="0"/>
                  </a:rPr>
                  <a:t>«Зачет» за итоговое сочинение (изложение)</a:t>
                </a: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6270697" y="3836909"/>
              <a:ext cx="4770485" cy="369332"/>
              <a:chOff x="6270697" y="3194889"/>
              <a:chExt cx="4770485" cy="369332"/>
            </a:xfrm>
          </p:grpSpPr>
          <p:pic>
            <p:nvPicPr>
              <p:cNvPr id="22" name="Рисунок 21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70697" y="3194889"/>
                <a:ext cx="373127" cy="300786"/>
              </a:xfrm>
              <a:prstGeom prst="rect">
                <a:avLst/>
              </a:prstGeom>
            </p:spPr>
          </p:pic>
          <p:sp>
            <p:nvSpPr>
              <p:cNvPr id="23" name="Прямоугольник 22"/>
              <p:cNvSpPr/>
              <p:nvPr/>
            </p:nvSpPr>
            <p:spPr>
              <a:xfrm>
                <a:off x="6643824" y="3194889"/>
                <a:ext cx="43973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anose="020B0502020202020204" pitchFamily="34" charset="0"/>
                  </a:rPr>
                  <a:t>Нет академической задолженности</a:t>
                </a: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6270697" y="4478929"/>
              <a:ext cx="4650260" cy="369332"/>
              <a:chOff x="6270697" y="3194889"/>
              <a:chExt cx="4650260" cy="369332"/>
            </a:xfrm>
          </p:grpSpPr>
          <p:pic>
            <p:nvPicPr>
              <p:cNvPr id="25" name="Рисунок 24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70697" y="3194889"/>
                <a:ext cx="373127" cy="300786"/>
              </a:xfrm>
              <a:prstGeom prst="rect">
                <a:avLst/>
              </a:prstGeom>
            </p:spPr>
          </p:pic>
          <p:sp>
            <p:nvSpPr>
              <p:cNvPr id="26" name="Прямоугольник 25"/>
              <p:cNvSpPr/>
              <p:nvPr/>
            </p:nvSpPr>
            <p:spPr>
              <a:xfrm>
                <a:off x="6643824" y="3194889"/>
                <a:ext cx="42771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anose="020B0502020202020204" pitchFamily="34" charset="0"/>
                  </a:rPr>
                  <a:t>Полностью выполнен учебный план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556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042864"/>
              </p:ext>
            </p:extLst>
          </p:nvPr>
        </p:nvGraphicFramePr>
        <p:xfrm>
          <a:off x="6315075" y="1019163"/>
          <a:ext cx="5752319" cy="5340542"/>
        </p:xfrm>
        <a:graphic>
          <a:graphicData uri="http://schemas.openxmlformats.org/drawingml/2006/table">
            <a:tbl>
              <a:tblPr firstRow="1" firstCol="1" bandRow="1"/>
              <a:tblGrid>
                <a:gridCol w="1163247">
                  <a:extLst>
                    <a:ext uri="{9D8B030D-6E8A-4147-A177-3AD203B41FA5}">
                      <a16:colId xmlns:a16="http://schemas.microsoft.com/office/drawing/2014/main" xmlns="" val="1742064797"/>
                    </a:ext>
                  </a:extLst>
                </a:gridCol>
                <a:gridCol w="4589072">
                  <a:extLst>
                    <a:ext uri="{9D8B030D-6E8A-4147-A177-3AD203B41FA5}">
                      <a16:colId xmlns:a16="http://schemas.microsoft.com/office/drawing/2014/main" xmlns="" val="3303057845"/>
                    </a:ext>
                  </a:extLst>
                </a:gridCol>
              </a:tblGrid>
              <a:tr h="27643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Основной период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040439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география, литература, химия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2919380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29мая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русский язык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21752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математика (профильный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уровень, базовый уровень)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66496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05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история, физика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348648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обществознание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052082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(письменно), биология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277548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 июня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(устно)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8689420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 июня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(устно)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3290793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информатика и ИКТ (КЕГЭ)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733742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информатика и ИКТ (КЕГЭ)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545261"/>
                  </a:ext>
                </a:extLst>
              </a:tr>
              <a:tr h="27643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Резервные </a:t>
                      </a: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дни основного периода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9305281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русский язык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9224220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география, литература, иностранные языки (устно)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121271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математика (базовый уровень, профильный уровень)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4353829"/>
                  </a:ext>
                </a:extLst>
              </a:tr>
              <a:tr h="3648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(письменно), биология, информатика и ИКТ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601964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(ср)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обществознание, химия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6084732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история, физика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712659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июля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сб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 всем учебным предметам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712645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291537"/>
              </p:ext>
            </p:extLst>
          </p:nvPr>
        </p:nvGraphicFramePr>
        <p:xfrm>
          <a:off x="152399" y="1019169"/>
          <a:ext cx="5905500" cy="857256"/>
        </p:xfrm>
        <a:graphic>
          <a:graphicData uri="http://schemas.openxmlformats.org/drawingml/2006/table">
            <a:tbl>
              <a:tblPr firstRow="1" firstCol="1" bandRow="1"/>
              <a:tblGrid>
                <a:gridCol w="1968500">
                  <a:extLst>
                    <a:ext uri="{9D8B030D-6E8A-4147-A177-3AD203B41FA5}">
                      <a16:colId xmlns:a16="http://schemas.microsoft.com/office/drawing/2014/main" xmlns="" val="63141239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xmlns="" val="3989764568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xmlns="" val="2438435386"/>
                    </a:ext>
                  </a:extLst>
                </a:gridCol>
              </a:tblGrid>
              <a:tr h="4286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Итоговое сочинения (изложение)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611043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декабря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07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февраля </a:t>
                      </a: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мая </a:t>
                      </a: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0352243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521689"/>
              </p:ext>
            </p:extLst>
          </p:nvPr>
        </p:nvGraphicFramePr>
        <p:xfrm>
          <a:off x="152400" y="2532789"/>
          <a:ext cx="5905500" cy="846438"/>
        </p:xfrm>
        <a:graphic>
          <a:graphicData uri="http://schemas.openxmlformats.org/drawingml/2006/table">
            <a:tbl>
              <a:tblPr firstRow="1" firstCol="1" bandRow="1"/>
              <a:tblGrid>
                <a:gridCol w="3396752">
                  <a:extLst>
                    <a:ext uri="{9D8B030D-6E8A-4147-A177-3AD203B41FA5}">
                      <a16:colId xmlns:a16="http://schemas.microsoft.com/office/drawing/2014/main" xmlns="" val="3020955374"/>
                    </a:ext>
                  </a:extLst>
                </a:gridCol>
                <a:gridCol w="2508748">
                  <a:extLst>
                    <a:ext uri="{9D8B030D-6E8A-4147-A177-3AD203B41FA5}">
                      <a16:colId xmlns:a16="http://schemas.microsoft.com/office/drawing/2014/main" xmlns="" val="2439395564"/>
                    </a:ext>
                  </a:extLst>
                </a:gridCol>
              </a:tblGrid>
              <a:tr h="2821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Досрочный период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8163087"/>
                  </a:ext>
                </a:extLst>
              </a:tr>
              <a:tr h="2821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марта – </a:t>
                      </a: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дни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654082"/>
                  </a:ext>
                </a:extLst>
              </a:tr>
              <a:tr h="2821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 – </a:t>
                      </a: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резервные дни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94690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50987"/>
              </p:ext>
            </p:extLst>
          </p:nvPr>
        </p:nvGraphicFramePr>
        <p:xfrm>
          <a:off x="152400" y="3918426"/>
          <a:ext cx="5905500" cy="863124"/>
        </p:xfrm>
        <a:graphic>
          <a:graphicData uri="http://schemas.openxmlformats.org/drawingml/2006/table">
            <a:tbl>
              <a:tblPr firstRow="1" firstCol="1" bandRow="1"/>
              <a:tblGrid>
                <a:gridCol w="3396752">
                  <a:extLst>
                    <a:ext uri="{9D8B030D-6E8A-4147-A177-3AD203B41FA5}">
                      <a16:colId xmlns:a16="http://schemas.microsoft.com/office/drawing/2014/main" xmlns="" val="4104475434"/>
                    </a:ext>
                  </a:extLst>
                </a:gridCol>
                <a:gridCol w="2508748">
                  <a:extLst>
                    <a:ext uri="{9D8B030D-6E8A-4147-A177-3AD203B41FA5}">
                      <a16:colId xmlns:a16="http://schemas.microsoft.com/office/drawing/2014/main" xmlns="" val="3697808068"/>
                    </a:ext>
                  </a:extLst>
                </a:gridCol>
              </a:tblGrid>
              <a:tr h="28384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Дополнительный (сентябрьский) </a:t>
                      </a: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7186116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дни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4552383"/>
                  </a:ext>
                </a:extLst>
              </a:tr>
              <a:tr h="295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19сентября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резервный день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0296918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678559" y="39992"/>
            <a:ext cx="83888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ПРОЕКТ РАСПИСАНИЯ ГИА-11</a:t>
            </a:r>
            <a:endParaRPr lang="ru-RU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3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15650" y="-15285"/>
            <a:ext cx="6075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ИТОГОВОЕ СОЧИНЕНИЕ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8851" y="707886"/>
            <a:ext cx="5829300" cy="294971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Повторно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(1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февраля,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3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мая) допускаются:</a:t>
            </a:r>
          </a:p>
          <a:p>
            <a:pPr algn="ctr"/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Получившие «незачет»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Не явившиеся по уважительным причинам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Не завершившие написание ИС(И) по уважительным причинам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Удаленные за нарушение требований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254552" y="3657601"/>
            <a:ext cx="5805971" cy="32003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7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4552" y="821640"/>
            <a:ext cx="566109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Темы итогового сочинения в 2022/2023 учебном году формируются из закрытого банка тем</a:t>
            </a:r>
          </a:p>
          <a:p>
            <a:pPr algn="ctr"/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1.Духовно-нравственные ориентиры в жизни человека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2.Семья, общество, Отечество в жизни человека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3.Природа и культура в жизни человека</a:t>
            </a: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76903" y="6006584"/>
            <a:ext cx="3103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970715"/>
                </a:solidFill>
              </a:rPr>
              <a:t>http://checkege.rustest.ru/</a:t>
            </a:r>
            <a:endParaRPr lang="ru-RU" sz="2000" b="1" dirty="0">
              <a:solidFill>
                <a:srgbClr val="970715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280" y="3657602"/>
            <a:ext cx="533924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Результаты сочинения </a:t>
            </a:r>
          </a:p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как допуск к ГИА - бессрочно </a:t>
            </a:r>
          </a:p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случае представления его при приеме на обучение по программам </a:t>
            </a:r>
            <a:r>
              <a:rPr 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бакалавриата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и программам </a:t>
            </a:r>
            <a:r>
              <a:rPr 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специалитета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действительно в течение </a:t>
            </a:r>
            <a:r>
              <a:rPr lang="ru-RU" sz="14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четырех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 лет, следующих за годом написания такого сочинения. </a:t>
            </a:r>
          </a:p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1701" y="707886"/>
            <a:ext cx="545649" cy="54564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8217350" y="780655"/>
            <a:ext cx="2274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3 часа 55 минут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238" y="3666800"/>
            <a:ext cx="6091989" cy="2749092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8563619" y="6434882"/>
            <a:ext cx="827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970715"/>
                </a:solidFill>
              </a:rPr>
              <a:t>fipi.ru</a:t>
            </a:r>
            <a:endParaRPr lang="ru-RU" sz="2000" b="1" dirty="0">
              <a:solidFill>
                <a:srgbClr val="9707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5764" y="0"/>
            <a:ext cx="6955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ОСОБЫЕ УСЛОВИЯ ГИА-11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99976"/>
              </p:ext>
            </p:extLst>
          </p:nvPr>
        </p:nvGraphicFramePr>
        <p:xfrm>
          <a:off x="123825" y="707886"/>
          <a:ext cx="11888066" cy="5947803"/>
        </p:xfrm>
        <a:graphic>
          <a:graphicData uri="http://schemas.openxmlformats.org/drawingml/2006/table">
            <a:tbl>
              <a:tblPr firstRow="1" firstCol="1" bandRow="1"/>
              <a:tblGrid>
                <a:gridCol w="2562032">
                  <a:extLst>
                    <a:ext uri="{9D8B030D-6E8A-4147-A177-3AD203B41FA5}">
                      <a16:colId xmlns:a16="http://schemas.microsoft.com/office/drawing/2014/main" xmlns="" val="2564719556"/>
                    </a:ext>
                  </a:extLst>
                </a:gridCol>
                <a:gridCol w="2847173">
                  <a:extLst>
                    <a:ext uri="{9D8B030D-6E8A-4147-A177-3AD203B41FA5}">
                      <a16:colId xmlns:a16="http://schemas.microsoft.com/office/drawing/2014/main" xmlns="" val="2374123950"/>
                    </a:ext>
                  </a:extLst>
                </a:gridCol>
                <a:gridCol w="3506844">
                  <a:extLst>
                    <a:ext uri="{9D8B030D-6E8A-4147-A177-3AD203B41FA5}">
                      <a16:colId xmlns:a16="http://schemas.microsoft.com/office/drawing/2014/main" xmlns="" val="2264919283"/>
                    </a:ext>
                  </a:extLst>
                </a:gridCol>
                <a:gridCol w="2972017">
                  <a:extLst>
                    <a:ext uri="{9D8B030D-6E8A-4147-A177-3AD203B41FA5}">
                      <a16:colId xmlns:a16="http://schemas.microsoft.com/office/drawing/2014/main" xmlns="" val="1629237504"/>
                    </a:ext>
                  </a:extLst>
                </a:gridCol>
              </a:tblGrid>
              <a:tr h="663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Категория обучающихся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Условия прохождения ГИА-11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Специальные</a:t>
                      </a:r>
                      <a:r>
                        <a:rPr lang="ru-RU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условия </a:t>
                      </a:r>
                      <a:endParaRPr lang="ru-RU" sz="1400" b="1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прохождения </a:t>
                      </a:r>
                      <a:r>
                        <a:rPr lang="ru-RU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ГИА-11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Прохождение ГИА-11 на дому, в медицинской организации</a:t>
                      </a:r>
                      <a:endParaRPr lang="ru-RU" sz="14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1891482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Ребенок-инвалид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инвалид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i="1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Справка </a:t>
                      </a: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бюро МСЭ об установлении инвалидности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ЕГЭ/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ГВЭ/ГВЭ устно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Увеличение продолжительности экзамена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Организация питания и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перерывов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Беспрепятственный</a:t>
                      </a:r>
                      <a:r>
                        <a:rPr lang="ru-RU" sz="12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доступ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Особенности рассадки (отдельная аудитория, первая парта и пр.)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Использование технических средств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Оформление КИМ (увеличение шрифта и пр.)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Ассистент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ПМПК об особенностях прохождения ГИА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i="1" dirty="0" smtClean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</a:t>
                      </a: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ПМПК об особенностях прохождения ГИА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медицинской организации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7401511"/>
                  </a:ext>
                </a:extLst>
              </a:tr>
              <a:tr h="17053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Обучающийся 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 ограниченными возможностями здоровья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</a:t>
                      </a: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ПМПК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ЕГЭ/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ГВЭ/ГВЭ устно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Увеличение продолжительности экзамена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Организация питания и </a:t>
                      </a: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перерывов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Беспрепятственный доступ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Особенности рассадки (отдельная аудитория, первая парта и пр.)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Использование технических средств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Оформление КИМ (увеличение шрифта и пр.)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Ассистент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ПМПК об особенностях прохождения ГИА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ПМПК об особенностях прохождения ГИА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медицинской организации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5071474"/>
                  </a:ext>
                </a:extLst>
              </a:tr>
              <a:tr h="1704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Обучающийся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которому 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необходимы специальные условия </a:t>
                      </a: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 </a:t>
                      </a: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прохождении ГИА-11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ЕГЭ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Особенности рассадки (отдельная аудитория, первая парта и пр.)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Использование технических средств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Оформление КИМ (увеличение шрифта и пр.)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Ассистент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ПМПК об особенностях прохождения ГИА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ПМПК об особенностях прохождения ГИА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Заключение медицинской организации</a:t>
                      </a:r>
                      <a:endParaRPr lang="ru-RU" sz="1200" i="1" dirty="0">
                        <a:solidFill>
                          <a:srgbClr val="97071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1" marR="43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0509936"/>
                  </a:ext>
                </a:extLst>
              </a:tr>
            </a:tbl>
          </a:graphicData>
        </a:graphic>
      </p:graphicFrame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915" y="2313087"/>
            <a:ext cx="220564" cy="22056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915" y="4263443"/>
            <a:ext cx="220564" cy="22056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915" y="5993235"/>
            <a:ext cx="220564" cy="22056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573" y="4232614"/>
            <a:ext cx="220564" cy="22056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090" y="5999741"/>
            <a:ext cx="220564" cy="22056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090" y="2465487"/>
            <a:ext cx="220564" cy="22056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5" y="5653964"/>
            <a:ext cx="220564" cy="22056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5" y="3917336"/>
            <a:ext cx="220564" cy="22056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5" y="2150801"/>
            <a:ext cx="220564" cy="220564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5" y="4987864"/>
            <a:ext cx="220564" cy="220564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5" y="3243531"/>
            <a:ext cx="220564" cy="22056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865" y="1504229"/>
            <a:ext cx="220564" cy="22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08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46776"/>
              </p:ext>
            </p:extLst>
          </p:nvPr>
        </p:nvGraphicFramePr>
        <p:xfrm>
          <a:off x="461480" y="1060291"/>
          <a:ext cx="11359044" cy="5159535"/>
        </p:xfrm>
        <a:graphic>
          <a:graphicData uri="http://schemas.openxmlformats.org/drawingml/2006/table">
            <a:tbl>
              <a:tblPr firstRow="1" firstCol="1" bandRow="1"/>
              <a:tblGrid>
                <a:gridCol w="2778618">
                  <a:extLst>
                    <a:ext uri="{9D8B030D-6E8A-4147-A177-3AD203B41FA5}">
                      <a16:colId xmlns:a16="http://schemas.microsoft.com/office/drawing/2014/main" xmlns="" val="3289285993"/>
                    </a:ext>
                  </a:extLst>
                </a:gridCol>
                <a:gridCol w="3594945">
                  <a:extLst>
                    <a:ext uri="{9D8B030D-6E8A-4147-A177-3AD203B41FA5}">
                      <a16:colId xmlns:a16="http://schemas.microsoft.com/office/drawing/2014/main" xmlns="" val="280252065"/>
                    </a:ext>
                  </a:extLst>
                </a:gridCol>
                <a:gridCol w="2550407">
                  <a:extLst>
                    <a:ext uri="{9D8B030D-6E8A-4147-A177-3AD203B41FA5}">
                      <a16:colId xmlns:a16="http://schemas.microsoft.com/office/drawing/2014/main" xmlns="" val="1173996689"/>
                    </a:ext>
                  </a:extLst>
                </a:gridCol>
                <a:gridCol w="2435074">
                  <a:extLst>
                    <a:ext uri="{9D8B030D-6E8A-4147-A177-3AD203B41FA5}">
                      <a16:colId xmlns:a16="http://schemas.microsoft.com/office/drawing/2014/main" xmlns="" val="4024222202"/>
                    </a:ext>
                  </a:extLst>
                </a:gridCol>
              </a:tblGrid>
              <a:tr h="577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Наименование ПМПК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Адрес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Зона обслуживания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Сайт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6132946"/>
                  </a:ext>
                </a:extLst>
              </a:tr>
              <a:tr h="916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Центральная ПМПК Ярославской области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 Ярославль ул. Некрасова, д. 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Ярославская область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 Ярославль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solidFill>
                            <a:srgbClr val="16318A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www.cpd.yaroslavl.ru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5607245"/>
                  </a:ext>
                </a:extLst>
              </a:tr>
              <a:tr h="916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Территориальная ПМПК г. Ярославля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 Ярославль, проспект Ленина, д. 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 Ярославль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solidFill>
                            <a:srgbClr val="16318A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  <a:hlinkClick r:id="rId3"/>
                        </a:rPr>
                        <a:t>www.center-razv.edu.yar.ru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0996898"/>
                  </a:ext>
                </a:extLst>
              </a:tr>
              <a:tr h="916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Территориальная ПМПК г. Ярославля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 Ярославль, ул. Пионерская, д.19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 Ярославль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solidFill>
                            <a:srgbClr val="16318A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  <a:hlinkClick r:id="rId4"/>
                        </a:rPr>
                        <a:t>www.centr-doverie.edu.yar.ru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7199460"/>
                  </a:ext>
                </a:extLst>
              </a:tr>
              <a:tr h="916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Территориальная ПМПК г. Тутаева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Ярославская область, г. Тутаев, проспект 50-летия Победы, дом 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Тутаевский муниципальный район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u="sng" kern="1200" dirty="0" smtClean="0">
                          <a:solidFill>
                            <a:srgbClr val="16318A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https://stimul-tmr.edu.yar.ru/</a:t>
                      </a:r>
                      <a:endParaRPr lang="ru-RU" sz="1000" u="sng" kern="1200" dirty="0">
                        <a:solidFill>
                          <a:srgbClr val="16318A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2387300"/>
                  </a:ext>
                </a:extLst>
              </a:tr>
              <a:tr h="916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Территориальная ПМПК г. Рыбинска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Ярославская область, г. Рыбинск, ул. Крестовая, д.9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г. Рыбинск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solidFill>
                            <a:srgbClr val="16318A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  <a:hlinkClick r:id="rId5"/>
                        </a:rPr>
                        <a:t>www.ppmsrybadm.edusite.ru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448705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840339" y="0"/>
            <a:ext cx="833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ПМПК ЯРОСЛАВСКОЙ ОБЛАСТИ</a:t>
            </a:r>
            <a:endParaRPr lang="ru-RU" sz="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55114" y="0"/>
            <a:ext cx="41088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ЕГЭ в </a:t>
            </a:r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2023 </a:t>
            </a:r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году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879386" y="1257867"/>
            <a:ext cx="6585515" cy="2723352"/>
            <a:chOff x="6278032" y="876692"/>
            <a:chExt cx="5491322" cy="2723352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032" y="1982179"/>
              <a:ext cx="961675" cy="991564"/>
            </a:xfrm>
            <a:prstGeom prst="rect">
              <a:avLst/>
            </a:prstGeom>
          </p:spPr>
        </p:pic>
        <p:sp>
          <p:nvSpPr>
            <p:cNvPr id="10" name="Прямоугольник 9"/>
            <p:cNvSpPr/>
            <p:nvPr/>
          </p:nvSpPr>
          <p:spPr>
            <a:xfrm>
              <a:off x="7755114" y="876692"/>
              <a:ext cx="4014240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Информатика и ИКТ </a:t>
              </a:r>
            </a:p>
            <a:p>
              <a:pPr algn="ctr"/>
              <a:r>
                <a:rPr lang="ru-RU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в компьютерной форме</a:t>
              </a:r>
            </a:p>
            <a:p>
              <a:pPr algn="ctr"/>
              <a:r>
                <a:rPr lang="ru-RU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КЕГЭ</a:t>
              </a:r>
              <a:endPara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828288" y="2245827"/>
              <a:ext cx="3941066" cy="1354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Перечень ПО, предоставляемого участнику, формируется </a:t>
              </a:r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ОИВ</a:t>
              </a:r>
            </a:p>
            <a:p>
              <a:pPr algn="ctr"/>
              <a:endParaRPr lang="en-US" b="1" dirty="0" smtClean="0">
                <a:solidFill>
                  <a:srgbClr val="970715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sz="2800" b="1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coikko.ru</a:t>
              </a:r>
              <a:endPara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514038" y="4674137"/>
            <a:ext cx="7183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 pitchFamily="34" charset="0"/>
              </a:rPr>
              <a:t>Горячая линия департамента образования Ярославской области по вопросам ГИА-11</a:t>
            </a:r>
          </a:p>
          <a:p>
            <a:pPr lvl="0" algn="ctr"/>
            <a: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 pitchFamily="34" charset="0"/>
              </a:rPr>
              <a:t>(</a:t>
            </a:r>
            <a: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 pitchFamily="34" charset="0"/>
              </a:rPr>
              <a:t>4852) </a:t>
            </a:r>
            <a:r>
              <a:rPr lang="ru-RU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 pitchFamily="34" charset="0"/>
              </a:rPr>
              <a:t>40-08-66, 40-08-63</a:t>
            </a:r>
            <a:endParaRPr lang="ru-RU" sz="2400" dirty="0">
              <a:solidFill>
                <a:prstClr val="black">
                  <a:lumMod val="85000"/>
                  <a:lumOff val="1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54199" y="796021"/>
            <a:ext cx="3371850" cy="1714499"/>
            <a:chOff x="819150" y="5029201"/>
            <a:chExt cx="3371850" cy="1714499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819150" y="5029201"/>
              <a:ext cx="3371850" cy="171449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61547" y="5424785"/>
              <a:ext cx="188705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Передача ЭМ </a:t>
              </a:r>
            </a:p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по сети</a:t>
              </a:r>
            </a:p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Интернет</a:t>
              </a:r>
              <a:endParaRPr lang="ru-RU" dirty="0">
                <a:solidFill>
                  <a:srgbClr val="970715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85280" y="2742654"/>
            <a:ext cx="3371850" cy="1714499"/>
            <a:chOff x="819150" y="5029201"/>
            <a:chExt cx="3371850" cy="1714499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819150" y="5029201"/>
              <a:ext cx="3371850" cy="171449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2957" y="5424785"/>
              <a:ext cx="16642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Печать ЭМ </a:t>
              </a:r>
            </a:p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в аудитории </a:t>
              </a:r>
              <a:endParaRPr lang="ru-RU" dirty="0">
                <a:solidFill>
                  <a:srgbClr val="970715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385281" y="4673383"/>
            <a:ext cx="3371850" cy="1714499"/>
            <a:chOff x="819150" y="5029201"/>
            <a:chExt cx="3371850" cy="1714499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819150" y="5029201"/>
              <a:ext cx="3371850" cy="171449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09075" y="5424785"/>
              <a:ext cx="23920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Сканирование ЭМ</a:t>
              </a:r>
            </a:p>
            <a:p>
              <a:pPr algn="ctr"/>
              <a:r>
                <a:rPr lang="ru-RU" dirty="0" smtClean="0">
                  <a:solidFill>
                    <a:srgbClr val="970715"/>
                  </a:solidFill>
                  <a:latin typeface="Century Gothic" panose="020B0502020202020204" pitchFamily="34" charset="0"/>
                </a:rPr>
                <a:t>в штабе ППЭ</a:t>
              </a:r>
              <a:endParaRPr lang="ru-RU" dirty="0">
                <a:solidFill>
                  <a:srgbClr val="970715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10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59364" y="0"/>
            <a:ext cx="67185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ОФИЦИАЛЬНЫЕ РЕСУРСЫ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68417" y="4053119"/>
            <a:ext cx="1818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www.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fipi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.ru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268" y="4633325"/>
            <a:ext cx="41624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Century Gothic" panose="020B0502020202020204" pitchFamily="34" charset="0"/>
              </a:rPr>
              <a:t>ФГБНУ «Федеральный институт педагогических измерений»</a:t>
            </a:r>
            <a:endParaRPr lang="ru-RU" sz="2400" dirty="0">
              <a:latin typeface="Century Gothic" panose="020B0502020202020204" pitchFamily="34" charset="0"/>
            </a:endParaRPr>
          </a:p>
        </p:txBody>
      </p:sp>
      <p:pic>
        <p:nvPicPr>
          <p:cNvPr id="11" name="Picture 2" descr="Z:\ГИА\Информационное обеспечение\Баннеры\Рособрнадзор\logo20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872" y="980725"/>
            <a:ext cx="3415219" cy="243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770179" y="1001848"/>
            <a:ext cx="532874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http://obrnadzor.gov.ru</a:t>
            </a:r>
            <a:endParaRPr lang="ru-RU" sz="2400" b="1" dirty="0">
              <a:latin typeface="Century Gothic" panose="020B0502020202020204" pitchFamily="34" charset="0"/>
            </a:endParaRPr>
          </a:p>
          <a:p>
            <a:pPr algn="ctr"/>
            <a:endParaRPr lang="ru-RU" sz="2000" b="1" i="1" dirty="0">
              <a:latin typeface="Century Gothic" panose="020B0502020202020204" pitchFamily="34" charset="0"/>
            </a:endParaRPr>
          </a:p>
          <a:p>
            <a:pPr algn="ctr"/>
            <a:r>
              <a:rPr lang="ru-RU" sz="2400" dirty="0" smtClean="0">
                <a:latin typeface="Century Gothic" panose="020B0502020202020204" pitchFamily="34" charset="0"/>
              </a:rPr>
              <a:t>Федеральная </a:t>
            </a:r>
            <a:r>
              <a:rPr lang="ru-RU" sz="2400" dirty="0" smtClean="0">
                <a:latin typeface="Century Gothic" panose="020B0502020202020204" pitchFamily="34" charset="0"/>
              </a:rPr>
              <a:t>служба по надзору в сфере образования и </a:t>
            </a:r>
            <a:r>
              <a:rPr lang="ru-RU" sz="2400" dirty="0" smtClean="0">
                <a:latin typeface="Century Gothic" panose="020B0502020202020204" pitchFamily="34" charset="0"/>
              </a:rPr>
              <a:t>науки</a:t>
            </a:r>
            <a:endParaRPr lang="ru-RU" sz="2400" dirty="0" smtClean="0">
              <a:latin typeface="Century Gothic" panose="020B0502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066" y="3756015"/>
            <a:ext cx="1698007" cy="2369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7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280" y="97154"/>
            <a:ext cx="2169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Департамент образования </a:t>
            </a:r>
          </a:p>
          <a:p>
            <a:r>
              <a:rPr lang="ru-RU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59364" y="0"/>
            <a:ext cx="67185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970715"/>
                </a:solidFill>
                <a:latin typeface="Century Gothic" panose="020B0502020202020204" pitchFamily="34" charset="0"/>
              </a:rPr>
              <a:t>ОФИЦИАЛЬНЫЕ РЕСУРСЫ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210" y="3695700"/>
            <a:ext cx="5985254" cy="291497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707886"/>
            <a:ext cx="5667375" cy="2869862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1860397" y="4053119"/>
            <a:ext cx="2029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www.coikko.ru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86234" y="1048290"/>
            <a:ext cx="38892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000" b="1" dirty="0" smtClean="0">
                <a:latin typeface="Century Gothic" panose="020B0502020202020204" pitchFamily="34" charset="0"/>
              </a:rPr>
              <a:t>www.yarregion.ru/depts/dobr</a:t>
            </a:r>
            <a:endParaRPr lang="ru-RU" altLang="ru-RU" sz="2000" b="1" dirty="0">
              <a:latin typeface="Century Gothic" panose="020B0502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38210" y="188913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Департамент образования Ярославской области:</a:t>
            </a:r>
            <a:br>
              <a:rPr lang="ru-RU" alt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</a:br>
            <a:r>
              <a:rPr lang="ru-RU" alt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(4852) </a:t>
            </a:r>
            <a:r>
              <a:rPr lang="ru-RU" alt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40-08-66</a:t>
            </a:r>
          </a:p>
          <a:p>
            <a:pPr algn="ctr">
              <a:defRPr/>
            </a:pPr>
            <a:r>
              <a:rPr lang="ru-RU" alt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(4852) </a:t>
            </a:r>
            <a:r>
              <a:rPr lang="ru-RU" alt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40-08-63</a:t>
            </a:r>
            <a:endParaRPr lang="ru-RU" alt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endParaRPr lang="ru-RU" alt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8675" y="4633325"/>
            <a:ext cx="416242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Государственное учреждение Ярославской области </a:t>
            </a:r>
            <a:endParaRPr lang="en-US" alt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«</a:t>
            </a:r>
            <a: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Центр оценки и контроля качества образования»</a:t>
            </a:r>
            <a:br>
              <a:rPr lang="ru-RU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</a:b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(4852) </a:t>
            </a:r>
            <a:r>
              <a:rPr lang="ru-RU" alt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28-36-76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791</Words>
  <Application>Microsoft Office PowerPoint</Application>
  <PresentationFormat>Произвольный</PresentationFormat>
  <Paragraphs>237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Тулина Наталия Владимировна</dc:creator>
  <cp:lastModifiedBy>Тулина</cp:lastModifiedBy>
  <cp:revision>58</cp:revision>
  <dcterms:created xsi:type="dcterms:W3CDTF">2021-11-17T11:06:19Z</dcterms:created>
  <dcterms:modified xsi:type="dcterms:W3CDTF">2022-11-15T11:33:53Z</dcterms:modified>
</cp:coreProperties>
</file>