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81" r:id="rId5"/>
    <p:sldId id="280" r:id="rId6"/>
    <p:sldId id="284" r:id="rId7"/>
    <p:sldId id="282" r:id="rId8"/>
    <p:sldId id="283" r:id="rId9"/>
    <p:sldId id="286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E6"/>
    <a:srgbClr val="FFDDDD"/>
    <a:srgbClr val="FFFF65"/>
    <a:srgbClr val="FFFF19"/>
    <a:srgbClr val="F2F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1964" autoAdjust="0"/>
    <p:restoredTop sz="92026" autoAdjust="0"/>
  </p:normalViewPr>
  <p:slideViewPr>
    <p:cSldViewPr showGuides="1">
      <p:cViewPr>
        <p:scale>
          <a:sx n="73" d="100"/>
          <a:sy n="73" d="100"/>
        </p:scale>
        <p:origin x="-241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C2C3-1106-43EB-81E7-B310A0D9001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D5A-1570-40E4-8FAF-B14B85C25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7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0E04-CFE0-491C-A14C-89DCA41B417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2D0F-2299-4626-8A3A-02875836B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6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8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3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81E0-7C88-4FDB-976F-06279FB3594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A3C4-E628-403E-8A1D-00476514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1044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Проведение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государственной итоговой аттестации по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образовательным программам основного общего образования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2023 году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5647"/>
            <a:ext cx="9142632" cy="15511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0" indent="1588" algn="l">
              <a:spcBef>
                <a:spcPts val="0"/>
              </a:spcBef>
            </a:pP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1594"/>
            <a:ext cx="9328150" cy="14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993"/>
            <a:ext cx="7683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10009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2959" y="2077816"/>
            <a:ext cx="8509521" cy="843897"/>
            <a:chOff x="308172" y="1850177"/>
            <a:chExt cx="9013577" cy="843897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Министерства просвещения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РФ и </a:t>
              </a:r>
              <a:r>
                <a:rPr lang="ru-RU" sz="1600" i="1" dirty="0">
                  <a:solidFill>
                    <a:srgbClr val="002060"/>
                  </a:solidFill>
                </a:rPr>
                <a:t>Рособрнадзора от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07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.20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18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i="1" dirty="0">
                  <a:solidFill>
                    <a:srgbClr val="002060"/>
                  </a:solidFill>
                </a:rPr>
                <a:t>№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189/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151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3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br>
                <a:rPr lang="en-US" sz="1600" i="1" dirty="0" smtClean="0">
                  <a:solidFill>
                    <a:srgbClr val="002060"/>
                  </a:solidFill>
                </a:rPr>
              </a:br>
              <a:r>
                <a:rPr lang="ru-RU" sz="1600" b="1" i="1" dirty="0" smtClean="0">
                  <a:solidFill>
                    <a:srgbClr val="002060"/>
                  </a:solidFill>
                </a:rPr>
  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2959" y="1354505"/>
            <a:ext cx="8797553" cy="634335"/>
            <a:chOff x="308172" y="1850177"/>
            <a:chExt cx="9013577" cy="634335"/>
          </a:xfrm>
        </p:grpSpPr>
        <p:sp>
          <p:nvSpPr>
            <p:cNvPr id="28" name="TextBox 27"/>
            <p:cNvSpPr txBox="1"/>
            <p:nvPr/>
          </p:nvSpPr>
          <p:spPr>
            <a:xfrm>
              <a:off x="807937" y="1850177"/>
              <a:ext cx="8513812" cy="6343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 smtClean="0">
                  <a:solidFill>
                    <a:srgbClr val="002060"/>
                  </a:solidFill>
                </a:rPr>
                <a:t>Федеральный закон от 29 декабря 2012 года № 273 – ФЗ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образовании в Российской Федерации»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80456"/>
              <a:ext cx="288032" cy="28803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51520" y="3141213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4174048"/>
            <a:ext cx="7416824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  прошедшие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промежуточную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аттестацию</a:t>
            </a:r>
          </a:p>
          <a:p>
            <a:pPr marL="357188" indent="1588"/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всем учебным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 предметам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учебного плана</a:t>
            </a:r>
          </a:p>
          <a:p>
            <a:endParaRPr lang="ru-RU" sz="2000" dirty="0">
              <a:cs typeface="Aharoni" panose="02010803020104030203" pitchFamily="2" charset="-79"/>
            </a:endParaRPr>
          </a:p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имеющие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результат «зачет» за итоговое собеседование по русскому языку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7200800" cy="46166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42000">
                <a:schemeClr val="accent2">
                  <a:shade val="93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ГИА-9 допускаются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5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870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Итоговое собеседование по русскому языку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0406" y="850042"/>
            <a:ext cx="8772074" cy="5523434"/>
            <a:chOff x="30067" y="1850177"/>
            <a:chExt cx="9291682" cy="5523434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департамента образования Ярославской области </a:t>
              </a:r>
              <a:r>
                <a:rPr lang="ru-RU" sz="1600" i="1" dirty="0">
                  <a:solidFill>
                    <a:srgbClr val="002060"/>
                  </a:solidFill>
                </a:rPr>
                <a:t>от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10.01.2020 </a:t>
              </a:r>
              <a:r>
                <a:rPr lang="ru-RU" sz="1600" i="1" dirty="0">
                  <a:solidFill>
                    <a:srgbClr val="002060"/>
                  </a:solidFill>
                </a:rPr>
                <a:t>№ 04/01-04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</a:t>
              </a:r>
              <a:r>
                <a:rPr lang="ru-RU" sz="1600" b="1" i="1" dirty="0">
                  <a:solidFill>
                    <a:srgbClr val="002060"/>
                  </a:solidFill>
                </a:rPr>
                <a:t>утверждении Порядка проведения итогового собеседования по русскому языку на территории Ярославской области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7" y="6805399"/>
              <a:ext cx="568212" cy="56821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75332" y="1719158"/>
            <a:ext cx="864000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19404"/>
              </p:ext>
            </p:extLst>
          </p:nvPr>
        </p:nvGraphicFramePr>
        <p:xfrm>
          <a:off x="382959" y="1920642"/>
          <a:ext cx="4426168" cy="35966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1151793"/>
                <a:gridCol w="1656184"/>
                <a:gridCol w="1618191"/>
              </a:tblGrid>
              <a:tr h="6392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kern="1200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 февраля 2023 года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марта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мая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24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получившие «незачет»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явившиеся по уважительным причинам, подтвержденным документально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которые не смогли завершить итоговое собеседование по уважительным причинам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6843" y="5673871"/>
            <a:ext cx="442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Заявление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образовательную организацию </a:t>
            </a:r>
            <a:r>
              <a:rPr lang="ru-RU" sz="1600" b="1" i="1" dirty="0">
                <a:solidFill>
                  <a:srgbClr val="C00000"/>
                </a:solidFill>
              </a:rPr>
              <a:t>не позднее чем за две недели до начала проведения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78711" y="4134315"/>
            <a:ext cx="2328849" cy="646472"/>
          </a:xfrm>
          <a:prstGeom prst="rightArrow">
            <a:avLst>
              <a:gd name="adj1" fmla="val 66481"/>
              <a:gd name="adj2" fmla="val 335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117" y="4283804"/>
            <a:ext cx="21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 10 до 20 баллов 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8866" y="4253027"/>
            <a:ext cx="112977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«ЗАЧЕТ»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279" y="4733078"/>
            <a:ext cx="352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Для лиц с ОВЗ </a:t>
            </a:r>
            <a:r>
              <a:rPr lang="ru-RU" sz="1500" i="1" dirty="0" smtClean="0"/>
              <a:t>устанавливается минимальное количество баллов в зависимости от нозологической категории</a:t>
            </a:r>
            <a:endParaRPr lang="ru-RU" sz="15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26" y="4902555"/>
            <a:ext cx="368053" cy="618470"/>
          </a:xfrm>
          <a:prstGeom prst="rect">
            <a:avLst/>
          </a:prstGeom>
          <a:solidFill>
            <a:srgbClr val="C00000"/>
          </a:solidFill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47423"/>
              </p:ext>
            </p:extLst>
          </p:nvPr>
        </p:nvGraphicFramePr>
        <p:xfrm>
          <a:off x="4922188" y="1916832"/>
          <a:ext cx="3970291" cy="1068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80"/>
                <a:gridCol w="1008112"/>
                <a:gridCol w="936104"/>
                <a:gridCol w="864095"/>
              </a:tblGrid>
              <a:tr h="32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текста вслух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 текста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22186" y="3068960"/>
            <a:ext cx="39702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 минут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</a:rPr>
              <a:t>+ 30 минут</a:t>
            </a:r>
            <a:r>
              <a:rPr lang="ru-RU" sz="900" b="1" dirty="0">
                <a:solidFill>
                  <a:srgbClr val="0070C0"/>
                </a:solidFill>
              </a:rPr>
              <a:t> </a:t>
            </a:r>
            <a:r>
              <a:rPr lang="ru-RU" sz="1050" b="1" dirty="0">
                <a:solidFill>
                  <a:srgbClr val="0070C0"/>
                </a:solidFill>
              </a:rPr>
              <a:t> </a:t>
            </a:r>
            <a:r>
              <a:rPr lang="ru-RU" sz="1050" b="1" dirty="0" smtClean="0">
                <a:solidFill>
                  <a:srgbClr val="0070C0"/>
                </a:solidFill>
              </a:rPr>
              <a:t>  </a:t>
            </a:r>
            <a:r>
              <a:rPr lang="ru-RU" sz="1400" b="1" i="1" dirty="0" smtClean="0"/>
              <a:t>для лиц с ОВЗ, детей-инвалидов и инвалидов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78711" y="3971876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78711" y="5805264"/>
            <a:ext cx="3738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002060"/>
                </a:solidFill>
              </a:rPr>
              <a:t>Действие результата итогового собеседования как допуска к ГИА – </a:t>
            </a:r>
            <a:r>
              <a:rPr lang="ru-RU" sz="1500" b="1" dirty="0">
                <a:solidFill>
                  <a:srgbClr val="C00000"/>
                </a:solidFill>
              </a:rPr>
              <a:t>бессрочно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78711" y="5772182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0448" y="908720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ФОРМЫ ГИА-9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556792"/>
            <a:ext cx="3720119" cy="584423"/>
          </a:xfrm>
          <a:prstGeom prst="rect">
            <a:avLst/>
          </a:prstGeom>
          <a:gradFill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13000"/>
                  <a:lumOff val="87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ОГЭ – основной государственный экзамен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56472" y="1556792"/>
            <a:ext cx="3991992" cy="1080120"/>
            <a:chOff x="5004048" y="1772816"/>
            <a:chExt cx="3600400" cy="10801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576064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ГВЭ – государственный выпускной экзамен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348880"/>
              <a:ext cx="360040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chemeClr val="tx1"/>
                  </a:solidFill>
                </a:rPr>
                <a:t>для обучающихся  с ограниченными возможностями здоровья,  детей-инвалидов и инвалидов</a:t>
              </a:r>
              <a:endParaRPr lang="ru-RU" sz="1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2204864"/>
            <a:ext cx="406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КИМ (контрольных измерительных материалов), представляющих собой комплексы заданий стандартизированной формы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472" y="2708920"/>
            <a:ext cx="3991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текстов, тем, заданий, билетов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573016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</a:rPr>
              <a:t>ЭКЗАМЕНА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4149080"/>
            <a:ext cx="3720119" cy="874551"/>
            <a:chOff x="5004048" y="1772816"/>
            <a:chExt cx="3600400" cy="8745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004048" y="1772816"/>
              <a:ext cx="3600400" cy="370495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ОБЯЗАТЕЛЬНЫЕ (2 экзамена)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4048" y="2143311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Русский язык</a:t>
              </a:r>
            </a:p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Математика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56472" y="4149080"/>
            <a:ext cx="3991992" cy="1632377"/>
            <a:chOff x="5004048" y="4149080"/>
            <a:chExt cx="3600400" cy="16323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004048" y="4149080"/>
              <a:ext cx="3600400" cy="1632377"/>
              <a:chOff x="5004048" y="1772816"/>
              <a:chExt cx="3600400" cy="151216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004048" y="1772816"/>
                <a:ext cx="3600400" cy="396044"/>
              </a:xfrm>
              <a:prstGeom prst="rect">
                <a:avLst/>
              </a:prstGeom>
              <a:gradFill>
                <a:gsLst>
                  <a:gs pos="4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13000"/>
                      <a:lumOff val="87000"/>
                      <a:alpha val="4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/>
                    </a:solidFill>
                  </a:rPr>
                  <a:t>ПО ВЫБОРУ (2 экзамена)</a:t>
                </a:r>
                <a:endParaRPr lang="ru-RU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004048" y="2171860"/>
                <a:ext cx="3600400" cy="11131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061892" y="4579674"/>
              <a:ext cx="19583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Химия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Физика 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Биология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 smtClean="0"/>
                <a:t>Литература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Обществознание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Информатика и </a:t>
              </a:r>
              <a:r>
                <a:rPr lang="ru-RU" sz="1200" b="1" i="1" dirty="0" smtClean="0"/>
                <a:t>ИКТ</a:t>
              </a:r>
              <a:endParaRPr lang="ru-RU" sz="1100" b="1" i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48264" y="4581128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История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География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Английский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Французский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Немецкий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Испанский </a:t>
              </a:r>
              <a:r>
                <a:rPr lang="ru-RU" sz="1200" b="1" i="1" dirty="0" smtClean="0"/>
                <a:t>язык</a:t>
              </a:r>
              <a:endParaRPr lang="ru-RU" sz="1100" b="1" i="1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691680" y="6194833"/>
            <a:ext cx="3064792" cy="416015"/>
          </a:xfrm>
          <a:prstGeom prst="homePlate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ЗАЯВЛЕНИЯ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896030" y="6179961"/>
            <a:ext cx="371287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до 01 марта 2023 года</a:t>
            </a:r>
            <a:endParaRPr lang="ru-RU" sz="2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050816"/>
            <a:ext cx="936105" cy="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1232" y="2636912"/>
            <a:ext cx="7344816" cy="2592288"/>
          </a:xfrm>
          <a:prstGeom prst="rect">
            <a:avLst/>
          </a:prstGeom>
          <a:noFill/>
          <a:scene3d>
            <a:camera prst="orthographicFront">
              <a:rot lat="20623789" lon="192483" rev="2201487"/>
            </a:camera>
            <a:lightRig rig="threePt" dir="t"/>
          </a:scene3d>
        </p:spPr>
        <p:txBody>
          <a:bodyPr wrap="square" rtlCol="0">
            <a:noAutofit/>
          </a:bodyPr>
          <a:lstStyle/>
          <a:p>
            <a:r>
              <a:rPr lang="ru-RU" sz="13800" b="1" i="1" dirty="0" smtClean="0">
                <a:solidFill>
                  <a:srgbClr val="FF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Расписание ГИА-9 в 2023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47171"/>
              </p:ext>
            </p:extLst>
          </p:nvPr>
        </p:nvGraphicFramePr>
        <p:xfrm>
          <a:off x="1116013" y="687660"/>
          <a:ext cx="7161212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Лист" r:id="rId4" imgW="6077085" imgH="5076915" progId="Excel.Sheet.12">
                  <p:embed/>
                </p:oleObj>
              </mc:Choice>
              <mc:Fallback>
                <p:oleObj name="Лист" r:id="rId4" imgW="6077085" imgH="5076915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87660"/>
                        <a:ext cx="7161212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КИМ – контрольно-измерительные материалы ОГЭ, экзаменационные материалы ГВЭ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r="22254" b="7001"/>
          <a:stretch/>
        </p:blipFill>
        <p:spPr bwMode="auto">
          <a:xfrm>
            <a:off x="179512" y="2348878"/>
            <a:ext cx="4072610" cy="31919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55594" y="972501"/>
            <a:ext cx="8392870" cy="1767895"/>
            <a:chOff x="355594" y="1024132"/>
            <a:chExt cx="8392870" cy="1767895"/>
          </a:xfrm>
        </p:grpSpPr>
        <p:sp>
          <p:nvSpPr>
            <p:cNvPr id="21" name="TextBox 20"/>
            <p:cNvSpPr txBox="1"/>
            <p:nvPr/>
          </p:nvSpPr>
          <p:spPr>
            <a:xfrm>
              <a:off x="1403648" y="1024133"/>
              <a:ext cx="72256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www.fipi.ru</a:t>
              </a:r>
              <a:endParaRPr lang="ru-RU" alt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7516" y="1407032"/>
              <a:ext cx="4210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кодификаторы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 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КИМ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Тренировочные сборники для учащихся с ОВЗ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подготовки  к ОГЭ по каждому предмету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102413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5220" b="4333"/>
          <a:stretch/>
        </p:blipFill>
        <p:spPr bwMode="auto">
          <a:xfrm>
            <a:off x="3097366" y="2996952"/>
            <a:ext cx="3948878" cy="29294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3395" r="27427" b="5633"/>
          <a:stretch/>
        </p:blipFill>
        <p:spPr bwMode="auto">
          <a:xfrm>
            <a:off x="5292080" y="3785655"/>
            <a:ext cx="3653461" cy="279431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Проведение ГИА-9 в условиях, учитывающих состояние здоровья обучающихся, особенности их психофизического развития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7943" y="930660"/>
            <a:ext cx="3157953" cy="986172"/>
            <a:chOff x="5004048" y="1772816"/>
            <a:chExt cx="3600400" cy="9861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482116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b="1" dirty="0">
                  <a:solidFill>
                    <a:schemeClr val="tx2">
                      <a:lumMod val="50000"/>
                    </a:schemeClr>
                  </a:solidFill>
                </a:rPr>
                <a:t>Обучающиеся с ОВЗ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254932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заключения ПМПК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2319" y="2140889"/>
            <a:ext cx="3173577" cy="1000079"/>
            <a:chOff x="5004048" y="1772816"/>
            <a:chExt cx="3600400" cy="1000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04048" y="1772816"/>
              <a:ext cx="3600400" cy="496023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50000"/>
                    </a:schemeClr>
                  </a:solidFill>
                </a:rPr>
                <a:t>Дети-инвалиды и инвалиды</a:t>
              </a:r>
              <a:endParaRPr lang="ru-RU" sz="1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16047" y="2268839"/>
              <a:ext cx="3588401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справки МСЭ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Нашивка 9"/>
          <p:cNvSpPr/>
          <p:nvPr/>
        </p:nvSpPr>
        <p:spPr>
          <a:xfrm>
            <a:off x="3782952" y="1533251"/>
            <a:ext cx="754564" cy="936104"/>
          </a:xfrm>
          <a:prstGeom prst="chevro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93066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выбор формы ГВЭ/ОГЭ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ГВЭ в устной форме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ГИА только по  обязательным учебным предметам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увеличение продолжительности экзамена на 1,5 часа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питание и проведение необходимых лечебных мероприятий во время экзамена</a:t>
            </a:r>
            <a:endParaRPr lang="ru-RU" i="1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60032" y="3573016"/>
            <a:ext cx="4138716" cy="1678129"/>
            <a:chOff x="5361926" y="3982750"/>
            <a:chExt cx="3157955" cy="167812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361926" y="4568307"/>
              <a:ext cx="3157953" cy="10925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ГИА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дому,   в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медицинской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организации</a:t>
              </a:r>
            </a:p>
            <a:p>
              <a:pPr algn="ctr"/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Выноска со стрелкой вниз 37"/>
            <p:cNvSpPr/>
            <p:nvPr/>
          </p:nvSpPr>
          <p:spPr>
            <a:xfrm>
              <a:off x="5361928" y="3982750"/>
              <a:ext cx="3157953" cy="924543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Медицинское заключение</a:t>
              </a: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Заключение ПМПК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9512" y="3573016"/>
            <a:ext cx="4506764" cy="3030700"/>
            <a:chOff x="5361926" y="3896683"/>
            <a:chExt cx="3157955" cy="30307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1926" y="4249693"/>
              <a:ext cx="3157955" cy="26776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Присутствие ассистента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технических средств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звукоусиливающей аппаратуры в аудитории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ЭМ в увеличенном размере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Индивидуальное равномерное освещение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увеличительных устройств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Выполнение экзаменационной работы на компьютере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иные специальные условия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Выноска со стрелкой вниз 43"/>
            <p:cNvSpPr/>
            <p:nvPr/>
          </p:nvSpPr>
          <p:spPr>
            <a:xfrm>
              <a:off x="5361928" y="3896683"/>
              <a:ext cx="3157953" cy="706021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Заключение ПМПК с рекомендациями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60993" y="5398404"/>
            <a:ext cx="4138713" cy="1093513"/>
            <a:chOff x="5361928" y="3982751"/>
            <a:chExt cx="3157953" cy="94949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361928" y="4383963"/>
              <a:ext cx="3157953" cy="5482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Лекарства, медицинские препараты</a:t>
              </a:r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Выноска со стрелкой вниз 46"/>
            <p:cNvSpPr/>
            <p:nvPr/>
          </p:nvSpPr>
          <p:spPr>
            <a:xfrm>
              <a:off x="5361928" y="3982751"/>
              <a:ext cx="3157953" cy="585556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Медицинская справка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Результаты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275856" y="796642"/>
            <a:ext cx="36004" cy="5804048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278" y="1628800"/>
            <a:ext cx="2935562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ежегодно </a:t>
            </a:r>
            <a:r>
              <a:rPr lang="ru-RU" sz="1600" dirty="0" smtClean="0"/>
              <a:t>департамент образования Ярославской области утверждает </a:t>
            </a:r>
            <a:r>
              <a:rPr lang="ru-RU" sz="1600" b="1" dirty="0"/>
              <a:t>минимальное количество первичных баллов </a:t>
            </a:r>
            <a:r>
              <a:rPr lang="ru-RU" sz="1600" dirty="0"/>
              <a:t>и </a:t>
            </a:r>
            <a:r>
              <a:rPr lang="ru-RU" sz="1600" b="1" dirty="0" smtClean="0"/>
              <a:t>шкалы</a:t>
            </a:r>
            <a:r>
              <a:rPr lang="ru-RU" sz="1600" dirty="0" smtClean="0"/>
              <a:t> </a:t>
            </a:r>
            <a:r>
              <a:rPr lang="ru-RU" sz="1600" b="1" dirty="0" smtClean="0"/>
              <a:t>перевода</a:t>
            </a:r>
            <a:r>
              <a:rPr lang="ru-RU" sz="1600" dirty="0" smtClean="0"/>
              <a:t> </a:t>
            </a:r>
            <a:r>
              <a:rPr lang="ru-RU" sz="1600" dirty="0"/>
              <a:t>первичных баллов </a:t>
            </a:r>
            <a:r>
              <a:rPr lang="ru-RU" sz="1600" b="1" dirty="0"/>
              <a:t>в пятибалльную систему оценивания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278" y="1004184"/>
            <a:ext cx="2935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278" y="4165629"/>
            <a:ext cx="293556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знакомление с результатами экзаменов </a:t>
            </a:r>
            <a:r>
              <a:rPr lang="ru-RU" sz="1600" b="1" dirty="0" smtClean="0"/>
              <a:t>в образовательной организации под подпись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6278" y="5605287"/>
            <a:ext cx="2935562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сервис ознакомления с </a:t>
            </a:r>
            <a:r>
              <a:rPr lang="ru-RU" sz="1600" dirty="0" smtClean="0"/>
              <a:t>результатами ГИА-9                 </a:t>
            </a:r>
            <a:r>
              <a:rPr lang="en-US" b="1" dirty="0"/>
              <a:t>https://</a:t>
            </a:r>
            <a:r>
              <a:rPr lang="en-US" b="1" dirty="0" smtClean="0"/>
              <a:t>sdr.ixora.ru</a:t>
            </a:r>
            <a:endParaRPr lang="ru-RU" sz="16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816519" y="842673"/>
            <a:ext cx="4957421" cy="2514318"/>
            <a:chOff x="4081312" y="820398"/>
            <a:chExt cx="4700383" cy="22321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32040" y="82039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2032" y="1291971"/>
              <a:ext cx="4559437" cy="62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sz="2000" b="1" dirty="0" smtClean="0"/>
                <a:t>О нарушении установленного порядка проведения ГИА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2256" y="2477178"/>
              <a:ext cx="4559439" cy="35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 smtClean="0"/>
                <a:t>О несогласии с выставленными баллами</a:t>
              </a:r>
              <a:endParaRPr lang="ru-RU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81312" y="1871919"/>
              <a:ext cx="4559437" cy="300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</a:t>
              </a:r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день проведения экзамена до выхода из </a:t>
              </a:r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ППЭ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2" y="2751953"/>
              <a:ext cx="4559438" cy="30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течение 2-х дней после объявления результатов </a:t>
              </a:r>
              <a:endParaRPr lang="ru-RU" sz="16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59466" y="4048348"/>
            <a:ext cx="4967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Приказ департамента образования Ярославской области                    от 30.04.2021 № 114/01-04 </a:t>
            </a:r>
            <a:r>
              <a:rPr lang="ru-RU" sz="1400" b="1" i="1" dirty="0" smtClean="0">
                <a:solidFill>
                  <a:srgbClr val="C00000"/>
                </a:solidFill>
              </a:rPr>
              <a:t>«Об </a:t>
            </a:r>
            <a:r>
              <a:rPr lang="ru-RU" sz="1400" b="1" i="1" dirty="0">
                <a:solidFill>
                  <a:srgbClr val="C00000"/>
                </a:solidFill>
              </a:rPr>
              <a:t>утверждении Порядка подачи, рассмотрения и отзыва апелляций при проведении государственной итоговой аттестации по образовательным программам основного общего образования в Ярославской </a:t>
            </a:r>
            <a:r>
              <a:rPr lang="ru-RU" sz="1400" b="1" i="1" dirty="0" smtClean="0">
                <a:solidFill>
                  <a:srgbClr val="C00000"/>
                </a:solidFill>
              </a:rPr>
              <a:t>области»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72" y="4164823"/>
            <a:ext cx="375806" cy="3980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98" y="1373867"/>
            <a:ext cx="422279" cy="3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75" y="2691135"/>
            <a:ext cx="42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" y="980727"/>
            <a:ext cx="1111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874" y="950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</a:t>
            </a:r>
            <a:r>
              <a:rPr lang="en-US" b="1" dirty="0" smtClean="0">
                <a:solidFill>
                  <a:srgbClr val="0070C0"/>
                </a:solidFill>
              </a:rPr>
              <a:t>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20" y="920617"/>
            <a:ext cx="77334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71255" y="981740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smtClean="0">
                <a:solidFill>
                  <a:srgbClr val="0070C0"/>
                </a:solidFill>
              </a:rPr>
              <a:t>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8" y="2627014"/>
            <a:ext cx="808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0862" y="2627014"/>
            <a:ext cx="33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Департамент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https://www.yarregion.ru/depts/dobr/default.aspx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8058" r="82414"/>
          <a:stretch/>
        </p:blipFill>
        <p:spPr bwMode="auto">
          <a:xfrm>
            <a:off x="5238820" y="2711303"/>
            <a:ext cx="834005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072825" y="2711303"/>
            <a:ext cx="293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6456" y="4437112"/>
            <a:ext cx="7255943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977" y="5386334"/>
            <a:ext cx="363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Департамент образования </a:t>
            </a:r>
            <a:r>
              <a:rPr lang="ru-RU" b="1" i="1" dirty="0" smtClean="0"/>
              <a:t>Ярославской области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4852) 40-08-63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38633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Муниципальные органы управления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67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3028</TotalTime>
  <Words>614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Лист</vt:lpstr>
      <vt:lpstr>Проведение государственной итоговой аттестации по образовательным программам основного общего образования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в 2021 году</dc:title>
  <dc:creator>Тулина Наталия Владимировна</dc:creator>
  <cp:lastModifiedBy>Костылева Елена Владимировна</cp:lastModifiedBy>
  <cp:revision>180</cp:revision>
  <cp:lastPrinted>2022-11-15T13:39:45Z</cp:lastPrinted>
  <dcterms:created xsi:type="dcterms:W3CDTF">2021-04-07T12:15:45Z</dcterms:created>
  <dcterms:modified xsi:type="dcterms:W3CDTF">2022-11-16T07:13:20Z</dcterms:modified>
</cp:coreProperties>
</file>