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handoutMasterIdLst>
    <p:handoutMasterId r:id="rId70"/>
  </p:handoutMasterIdLst>
  <p:sldIdLst>
    <p:sldId id="428" r:id="rId2"/>
    <p:sldId id="429" r:id="rId3"/>
    <p:sldId id="430" r:id="rId4"/>
    <p:sldId id="432" r:id="rId5"/>
    <p:sldId id="445" r:id="rId6"/>
    <p:sldId id="433" r:id="rId7"/>
    <p:sldId id="257" r:id="rId8"/>
    <p:sldId id="285" r:id="rId9"/>
    <p:sldId id="437" r:id="rId10"/>
    <p:sldId id="438" r:id="rId11"/>
    <p:sldId id="362" r:id="rId12"/>
    <p:sldId id="302" r:id="rId13"/>
    <p:sldId id="303" r:id="rId14"/>
    <p:sldId id="377" r:id="rId15"/>
    <p:sldId id="379" r:id="rId16"/>
    <p:sldId id="305" r:id="rId17"/>
    <p:sldId id="346" r:id="rId18"/>
    <p:sldId id="423" r:id="rId19"/>
    <p:sldId id="444" r:id="rId20"/>
    <p:sldId id="439" r:id="rId21"/>
    <p:sldId id="449" r:id="rId22"/>
    <p:sldId id="443" r:id="rId23"/>
    <p:sldId id="440" r:id="rId24"/>
    <p:sldId id="407" r:id="rId25"/>
    <p:sldId id="370" r:id="rId26"/>
    <p:sldId id="371" r:id="rId27"/>
    <p:sldId id="424" r:id="rId28"/>
    <p:sldId id="408" r:id="rId29"/>
    <p:sldId id="313" r:id="rId30"/>
    <p:sldId id="314" r:id="rId31"/>
    <p:sldId id="409" r:id="rId32"/>
    <p:sldId id="316" r:id="rId33"/>
    <p:sldId id="317" r:id="rId34"/>
    <p:sldId id="441" r:id="rId35"/>
    <p:sldId id="391" r:id="rId36"/>
    <p:sldId id="392" r:id="rId37"/>
    <p:sldId id="393" r:id="rId38"/>
    <p:sldId id="451" r:id="rId39"/>
    <p:sldId id="351" r:id="rId40"/>
    <p:sldId id="394" r:id="rId41"/>
    <p:sldId id="395" r:id="rId42"/>
    <p:sldId id="447" r:id="rId43"/>
    <p:sldId id="320" r:id="rId44"/>
    <p:sldId id="321" r:id="rId45"/>
    <p:sldId id="411" r:id="rId46"/>
    <p:sldId id="398" r:id="rId47"/>
    <p:sldId id="372" r:id="rId48"/>
    <p:sldId id="322" r:id="rId49"/>
    <p:sldId id="413" r:id="rId50"/>
    <p:sldId id="399" r:id="rId51"/>
    <p:sldId id="324" r:id="rId52"/>
    <p:sldId id="381" r:id="rId53"/>
    <p:sldId id="375" r:id="rId54"/>
    <p:sldId id="442" r:id="rId55"/>
    <p:sldId id="327" r:id="rId56"/>
    <p:sldId id="328" r:id="rId57"/>
    <p:sldId id="452" r:id="rId58"/>
    <p:sldId id="326" r:id="rId59"/>
    <p:sldId id="414" r:id="rId60"/>
    <p:sldId id="330" r:id="rId61"/>
    <p:sldId id="331" r:id="rId62"/>
    <p:sldId id="332" r:id="rId63"/>
    <p:sldId id="335" r:id="rId64"/>
    <p:sldId id="282" r:id="rId65"/>
    <p:sldId id="339" r:id="rId66"/>
    <p:sldId id="448" r:id="rId67"/>
    <p:sldId id="284" r:id="rId6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410" y="-8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4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3634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949536E-1F54-4E8B-8C1B-D1D20C8C311E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3" cy="49363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0" y="9377316"/>
            <a:ext cx="2921583" cy="49363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610E64BE-BE2C-4077-AF8E-36BBD687E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6AAB-9A36-4E29-8DF7-3878492A9B8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311D-16D1-44C6-B544-00FE3E4D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0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7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9.edu.yar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№59»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(далее-ГИА-11) и их родителей (законных представителей) по вопросам организации и проведения государственной итоговой аттестации   (ГИА-11)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 2023г.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13.02.2023г. №35/01-04 «Об утверждении правил заполнения бланков единого государственного экзамена, государственного выпускного экзамена в 2023г»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образования Ярославской области от 30.12.2022г. №290/01-04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 программного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 для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КЕГЭ в 2023 году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перечня версий стандартного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обеспечения, предоставляемого участнику для выполнения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ЕГЭ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и ИКТ в компьютерной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на территории Ярославской области в 2023 году».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ФИПИ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подготовки к ГИА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ЕГЭ 2023г.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 и кодификаторы КИМ ЕГЭ 2023 года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самостоятельной подготовки к ЕГЭ по всем предметам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ЕГЭ по информатике и ИКТ в компьютерной форме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ЕГЭ в 2023 году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</a:t>
            </a:r>
            <a:endParaRPr lang="ru-RU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40680618"/>
              </p:ext>
            </p:extLst>
          </p:nvPr>
        </p:nvGraphicFramePr>
        <p:xfrm>
          <a:off x="107504" y="1226146"/>
          <a:ext cx="8871024" cy="544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153"/>
                <a:gridCol w="7251871"/>
              </a:tblGrid>
              <a:tr h="4258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38100" marR="38100" marT="38100" marB="38100" anchor="ctr"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химия</a:t>
                      </a:r>
                    </a:p>
                  </a:txBody>
                  <a:tcPr marL="38100" marR="38100" marT="38100" marB="38100" anchor="ctr"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мая 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 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П, математика 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июня (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76654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июня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(за исключением раздела «Говорение»), биология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(раздел «Говорение»)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2548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июня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(раздел «Говорение»)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июня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744327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374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 основного периода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17879"/>
              </p:ext>
            </p:extLst>
          </p:nvPr>
        </p:nvGraphicFramePr>
        <p:xfrm>
          <a:off x="0" y="1792014"/>
          <a:ext cx="914400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6876256"/>
              </a:tblGrid>
              <a:tr h="48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резерв: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7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 июня (</a:t>
                      </a:r>
                      <a:r>
                        <a:rPr lang="ru-RU" sz="2000" b="1" dirty="0" err="1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резерв</a:t>
                      </a:r>
                      <a:r>
                        <a:rPr lang="ru-RU" sz="20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география, литература, иностранные языки (раздел «Говорение»)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608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 июня (</a:t>
                      </a:r>
                      <a:r>
                        <a:rPr lang="ru-RU" sz="2000" b="1" dirty="0" err="1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Резерв: математика Б,П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7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июня 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Резерв: иностранные языки (за исключением раздела «Говорение»), биология, информатика и ИКТ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7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июня (ср)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Резерв: обществознание, химия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7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июня 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Резерв: история, физика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7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июля 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4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ЕГЭ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340532"/>
              </p:ext>
            </p:extLst>
          </p:nvPr>
        </p:nvGraphicFramePr>
        <p:xfrm>
          <a:off x="0" y="1628804"/>
          <a:ext cx="9036496" cy="522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2"/>
                <a:gridCol w="4176464"/>
              </a:tblGrid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833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часа 30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2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372303"/>
              </p:ext>
            </p:extLst>
          </p:nvPr>
        </p:nvGraphicFramePr>
        <p:xfrm>
          <a:off x="29344" y="908720"/>
          <a:ext cx="9144000" cy="572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44"/>
                <a:gridCol w="4171956"/>
              </a:tblGrid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10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30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</a:t>
                      </a:r>
                      <a:r>
                        <a:rPr lang="ru-RU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языки (раздел «Говорение»</a:t>
                      </a:r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0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ЕГЭ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109872"/>
              </p:ext>
            </p:extLst>
          </p:nvPr>
        </p:nvGraphicFramePr>
        <p:xfrm>
          <a:off x="323528" y="1270593"/>
          <a:ext cx="8435280" cy="528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024"/>
                <a:gridCol w="2446256"/>
              </a:tblGrid>
              <a:tr h="646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русскому языку (для аттестата)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балла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5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русскому языку (для поступления в ВУЗ)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баллов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5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математике профильного уровня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5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физике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5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химии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6811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информатике и информационно-коммуникативным технологиям (ИКТ)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3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80367"/>
              </p:ext>
            </p:extLst>
          </p:nvPr>
        </p:nvGraphicFramePr>
        <p:xfrm>
          <a:off x="251520" y="908721"/>
          <a:ext cx="843528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2890664"/>
              </a:tblGrid>
              <a:tr h="730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биологии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баллов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30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истории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0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географии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0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обществознанию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475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литературе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0146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иностранным языкам (английский, французский, немецкий, испанский)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ЕГЭ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ЕГЭ: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кратких ответов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(лист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лист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развернутых ответов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ЕГЭ по математике базового уровня используются только бланки регистрации и бланк ответов №1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ЕГЭ по иностранным языкам (раздел «Говорение») и КЕГЭ используются только бланки регистрации.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черно-белые, односторонние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609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 выполняют экзаменационные работы на бланках ЕГЭ, формы и описание правил заполнения которых приведены ниже.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бланков ЕГЭ необходимо точно соблюдать настоящие правила, так как информация, внесенная в бланки, сканируется и обрабатывается с использованием специальных аппаратно-программных средств.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записи ответов на задания с развернутым ответом на листе 1 и листе 2 бланка ответов № 2 организатор в аудитории по просьбе участника экзамена выдает дополнительный бланк ответов № 2. При этом номер дополнительного бланка ответов № 2 организатор в аудитории указывает в листе 2 бланка ответов № 2.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бланки   ответов	 № 2	НЕ ПРИНИМАЮТСЯ К ОЦЕНИВАНИЮ, если хотя бы один из листов бланка ответов № 2 (лист 1 и (или) лист 2) остался не заполненным.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153" t="18006" r="28591" b="14529"/>
          <a:stretch/>
        </p:blipFill>
        <p:spPr bwMode="auto">
          <a:xfrm>
            <a:off x="323529" y="332656"/>
            <a:ext cx="8352928" cy="619268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9" y="764704"/>
            <a:ext cx="1800199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_10\Downloads\2023-04-25_11-59-3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89248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7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по заполнению полей верхней части бланка регистрации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635457"/>
              </p:ext>
            </p:extLst>
          </p:nvPr>
        </p:nvGraphicFramePr>
        <p:xfrm>
          <a:off x="107504" y="1935164"/>
          <a:ext cx="8856984" cy="473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00"/>
                <a:gridCol w="4660984"/>
              </a:tblGrid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Заполняется автоматически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Заполняют участники ЕГЭ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Код региона 76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Код образовательной организации 760210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  ППЭ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2.Класс: номер, буква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Код предмета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3.Номер аудитории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Название предмета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Дата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ЕГЭ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1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изменилось написание цифры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«1».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бланка ответов № 1 находятся поля для указания следующей информации: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региона (заполняется автоматически, за исключением случаев проведения ЕГЭ ППЭ с использованием ЭМ на бумажных носителях);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(заполняется автоматически);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(заполняется автоматически).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части бланка ответов № 1 расположены поля для записи результатов выполнения заданий с кратким ответом. Максимальное количество полей для кратких ответов – 40. Максимальное количество символов в одном ответе – 17.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196752"/>
            <a:ext cx="871296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2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836712"/>
            <a:ext cx="871296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8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 бланков ЕГЭ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заполняются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капиллярной ручкой с чернилами черного цвета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изображать каждую цифру и букву во всех полях бланков в соответствии с образцами написания букв и цифр, расположенными в верхней части бланка регистрации и бланка ответов №1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позиции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ответов необходимо строго следовать инструкциям по выполнению работы (к группе заданий, отдельным заданиям), указанным в КИМ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бланках ответов не должно быть пометок, содержащих информацию о личности участника ЕГЭ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smtClean="0"/>
              <a:t>Категорически запрещается:</a:t>
            </a:r>
          </a:p>
          <a:p>
            <a:pPr marL="0" indent="0">
              <a:buNone/>
            </a:pPr>
            <a:r>
              <a:rPr lang="ru-RU" sz="3600" dirty="0" smtClean="0"/>
              <a:t>Использовать для заполнения бланков ЕГЭ цветные ручки, карандаш, корректирующую жидкость, ластик и др.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45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_10\Desktop\2023-04-25_12-14-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040560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бланка ответов № 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записывается справа от номера задания в поле ответов «Результаты выполнения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кратким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ответом»,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первой позиции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(клеточки)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задание с кратким ответом нужно записать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форме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в инструкции к данному заданию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группе заданий),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размещенной в КИМ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перед соответствующим заданием или группой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0618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487" t="31453" r="36026" b="22734"/>
          <a:stretch/>
        </p:blipFill>
        <p:spPr bwMode="auto">
          <a:xfrm>
            <a:off x="611560" y="404664"/>
            <a:ext cx="820891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50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цифра, буква, запятая или знак «минус» (если число отрицательное) записывается в отдельную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клеточку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образцу из верхней части бланка ответов № 1.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8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6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одностороннего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1 предусмотрены поля для записи исправленных ответов на задания с кратким ответом взамен ошибочно записанных (рис.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замены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 внесенного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 ответов №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нужно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соответствующих полях замены проставить номер задания, ответ на который следует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исправить,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записать новое значение верного ответа на указанное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8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 2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 1 и лист 2) предназначен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ответов на задания с развернутым ответом (строго в соответствии с требованиями инструкции к КИМ и к отдельным заданиям КИМ).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 ответов № 2 («Код региона», «Код предмета» и «Название предмета»)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автоматически и соответствует информации, внесенной в бланк регистрации и бланк ответов №1.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USER_10\Desktop\2023-04-25_12-09-2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_10\Downloads\2023-04-25_12-12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лист 1 и лист 2 бланка ответов №2 делаются в соответствующей последовательности: сначала в лист 1, затем - в лист 2 и только на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стороне!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Оборотная сторона листов бланка ответов №2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ЗАПОЛНЯЕТСЯ!!!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одностороннем бланке ответов №2 (лист  1    и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лист 2) необходимо попросить односторонний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заполнения дополнительного бланка ответов №2 при незаполненных листах основного одностороннего бланка ответов №2, ответы, внесенные в дополнительный бланк ответов №2, оцениваться не будут.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записи ответов на задания с развернутым ответом на листе 1 и листе 2 бланка ответов № 2 организатор в аудитории по просьбе участника экзамена выдает дополнительный бланк ответов № 2. При этом номер дополнительного бланка ответов № 2 организатор в аудитории указывает в листе 2 бланка ответов № 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текст правил заполнения бланков ЕГЭ в 2023г. размещен на сайте школы на странице «Нормативно-правовые документы»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4294967295"/>
          </p:nvPr>
        </p:nvSpPr>
        <p:spPr>
          <a:xfrm>
            <a:off x="107504" y="731520"/>
            <a:ext cx="8928992" cy="5433784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endParaRPr lang="ru-RU" sz="3600" dirty="0" smtClean="0">
              <a:hlinkClick r:id="rId2"/>
            </a:endParaRPr>
          </a:p>
          <a:p>
            <a:pPr marL="45720" indent="0">
              <a:buNone/>
            </a:pPr>
            <a:endParaRPr lang="ru-RU" sz="3600" dirty="0">
              <a:hlinkClick r:id="rId2"/>
            </a:endParaRPr>
          </a:p>
          <a:p>
            <a:pPr marL="45720" indent="0" algn="just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://school59.edu.yar.ru/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адрес школьного сайта: страница «Проведение государственной итоговой аттестации»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участник ЕГЭ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работы может использовать черновики со штампом школы- пункта и делать пометки в КИМ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Черновики и КИМ не проверяются и записи в них не учитываются при обработке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7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капиллярной ручкой с чернилами черного цвета.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работы, выполненные другими  письменными принадлежностями, не обрабатываются и не проверяются.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653836"/>
            <a:ext cx="7992888" cy="59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обучающиеся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«зачёт» за итоговое сочинение (изложение)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выполнившие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 в ППЭ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участника ГИА в  день экзамена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по всем предметам начинается в 10.00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ГИА в ППЭ начинается с 09.00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сопровождает уполномоченный представитель от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взять с собой: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средства обучения и воспитания для выполнения заданий КИМ в аудиториях ППЭ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584" y="518482"/>
            <a:ext cx="7427168" cy="10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 eaLnBrk="1" hangingPunct="1"/>
            <a:r>
              <a:rPr lang="ru-RU" sz="4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Допуск обучающихся в ППЭ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700808"/>
            <a:ext cx="8424935" cy="120251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Пронос лекарственного средства в ППЭ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3697585"/>
            <a:ext cx="8424935" cy="243410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Медицинская справка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Штамп и печать медицинской организации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Подпись и печать врача</a:t>
            </a:r>
          </a:p>
        </p:txBody>
      </p:sp>
    </p:spTree>
    <p:extLst>
      <p:ext uri="{BB962C8B-B14F-4D97-AF65-F5344CB8AC3E}">
        <p14:creationId xmlns:p14="http://schemas.microsoft.com/office/powerpoint/2010/main" val="8434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участник ГИА заболел в день проведения экзамена?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накануне или в день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предоставить в свою школу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о заболевании и освобождении от экзаменов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соответствующий срок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можно будет сдать в резервные сроки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регистрации на экзамены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иметь при себе.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 ЕГЭ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- линейка, не содержащая справочной информации (далее-линейка)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линейка, 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калькулятор,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Химия-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калькулятор, периодическая система химических элементов Д.И. Менделеева, таблица растворимости солей,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кислот..и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География-непрограммируемый калькулятор, линейка,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– технические средства, обеспечивающие воспроизведение аудиозаписей, компьютерная техника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 – компьютерная техника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Литература- орфографический словарь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56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ГИА на средствах обучения и воспитания не допускается делать пометки, относящиеся к содержанию заданий КИМ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404664"/>
            <a:ext cx="8064896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ГИА</a:t>
            </a:r>
          </a:p>
          <a:p>
            <a:pPr marL="4572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ЕГЭ досрочного периода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 и кодификаторы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станции для проведения компьютерного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 к итоговому сочинению (изложению)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разработчиков КИМ ЕГЭ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05835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771218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438052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133" y="24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714" y="660724"/>
            <a:ext cx="4113219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9901" y="692696"/>
            <a:ext cx="2951163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5490732"/>
            <a:ext cx="9171867" cy="1992066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а)обеспечивает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sin, 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tg,ctg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б).не осуществляет функции средства связи, хранилища базы данных и не имеет доступа к сетям передачи данных (в том числе к сети «Интернет»)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ППЭ при наличии паспорта</a:t>
            </a:r>
          </a:p>
          <a:p>
            <a:pPr marL="0" indent="0" algn="just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оставить в специально выделенном в ППЭ месте до установленной рамки металлоискателя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ru-RU" dirty="0" smtClean="0"/>
              <a:t>Если участник ЕГЭ опоздал на экзамен, он допускается к сдаче экзамена, </a:t>
            </a:r>
            <a:r>
              <a:rPr lang="ru-RU" dirty="0"/>
              <a:t>п</a:t>
            </a:r>
            <a:r>
              <a:rPr lang="ru-RU" dirty="0" smtClean="0"/>
              <a:t>ри этом время окончания экзамена не продлевается.</a:t>
            </a:r>
          </a:p>
          <a:p>
            <a:r>
              <a:rPr lang="ru-RU" dirty="0" smtClean="0"/>
              <a:t>Допуск опоздавших участников на ЕГЭ по иностранным языкам в аудиторию после включения аудиозаписи не осуществляется. Персональное </a:t>
            </a:r>
            <a:r>
              <a:rPr lang="ru-RU" dirty="0" err="1" smtClean="0"/>
              <a:t>аудирование</a:t>
            </a:r>
            <a:r>
              <a:rPr lang="ru-RU" dirty="0" smtClean="0"/>
              <a:t> для опоздавших не проводится (за исключением, если в аудитории нет других участников). </a:t>
            </a:r>
          </a:p>
          <a:p>
            <a:r>
              <a:rPr lang="ru-RU" dirty="0" smtClean="0"/>
              <a:t>Повторно общий инструктаж для опоздавших участников ЕГЭ не проводится.</a:t>
            </a:r>
          </a:p>
        </p:txBody>
      </p:sp>
    </p:spTree>
    <p:extLst>
      <p:ext uri="{BB962C8B-B14F-4D97-AF65-F5344CB8AC3E}">
        <p14:creationId xmlns:p14="http://schemas.microsoft.com/office/powerpoint/2010/main" val="32582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62646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600" dirty="0" smtClean="0"/>
              <a:t> </a:t>
            </a:r>
            <a:endParaRPr lang="ru-RU" altLang="ru-RU" sz="600" dirty="0"/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стационарными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переносными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металлоискателями.</a:t>
            </a:r>
          </a:p>
          <a:p>
            <a:pPr marL="0" indent="0" algn="just">
              <a:lnSpc>
                <a:spcPct val="80000"/>
              </a:lnSpc>
              <a:buClr>
                <a:srgbClr val="000099"/>
              </a:buClr>
              <a:buSzPct val="125000"/>
              <a:buNone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аудиториях пункта проведения экзамена будет осуществляться 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число аудиторий, где наблюдение ведется в  режиме онлайн, будет максимально увеличено.</a:t>
            </a:r>
          </a:p>
          <a:p>
            <a:pPr marL="0" indent="0" algn="just">
              <a:lnSpc>
                <a:spcPct val="80000"/>
              </a:lnSpc>
              <a:buClr>
                <a:srgbClr val="000099"/>
              </a:buClr>
              <a:buSzPct val="125000"/>
              <a:buNone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могут оборудоваться системами подавления сигналов подвижной связи (по решению ГЭК).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 видеозаписи 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составляет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трех месяцев 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проведения экзамена.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и штаб ППЭ при печати ЭМ оборудуются Станциями печати и сканирования ЭМ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 на ЕГЭ свою работу федеральные инспекторы и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участнику ГИА противопоказано прохождение через металлоискатель, необходимо предъявить медицинский документ, запрещающий прохождение через металлоискатель.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момента входа в ППЭ и до окончания экзамена)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регистрации на экзамены,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аудиторий и ППЭ экзаменационные материалы, в том числе КИМ и листы бумаги для черновиков на бумажном или электронном носителях, фотографировать экзаменационные материалы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10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рабочее место в соответствии со списком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</a:t>
            </a:r>
            <a:r>
              <a:rPr lang="ru-RU" sz="2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между собой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переписывать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любыми материалами и предметами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аудитории любые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по ППЭ во время экзамена без сопровождения организаторов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аудитории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аудитории без разрешения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необходимо оставить экзаменационные материалы, черновики и письменные принадлежности  на рабочем столе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ведется видеонаблюдение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аудитории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прослушайте инструктаж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целостность и качество полученных экзаменационных материалов (ЭМ)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задания и вовремя внесите ответы в бланки ЕГЭ.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на КИМ и черновиках не проверяются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4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 экзамена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ЕГЭ, нарушившие установленный Порядок проведения ГИА, </a:t>
            </a:r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</a:t>
            </a:r>
            <a:endParaRPr lang="ru-RU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 экзамена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удаления с экзамена составляется акт, который передается на рассмотрение в ГЭК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факт нарушения Порядка экзамена подтверждается, ГЭК принимает решение об аннулировании результатов участника экзамена по данному учебному предмету.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188640"/>
            <a:ext cx="7992888" cy="59046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телефонов «горячей линии», по которым можно обратиться с вопросами об организации и проведении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УКАЗАНЫ НА САЙТАХ: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№59       35-40-35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    40-08-66, 40-08-63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портале ЕГЭ    +7 (495) 104-68-38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по состоянию здоровья или другим объективным причинам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 о досрочном завершении экзамена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можно сдать экзамен в резервные сроки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91182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изменяются и (или) аннулируются председателем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 возможно в случае выявления нарушений Порядка проведения ГИА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результатов возможно в случае проведения перепроверки экзаменационных работ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1020" y="404664"/>
            <a:ext cx="8229600" cy="9247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ЕГЭ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течение одного рабочего дня со дня передачи в ОУ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 и их родители (законные представители) будут ознакомлены с результатами ЕГЭ в школе (под подпись)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результатах будут отражены в федеральной информационной системе (ФИС)</a:t>
            </a:r>
          </a:p>
          <a:p>
            <a:pPr marL="0" indent="0" algn="just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результатов ЕГЭ -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годом получения таких результатов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порядка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подается в день экзамена до выхода из ППЭ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течение 2-х рабочих дней после дня объявления результатов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удовлетворении апелляции результат ЕГЭ, по процедуре которого участником ЕГЭ была подана апелляция, аннулируется и участнику ЕГЭ предоставляется возможность сдать экзамен по учебному предмету в иной день, предусмотренный расписаниями проведения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 либо об удовлетворении апелляции и изменении баллов. Баллы могут быть изменены как в сторону повышения, так и в сторону понижения.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ГИА-11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к сдаче экзамена в текущем учебном году в резервные сроки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неудовлетворительный результат по одному из обязательных предметов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экзамен по уважительной причине (болезнь или иные обстоятельства), подтвержденной документально.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экзамен по уважительной причине, подтвержденной документально.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апелляции которых о нарушении порядка проведения ГИА-11 были удовлетворены.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913"/>
            <a:ext cx="8523287" cy="64087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b="1" dirty="0"/>
          </a:p>
          <a:p>
            <a:pPr algn="ctr"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 !!!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17412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0413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38" y="332656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628800"/>
            <a:ext cx="8499475" cy="5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endParaRPr lang="ru-RU" altLang="ru-RU" sz="800" b="1" dirty="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31.08.2013г. №755 «О федеральной информационной системе обеспечения проведения ГИА…»</a:t>
            </a: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проведения государственной итоговой аттестации по образовательным программам среднего общего образования. Приказ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№190/1512 от 07.11.2018г</a:t>
            </a: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0000"/>
              <a:buFont typeface="Wingdings" pitchFamily="2" charset="2"/>
              <a:buChar char="Ø"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1400" b="1" dirty="0" smtClean="0"/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1400" b="1" dirty="0" smtClean="0"/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655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609600" indent="-609600"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12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№989/1143 от 16.11.2022г. «Об утверждении единого расписания и продолжительности проведения ЕГЭ по каждому учебному предмету, требований к использованию средств обучения и воспитания при его проведении в 2023 году» 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12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№991/1145 от 16.11.2022г «Об утверждении единого расписания и продолжительности проведения ГВЭ…. по каждому учебному предмету, требований к использованию средств обучения и воспитания при его проведении в 2023г»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7361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26.06.2019 №876 «Об определении минимального количества баллов ЕГЭ»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06.02.2023г. №27/01-04 «Об утверждении памятки о правилах проведения государственной итоговой аттестации по образовательным программам среднего общего образования в 2023г., листа информирования участников экзаменов, формы журнала учета ознакомления участников экзаменов/родителей (законных представителей) с порядком проведения экзаменов»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1960</TotalTime>
  <Words>2616</Words>
  <Application>Microsoft Office PowerPoint</Application>
  <PresentationFormat>Экран (4:3)</PresentationFormat>
  <Paragraphs>318</Paragraphs>
  <Slides>67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документы</vt:lpstr>
      <vt:lpstr>Нормативно-правовые документы </vt:lpstr>
      <vt:lpstr>САЙТ ФИПИ</vt:lpstr>
      <vt:lpstr>Расписание ЕГЭ в 2023 году Основной период</vt:lpstr>
      <vt:lpstr>Резервные сроки основного периода</vt:lpstr>
      <vt:lpstr>Продолжительность ЕГЭ</vt:lpstr>
      <vt:lpstr>Презентация PowerPoint</vt:lpstr>
      <vt:lpstr>Минимальное количество баллов ЕГЭ</vt:lpstr>
      <vt:lpstr>Презентация PowerPoint</vt:lpstr>
      <vt:lpstr>Правила заполнения бланков ЕГЭ</vt:lpstr>
      <vt:lpstr>Презентация PowerPoint</vt:lpstr>
      <vt:lpstr>Презентация PowerPoint</vt:lpstr>
      <vt:lpstr>Указание по заполнению полей верхней части бланка регистрации</vt:lpstr>
      <vt:lpstr>Презентация PowerPoint</vt:lpstr>
      <vt:lpstr>Презентация PowerPoint</vt:lpstr>
      <vt:lpstr>Презентация PowerPoint</vt:lpstr>
      <vt:lpstr>Основные правила заполнения бланков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бланка ответов № 2 </vt:lpstr>
      <vt:lpstr>Презентация PowerPoint</vt:lpstr>
      <vt:lpstr>Презентация PowerPoint</vt:lpstr>
      <vt:lpstr>Заполнение бланка ответов №2</vt:lpstr>
      <vt:lpstr>Заполнение бланка ответов №2</vt:lpstr>
      <vt:lpstr>Презентация PowerPoint</vt:lpstr>
      <vt:lpstr>Презентация PowerPoint</vt:lpstr>
      <vt:lpstr>В аудитории участник ЕГЭ</vt:lpstr>
      <vt:lpstr>Презентация PowerPoint</vt:lpstr>
      <vt:lpstr>Презентация PowerPoint</vt:lpstr>
      <vt:lpstr>Правила и процедура проведения ГИА в ППЭ</vt:lpstr>
      <vt:lpstr>Необходимо взять с собой:</vt:lpstr>
      <vt:lpstr>Допуск обучающихся в ППЭ</vt:lpstr>
      <vt:lpstr>Что делать, если участник ГИА заболел в день проведения экзамена?</vt:lpstr>
      <vt:lpstr>Презентация PowerPoint</vt:lpstr>
      <vt:lpstr>Презентация PowerPoint</vt:lpstr>
      <vt:lpstr>Презентация PowerPoint</vt:lpstr>
      <vt:lpstr>Непрограммируемый калькулятор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проведения экзамена (с момента входа в ППЭ и до окончания экзамена)</vt:lpstr>
      <vt:lpstr>В аудитории</vt:lpstr>
      <vt:lpstr>В аудитории</vt:lpstr>
      <vt:lpstr>Удаление с экзамена</vt:lpstr>
      <vt:lpstr>Аннулирование результатов экзамена</vt:lpstr>
      <vt:lpstr>Досрочное завершение экзамена</vt:lpstr>
      <vt:lpstr>Презентация PowerPoint</vt:lpstr>
      <vt:lpstr>Ознакомление с результатами ЕГЭ</vt:lpstr>
      <vt:lpstr>Результаты ЕГЭ</vt:lpstr>
      <vt:lpstr>Апелляция</vt:lpstr>
      <vt:lpstr>Апелляция</vt:lpstr>
      <vt:lpstr>Повторный допуск к ГИА-11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процедура проведения ГИА в ППЭ в 2014 году  (для выпускников 11 классов)</dc:title>
  <dc:creator>User10</dc:creator>
  <cp:lastModifiedBy>USER_10</cp:lastModifiedBy>
  <cp:revision>181</cp:revision>
  <cp:lastPrinted>2023-04-26T08:34:30Z</cp:lastPrinted>
  <dcterms:created xsi:type="dcterms:W3CDTF">2014-04-21T08:35:57Z</dcterms:created>
  <dcterms:modified xsi:type="dcterms:W3CDTF">2023-04-26T08:36:10Z</dcterms:modified>
</cp:coreProperties>
</file>