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1"/>
  </p:notesMasterIdLst>
  <p:handoutMasterIdLst>
    <p:handoutMasterId r:id="rId92"/>
  </p:handoutMasterIdLst>
  <p:sldIdLst>
    <p:sldId id="256" r:id="rId2"/>
    <p:sldId id="465" r:id="rId3"/>
    <p:sldId id="466" r:id="rId4"/>
    <p:sldId id="505" r:id="rId5"/>
    <p:sldId id="520" r:id="rId6"/>
    <p:sldId id="506" r:id="rId7"/>
    <p:sldId id="258" r:id="rId8"/>
    <p:sldId id="259" r:id="rId9"/>
    <p:sldId id="260" r:id="rId10"/>
    <p:sldId id="530" r:id="rId11"/>
    <p:sldId id="357" r:id="rId12"/>
    <p:sldId id="507" r:id="rId13"/>
    <p:sldId id="261" r:id="rId14"/>
    <p:sldId id="312" r:id="rId15"/>
    <p:sldId id="467" r:id="rId16"/>
    <p:sldId id="468" r:id="rId17"/>
    <p:sldId id="469" r:id="rId18"/>
    <p:sldId id="470" r:id="rId19"/>
    <p:sldId id="531" r:id="rId20"/>
    <p:sldId id="532" r:id="rId21"/>
    <p:sldId id="472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87" r:id="rId30"/>
    <p:sldId id="501" r:id="rId31"/>
    <p:sldId id="502" r:id="rId32"/>
    <p:sldId id="471" r:id="rId33"/>
    <p:sldId id="473" r:id="rId34"/>
    <p:sldId id="474" r:id="rId35"/>
    <p:sldId id="475" r:id="rId36"/>
    <p:sldId id="476" r:id="rId37"/>
    <p:sldId id="477" r:id="rId38"/>
    <p:sldId id="509" r:id="rId39"/>
    <p:sldId id="510" r:id="rId40"/>
    <p:sldId id="511" r:id="rId41"/>
    <p:sldId id="478" r:id="rId42"/>
    <p:sldId id="479" r:id="rId43"/>
    <p:sldId id="316" r:id="rId44"/>
    <p:sldId id="383" r:id="rId45"/>
    <p:sldId id="384" r:id="rId46"/>
    <p:sldId id="385" r:id="rId47"/>
    <p:sldId id="461" r:id="rId48"/>
    <p:sldId id="323" r:id="rId49"/>
    <p:sldId id="386" r:id="rId50"/>
    <p:sldId id="523" r:id="rId51"/>
    <p:sldId id="512" r:id="rId52"/>
    <p:sldId id="527" r:id="rId53"/>
    <p:sldId id="324" r:id="rId54"/>
    <p:sldId id="325" r:id="rId55"/>
    <p:sldId id="326" r:id="rId56"/>
    <p:sldId id="387" r:id="rId57"/>
    <p:sldId id="327" r:id="rId58"/>
    <p:sldId id="356" r:id="rId59"/>
    <p:sldId id="500" r:id="rId60"/>
    <p:sldId id="377" r:id="rId61"/>
    <p:sldId id="330" r:id="rId62"/>
    <p:sldId id="331" r:id="rId63"/>
    <p:sldId id="332" r:id="rId64"/>
    <p:sldId id="333" r:id="rId65"/>
    <p:sldId id="334" r:id="rId66"/>
    <p:sldId id="515" r:id="rId67"/>
    <p:sldId id="528" r:id="rId68"/>
    <p:sldId id="529" r:id="rId69"/>
    <p:sldId id="338" r:id="rId70"/>
    <p:sldId id="343" r:id="rId71"/>
    <p:sldId id="344" r:id="rId72"/>
    <p:sldId id="362" r:id="rId73"/>
    <p:sldId id="363" r:id="rId74"/>
    <p:sldId id="497" r:id="rId75"/>
    <p:sldId id="517" r:id="rId76"/>
    <p:sldId id="398" r:id="rId77"/>
    <p:sldId id="399" r:id="rId78"/>
    <p:sldId id="364" r:id="rId79"/>
    <p:sldId id="403" r:id="rId80"/>
    <p:sldId id="365" r:id="rId81"/>
    <p:sldId id="366" r:id="rId82"/>
    <p:sldId id="367" r:id="rId83"/>
    <p:sldId id="400" r:id="rId84"/>
    <p:sldId id="485" r:id="rId85"/>
    <p:sldId id="391" r:id="rId86"/>
    <p:sldId id="458" r:id="rId87"/>
    <p:sldId id="518" r:id="rId88"/>
    <p:sldId id="519" r:id="rId89"/>
    <p:sldId id="368" r:id="rId9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89565DD3-9BB7-4359-8BDB-EFD114D136EE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A9EEB3A8-A41B-421D-BA8C-B1824D43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8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E073FBF-FDE9-4759-8534-33F17F91C684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F086FA50-CEB8-498B-9EEC-6FA80505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6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7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9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8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rs-yar.ru/" TargetMode="External"/><Relationship Id="rId2" Type="http://schemas.openxmlformats.org/officeDocument/2006/relationships/hyperlink" Target="http://yar-edudep.ru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9.edu.ya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336704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«Средняя школа №59»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2023 году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декабря 2022г.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229600" cy="4320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сборники для подготовки к ГИА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ГВЭ) для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бланков по обязательным предметам и предметам по выбору на сайте ГУ ЯО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сайте школы</a:t>
            </a:r>
            <a:r>
              <a:rPr lang="ru-RU" sz="3600" dirty="0"/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32656"/>
            <a:ext cx="8229600" cy="615354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80000"/>
              </a:lnSpc>
              <a:buClr>
                <a:schemeClr val="tx1"/>
              </a:buClr>
              <a:buSzPct val="105000"/>
              <a:buNone/>
            </a:pPr>
            <a:r>
              <a:rPr lang="ru-RU" altLang="ru-RU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документы</a:t>
            </a:r>
            <a:endParaRPr lang="ru-RU" altLang="ru-RU" sz="7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мэрии г. Ярославля от 27.10.2022г  №01-05/1040 «О проведении ГИА по образовательным программам </a:t>
            </a:r>
            <a:r>
              <a:rPr lang="ru-RU" altLang="ru-RU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среднего общего образования, </a:t>
            </a:r>
            <a:r>
              <a:rPr lang="ru-RU" altLang="ru-RU" sz="4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итогового сочинения (изложения) в г. Ярославле»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alt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endParaRPr lang="ru-RU" alt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Clr>
                <a:schemeClr val="tx1"/>
              </a:buClr>
              <a:buSzPct val="105000"/>
              <a:buNone/>
            </a:pPr>
            <a:endParaRPr lang="ru-RU" alt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Ярославской области от 24.02.2022г №37/01-04 «Об утверждении минимального количества первичных баллов ОГЭ и ГВЭ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</a:p>
          <a:p>
            <a:pPr marL="0" indent="0" algn="just">
              <a:lnSpc>
                <a:spcPct val="120000"/>
              </a:lnSpc>
              <a:buClr>
                <a:schemeClr val="tx1"/>
              </a:buClr>
              <a:buSzPct val="105000"/>
              <a:buNone/>
            </a:pPr>
            <a:endParaRPr lang="ru-RU" alt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Ярославской области от 01.04.2022г. №82/01-04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заполнения бланков ГИА-9 в 2022г»</a:t>
            </a:r>
          </a:p>
          <a:p>
            <a:pPr marL="0" indent="0" algn="just">
              <a:buNone/>
            </a:pPr>
            <a:endParaRPr lang="ru-RU" sz="4400" dirty="0"/>
          </a:p>
          <a:p>
            <a:pPr algn="just">
              <a:lnSpc>
                <a:spcPct val="120000"/>
              </a:lnSpc>
              <a:buClr>
                <a:schemeClr val="tx1"/>
              </a:buClr>
              <a:buSzPct val="105000"/>
              <a:buFont typeface="Wingdings" panose="05000000000000000000" pitchFamily="2" charset="2"/>
              <a:buChar char="Ø"/>
            </a:pPr>
            <a:endParaRPr lang="ru-RU" alt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Clr>
                <a:schemeClr val="tx1"/>
              </a:buClr>
              <a:buSzPct val="105000"/>
              <a:buNone/>
            </a:pPr>
            <a:endParaRPr lang="ru-RU" alt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Региональные документы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Итоговое собеседование по русскому языку</a:t>
            </a:r>
          </a:p>
          <a:p>
            <a:pPr marL="0" indent="0" algn="just">
              <a:buNone/>
            </a:pPr>
            <a:r>
              <a:rPr lang="ru-RU" sz="2000" dirty="0" smtClean="0"/>
              <a:t>Приказ департамента образования Ярославской области от 10.01.2020 №04/01-04 </a:t>
            </a:r>
            <a:r>
              <a:rPr lang="ru-RU" sz="2000" b="1" dirty="0" smtClean="0"/>
              <a:t>«Об утверждении Порядка проведения итогового собеседования по русскому языку на территории Ярославской области»</a:t>
            </a:r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dirty="0" smtClean="0"/>
              <a:t>Приказ департамента образования Ярославской области от 17.11.2022 №255/01-04 </a:t>
            </a:r>
            <a:r>
              <a:rPr lang="ru-RU" sz="2000" b="1" dirty="0" smtClean="0"/>
              <a:t>«Об утверждении форм заявлений и журналов регистрации и учета для организации проведения государственной итоговой аттестации по образовательным программам основного общего образования в Ярославской области в 2022/2023 учебном году» </a:t>
            </a:r>
            <a:r>
              <a:rPr lang="ru-RU" sz="2000" dirty="0" smtClean="0"/>
              <a:t>(формы заявления на итоговое собеседование, согласий на обработку персональных данных, журналов регистрации)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Приказ департамента образования Ярославской области от 05.12.2022 №270/01-04 </a:t>
            </a:r>
            <a:r>
              <a:rPr lang="ru-RU" sz="2000" b="1" dirty="0" smtClean="0"/>
              <a:t>«О проведении итогового собеседования по русскому языку в Ярославской области в 2022/2023 учебном году»</a:t>
            </a:r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dirty="0" smtClean="0"/>
              <a:t>Памятка о порядке проведения итогового собеседования по русскому языку (утв. Приказом ДО ЯО от 30.12.2020г. №329/01-04)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556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СЛОВАРЬ ГИА-9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ГИА- государственная итоговая аттестация</a:t>
            </a:r>
          </a:p>
          <a:p>
            <a:r>
              <a:rPr lang="ru-RU" b="1" dirty="0" smtClean="0"/>
              <a:t>ГЭК-государственная экзаменационная комиссия, которая создается в каждом регионе для организации ГИА</a:t>
            </a:r>
          </a:p>
          <a:p>
            <a:r>
              <a:rPr lang="ru-RU" b="1" dirty="0" smtClean="0"/>
              <a:t>ОГЭ</a:t>
            </a:r>
            <a:r>
              <a:rPr lang="ru-RU" b="1" u="sng" dirty="0" smtClean="0"/>
              <a:t>-основной государственной экзамен,</a:t>
            </a:r>
            <a:r>
              <a:rPr lang="ru-RU" b="1" dirty="0" smtClean="0"/>
              <a:t> проводится по 14 предметам по единому расписанию, единым правилам с использованием КИМ</a:t>
            </a:r>
          </a:p>
          <a:p>
            <a:r>
              <a:rPr lang="ru-RU" b="1" dirty="0" smtClean="0"/>
              <a:t>КИМ- контрольные измерительные материалы (экзаменационные задания ОГЭ)</a:t>
            </a:r>
          </a:p>
          <a:p>
            <a:r>
              <a:rPr lang="ru-RU" b="1" dirty="0" smtClean="0"/>
              <a:t>ОВЗ- ограниченные возможности здоровья (обучающиеся с ОВЗ)</a:t>
            </a:r>
          </a:p>
          <a:p>
            <a:r>
              <a:rPr lang="ru-RU" b="1" dirty="0" smtClean="0"/>
              <a:t>ГВЭ- государственный выпускной экзамен для лиц с ОВЗ, детей – инвалидов, инвалидов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0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5167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(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ГИА-9)</a:t>
            </a: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260648"/>
            <a:ext cx="936104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ГИА-9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3775" algn="just"/>
            <a:r>
              <a:rPr lang="ru-RU" sz="3200" b="1" dirty="0" smtClean="0">
                <a:latin typeface="Times New Roman"/>
                <a:ea typeface="Calibri"/>
              </a:rPr>
              <a:t>Приказ </a:t>
            </a:r>
            <a:r>
              <a:rPr lang="ru-RU" sz="3200" b="1" dirty="0">
                <a:latin typeface="Times New Roman"/>
                <a:ea typeface="Calibri"/>
              </a:rPr>
              <a:t>Министерства просвещения Российской Федерации и Федеральной службы по надзору в сфере образования и науки от 07.11.2018 № 189/1513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1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50814" y="1039962"/>
            <a:ext cx="7842372" cy="2411769"/>
            <a:chOff x="782524" y="886670"/>
            <a:chExt cx="7842372" cy="24117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880480" y="2022315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195736" y="1124744"/>
              <a:ext cx="4608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1124744"/>
              <a:ext cx="0" cy="9361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04248" y="1124744"/>
              <a:ext cx="0" cy="864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703710" y="886670"/>
              <a:ext cx="0" cy="228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782524" y="2074303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45173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ДОПУСК К ГИА</a:t>
            </a:r>
            <a:r>
              <a:rPr lang="ru-RU" sz="4000" b="1" i="1" dirty="0" smtClean="0">
                <a:solidFill>
                  <a:srgbClr val="C00000"/>
                </a:solidFill>
              </a:rPr>
              <a:t>: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удовлетворительные годовые </a:t>
            </a:r>
          </a:p>
          <a:p>
            <a:pPr marL="55563" indent="477838"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отметки по всем предметам учебного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плана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«зачет» за итоговое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собеседование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 русскому языку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129406"/>
            <a:ext cx="950505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/>
              <a:t>ФОРМЫ ГИА-9</a:t>
            </a:r>
            <a:r>
              <a:rPr lang="ru-RU" sz="4400" b="1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900" y="2264962"/>
            <a:ext cx="374441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ОГЭ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4091" y="2163402"/>
            <a:ext cx="3744416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ГВЭ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61564"/>
            <a:ext cx="821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Сроки итогового собеседования по русскому языку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5796" y="162880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8 февраля 2023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86" y="2636912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15 марта 2023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3695" y="2597435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15 мая 2023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4005064"/>
            <a:ext cx="842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Заявление в образовательную организацию </a:t>
            </a:r>
            <a:r>
              <a:rPr lang="ru-RU" sz="2800" b="1" u="sng" dirty="0" smtClean="0">
                <a:solidFill>
                  <a:srgbClr val="0070C0"/>
                </a:solidFill>
              </a:rPr>
              <a:t>не позднее чем за две недели до начала проведения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325015"/>
            <a:ext cx="7348986" cy="1200329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Итоговое собеседование на дому – </a:t>
            </a:r>
            <a:r>
              <a:rPr lang="ru-RU" sz="3600" b="1" dirty="0" smtClean="0">
                <a:solidFill>
                  <a:srgbClr val="C00000"/>
                </a:solidFill>
              </a:rPr>
              <a:t>заключение ПМПК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0766"/>
              </p:ext>
            </p:extLst>
          </p:nvPr>
        </p:nvGraphicFramePr>
        <p:xfrm>
          <a:off x="457161" y="1052736"/>
          <a:ext cx="8202572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01"/>
                <a:gridCol w="2050857"/>
                <a:gridCol w="2050857"/>
                <a:gridCol w="2050857"/>
              </a:tblGrid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Чтение текста вслух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Пересказ текста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Монолог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Диалог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3549" y="3140968"/>
            <a:ext cx="820891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Начало в 9.00</a:t>
            </a:r>
          </a:p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15 минут 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+ </a:t>
            </a:r>
            <a:r>
              <a:rPr lang="ru-RU" sz="3200" b="1" dirty="0">
                <a:solidFill>
                  <a:srgbClr val="C00000"/>
                </a:solidFill>
              </a:rPr>
              <a:t>30 минут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>
                <a:solidFill>
                  <a:prstClr val="black"/>
                </a:solidFill>
              </a:rPr>
              <a:t>для лиц с ОВЗ, детей-инвалидов и инвалидов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ts val="2100"/>
              </a:lnSpc>
            </a:pPr>
            <a:endParaRPr lang="ru-RU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1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собеседования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14268" y="-1215516"/>
            <a:ext cx="648072" cy="8208912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7544" y="586856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«ЗАЧЕТ»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 менее 10 баллов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417" y="594056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«НЕЗАЧЕТ»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191712" y="3116364"/>
            <a:ext cx="832585" cy="5400599"/>
          </a:xfrm>
          <a:prstGeom prst="rightBrace">
            <a:avLst>
              <a:gd name="adj1" fmla="val 8333"/>
              <a:gd name="adj2" fmla="val 492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школе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 ожидают своей очереди в кабинете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себе иметь: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и питание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на лекарственные препараты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6075845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3631082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993681" y="3524919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gia.edu.ru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4438" y="3524919"/>
            <a:ext cx="201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ege.edu.ru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327400" y="5949280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5459487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93006"/>
            <a:ext cx="23018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612576" y="1754361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http://www.obrnadzor.gov.ru/ru/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Тулина Н.В\ron_banner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0237"/>
            <a:ext cx="3533358" cy="12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_10\Desktop\logo2-EGE-2020-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" y="2202458"/>
            <a:ext cx="2281015" cy="1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иметь при себе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видеоаппаратуру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 хранения и передачи информации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на ИС ведется аудиозапись</a:t>
            </a:r>
          </a:p>
          <a:p>
            <a:pPr algn="just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 на сайте ФИПИ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9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1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1. Чтение текста вслух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786874" cy="51589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Текст сопровождается иллюстрациями.</a:t>
            </a:r>
          </a:p>
          <a:p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www.amic.ru/images/gallery_08-2011/640.88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5235482" cy="2976560"/>
          </a:xfrm>
          <a:prstGeom prst="rect">
            <a:avLst/>
          </a:prstGeom>
          <a:noFill/>
        </p:spPr>
      </p:pic>
      <p:pic>
        <p:nvPicPr>
          <p:cNvPr id="2052" name="Picture 4" descr="http://center-stolypin.ru/upload/medialibrary/023/131431d1365739995-1.1_iiaue-dhacia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21084"/>
            <a:ext cx="5805472" cy="413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10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57188"/>
            <a:ext cx="8462714" cy="628650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 подготовку задания №1 дается до 2-х минут. Во время подготовки ученик имеет право делать пометки в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КИМах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969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Часть1.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2.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Пересказ прочитанного текста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Подробно перескажите  прочитанный  Вами  текст,  включив  в  пересказ  слова С.П. Королёва, выдающегося конструктора и учёного, о Ю.А. Гагарине: 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Подумайте, где лучше использовать слова С.П. Королёва в пересказе. Вы можете использовать любые способы цитирования.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подготовку задания даётся до 2-х минут. Можно использовать «Поле для заметок»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0001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858312" cy="55161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Выберите одну из предложенных тем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1. Праздник.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(на основе описания фотографии) </a:t>
            </a: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71824"/>
            <a:ext cx="552450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003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428625"/>
            <a:ext cx="8643937" cy="614362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2.  Поход (экскурсия), который запомнился мне больше всего.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(повествование на основе жизненного опыта)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3.  Всегда ли нужно следовать моде?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(рассуждение по поставленному вопросу) 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Используйте карточку участника собеседования.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подготовку даётся 1 минута.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Высказывание должно занимать не более     3 минут.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60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Задание 4. Диалог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  время беседы ученику  будут заданы три вопроса по выбранной теме.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Эти вопросы задаёт экзаменатор-собеседник. Вопросы содержатся на карточках, которые будут в приложении к </a:t>
            </a:r>
            <a:r>
              <a:rPr lang="ru-RU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КИМам</a:t>
            </a:r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0677613"/>
              </p:ext>
            </p:extLst>
          </p:nvPr>
        </p:nvGraphicFramePr>
        <p:xfrm>
          <a:off x="-31432" y="377795"/>
          <a:ext cx="9175432" cy="634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8"/>
                <a:gridCol w="6618344"/>
              </a:tblGrid>
              <a:tr h="21905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0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357454" cy="13077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388424" cy="476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Оценивание итогового собеседования по русскому языку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по специальным критериям (смотреть на сайте ФИПИ в разделе «Демоверсии, спецификации, кодификаторы»)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баллов- «зачет»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собеседования осуществляется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2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5229200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http://www.coikko.ru/index.php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204479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64" y="332656"/>
            <a:ext cx="5479607" cy="15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09145" y="1988840"/>
            <a:ext cx="7895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Calibri" pitchFamily="34" charset="0"/>
              </a:rPr>
              <a:t>https://www.yarregion.ru/depts/dobr/default.aspx</a:t>
            </a:r>
            <a:endParaRPr lang="ru-RU" alt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5401"/>
            <a:ext cx="8208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итоговому собеседованию в дополнительные сроки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уважительной причине (болезнь или иные обстоятельства),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уважительной причине (болезнь или иные обстоятельства),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5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результата итогового собеседования как допуска к 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ГИА-бессрочно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72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7868" y="1340768"/>
            <a:ext cx="7056784" cy="1944216"/>
          </a:xfrm>
          <a:prstGeom prst="roundRect">
            <a:avLst/>
          </a:prstGeom>
          <a:noFill/>
          <a:ln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свою образовательную </a:t>
            </a:r>
            <a:r>
              <a:rPr lang="ru-RU" sz="3200" b="1" dirty="0" smtClean="0">
                <a:solidFill>
                  <a:schemeClr val="tx1"/>
                </a:solidFill>
              </a:rPr>
              <a:t>организацию до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марта </a:t>
            </a:r>
            <a:r>
              <a:rPr lang="ru-RU" sz="3200" b="1" dirty="0" smtClean="0">
                <a:solidFill>
                  <a:srgbClr val="FF0000"/>
                </a:solidFill>
              </a:rPr>
              <a:t>2023 года (включительно)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021041" y="3789040"/>
            <a:ext cx="3672408" cy="2304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Сроки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60648"/>
            <a:ext cx="946956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Заявление на участие в ГИА-9</a:t>
            </a:r>
          </a:p>
        </p:txBody>
      </p:sp>
    </p:spTree>
    <p:extLst>
      <p:ext uri="{BB962C8B-B14F-4D97-AF65-F5344CB8AC3E}">
        <p14:creationId xmlns:p14="http://schemas.microsoft.com/office/powerpoint/2010/main" val="1504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после подачи заявления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 текущего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(дополнить) перечень указанных в заявлении экзаменов, форму(ы) ГИА только при наличии уважительных причин, подтвержденных документально, обратившись в ГЭК не позднее, чем за две недели до начала соответствующих экзаменов.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01092"/>
            <a:ext cx="56886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обязательных учебных предмета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0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Предметы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37034" y="2082397"/>
            <a:ext cx="9229972" cy="2680334"/>
            <a:chOff x="179512" y="1973615"/>
            <a:chExt cx="9229972" cy="2680334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35279"/>
              <a:ext cx="2152203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Химия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Физика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Биология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Литература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973615"/>
              <a:ext cx="3278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u="sng" dirty="0" smtClean="0">
                  <a:solidFill>
                    <a:srgbClr val="C00000"/>
                  </a:solidFill>
                </a:rPr>
                <a:t>2 предмета по выбору:</a:t>
              </a:r>
              <a:endParaRPr lang="ru-RU" sz="24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7304" y="2437958"/>
              <a:ext cx="3528392" cy="22159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Обществознание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Информатика и 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ИКТ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История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География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400" dirty="0"/>
            </a:p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669" y="2442244"/>
              <a:ext cx="3331815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Английский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Французский 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Немецкий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Испанский язык</a:t>
              </a:r>
            </a:p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08520" y="4171727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Формы ГИА-9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5158580"/>
            <a:ext cx="8409681" cy="1438772"/>
            <a:chOff x="410791" y="986086"/>
            <a:chExt cx="8409681" cy="143877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0791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ОГЭ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32040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ГВЭ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788024" y="1848794"/>
              <a:ext cx="1800200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устно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71828" y="1848794"/>
              <a:ext cx="2048644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письменно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24128" y="1706166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2360" y="1700808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7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60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(ОГЭ)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основная форма государственной итоговой аттестации (ГИА)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82453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0"/>
            <a:ext cx="94330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888" y="857320"/>
            <a:ext cx="3527592" cy="9154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предмета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909645"/>
            <a:ext cx="3517328" cy="583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152" y="2636912"/>
            <a:ext cx="3517328" cy="8640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24" y="2201270"/>
            <a:ext cx="4112840" cy="108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Справка МСЭ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624" y="979434"/>
            <a:ext cx="4112840" cy="100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 с ОВЗ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Заключение ПМПК</a:t>
            </a:r>
            <a:endParaRPr lang="ru-RU" sz="3000" i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00464" y="1196752"/>
            <a:ext cx="974688" cy="1872208"/>
            <a:chOff x="4400464" y="1196752"/>
            <a:chExt cx="974688" cy="18722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860032" y="1196752"/>
              <a:ext cx="0" cy="18722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00464" y="1484784"/>
              <a:ext cx="4595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60032" y="1196752"/>
              <a:ext cx="5044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28" idx="1"/>
            </p:cNvCxnSpPr>
            <p:nvPr/>
          </p:nvCxnSpPr>
          <p:spPr>
            <a:xfrm>
              <a:off x="4860032" y="3068960"/>
              <a:ext cx="51512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26" idx="1"/>
            </p:cNvCxnSpPr>
            <p:nvPr/>
          </p:nvCxnSpPr>
          <p:spPr>
            <a:xfrm>
              <a:off x="4860032" y="2201271"/>
              <a:ext cx="5040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4427984" y="2708920"/>
            <a:ext cx="42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208461" y="4053662"/>
            <a:ext cx="3982188" cy="2004070"/>
            <a:chOff x="301780" y="3789040"/>
            <a:chExt cx="3982188" cy="20040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01780" y="3789040"/>
              <a:ext cx="3982188" cy="1289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666" y="3948915"/>
              <a:ext cx="3744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2060"/>
                  </a:solidFill>
                </a:rPr>
                <a:t>Специальные условия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1780" y="5078258"/>
              <a:ext cx="3982188" cy="7148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1845" y="5199708"/>
              <a:ext cx="3062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00464" y="4001874"/>
            <a:ext cx="4600026" cy="2575840"/>
            <a:chOff x="270888" y="3789040"/>
            <a:chExt cx="5163456" cy="257584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1779" y="3789040"/>
              <a:ext cx="5011325" cy="1327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0888" y="3990251"/>
              <a:ext cx="50297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ГИА-9 на дому, в медицинском учреждении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1780" y="5116418"/>
              <a:ext cx="5011323" cy="1248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3020" y="5319248"/>
              <a:ext cx="50113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ПМПК,</a:t>
              </a:r>
            </a:p>
            <a:p>
              <a:r>
                <a:rPr lang="ru-RU" sz="2800" i="1" dirty="0">
                  <a:solidFill>
                    <a:srgbClr val="C00000"/>
                  </a:solidFill>
                </a:rPr>
                <a:t>медицинской организации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5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18" t="14937" r="29396" b="5394"/>
          <a:stretch/>
        </p:blipFill>
        <p:spPr bwMode="auto">
          <a:xfrm>
            <a:off x="395536" y="332656"/>
            <a:ext cx="8280919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8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402" t="24482" r="29980" b="11410"/>
          <a:stretch/>
        </p:blipFill>
        <p:spPr bwMode="auto">
          <a:xfrm>
            <a:off x="107504" y="0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9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002" t="15145" r="29630" b="5186"/>
          <a:stretch/>
        </p:blipFill>
        <p:spPr bwMode="auto">
          <a:xfrm>
            <a:off x="251521" y="188640"/>
            <a:ext cx="849694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471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752" t="15353" r="29863" b="5809"/>
          <a:stretch/>
        </p:blipFill>
        <p:spPr bwMode="auto">
          <a:xfrm>
            <a:off x="179512" y="116632"/>
            <a:ext cx="8784975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627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8520" y="139279"/>
            <a:ext cx="9505056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Периоды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ГИА (проект)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2943726"/>
            <a:ext cx="5184576" cy="1584296"/>
            <a:chOff x="2483768" y="2636912"/>
            <a:chExt cx="4896544" cy="158429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483768" y="2636912"/>
              <a:ext cx="4896544" cy="93610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Основной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май-июнь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483768" y="3573016"/>
              <a:ext cx="4896544" cy="648192"/>
              <a:chOff x="1908472" y="3716912"/>
              <a:chExt cx="5975896" cy="648192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908472" y="3716912"/>
                <a:ext cx="2987563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896036" y="3716912"/>
                <a:ext cx="298833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51520" y="1196632"/>
            <a:ext cx="5005324" cy="1512288"/>
            <a:chOff x="251520" y="980728"/>
            <a:chExt cx="5005324" cy="15122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1520" y="980728"/>
              <a:ext cx="5005324" cy="8640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Досрочный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апрель-май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51521" y="1844824"/>
              <a:ext cx="5005323" cy="648192"/>
              <a:chOff x="1908473" y="3716912"/>
              <a:chExt cx="5005323" cy="64819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908473" y="3716912"/>
                <a:ext cx="2448272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356744" y="3716912"/>
                <a:ext cx="255705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51520" y="4831102"/>
            <a:ext cx="5256584" cy="1728312"/>
            <a:chOff x="4067944" y="4797152"/>
            <a:chExt cx="4896544" cy="17283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067944" y="4797152"/>
              <a:ext cx="4896544" cy="10800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</a:rPr>
                <a:t>Дополнительный</a:t>
              </a: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сентябрь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067944" y="5877272"/>
              <a:ext cx="4896544" cy="648192"/>
              <a:chOff x="1908472" y="3716912"/>
              <a:chExt cx="5975896" cy="64819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908472" y="3716912"/>
                <a:ext cx="2987563" cy="64819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основные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896036" y="3716912"/>
                <a:ext cx="2988332" cy="64819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резервные сроки</a:t>
                </a:r>
                <a:endParaRPr lang="ru-RU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5427549" y="2200158"/>
            <a:ext cx="360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с 21.04.23 по 16.05.23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4073403"/>
            <a:ext cx="360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с 24.05.23 по 01.07.23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43573" y="6190082"/>
            <a:ext cx="360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с 04.09.23 по 23.09.23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79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Досрочный период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ГИА может быть проведена </a:t>
            </a:r>
            <a:r>
              <a:rPr lang="ru-RU" u="sng" dirty="0" smtClean="0"/>
              <a:t>досрочно</a:t>
            </a:r>
            <a:r>
              <a:rPr lang="ru-RU" dirty="0" smtClean="0"/>
              <a:t>, но не ранее 20 апреля, для обучающихся, не имеющих возможности </a:t>
            </a:r>
            <a:r>
              <a:rPr lang="ru-RU" u="sng" dirty="0" smtClean="0"/>
              <a:t>по уважительным причинам,</a:t>
            </a:r>
            <a:r>
              <a:rPr lang="ru-RU" dirty="0" smtClean="0"/>
              <a:t> подтвержденным </a:t>
            </a:r>
            <a:r>
              <a:rPr lang="ru-RU" u="sng" dirty="0" smtClean="0"/>
              <a:t>документально</a:t>
            </a:r>
            <a:r>
              <a:rPr lang="ru-RU" dirty="0" smtClean="0"/>
              <a:t>, пройти ГИА в основные сроки</a:t>
            </a:r>
          </a:p>
          <a:p>
            <a:r>
              <a:rPr lang="ru-RU" dirty="0" smtClean="0"/>
              <a:t>К заявлению об участии в ГИА прилагаются копии документов, подтверждающих право на </a:t>
            </a:r>
            <a:r>
              <a:rPr lang="ru-RU" u="sng" dirty="0" smtClean="0"/>
              <a:t>досрочную</a:t>
            </a:r>
            <a:r>
              <a:rPr lang="ru-RU" dirty="0" smtClean="0"/>
              <a:t> сдачу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14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ГВЭ;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ОГЭ+ГВЭ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инвалиды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сдавать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экзамена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–русский язык и математику.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предметов для ГИА необходимо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планируемый образовательный маршрут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основного общего образования: нужно ознакомиться с перечнем предметов, требуемых для отбора в  профильный 10 класс.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экзаменов в 9 классе не должно превышать четырех.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Продолжительность экзаменов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82967"/>
              </p:ext>
            </p:extLst>
          </p:nvPr>
        </p:nvGraphicFramePr>
        <p:xfrm>
          <a:off x="457200" y="1600200"/>
          <a:ext cx="8229600" cy="4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1593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4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(235 минут)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1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8372"/>
              </p:ext>
            </p:extLst>
          </p:nvPr>
        </p:nvGraphicFramePr>
        <p:xfrm>
          <a:off x="179512" y="692696"/>
          <a:ext cx="8900988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892"/>
                <a:gridCol w="116840"/>
                <a:gridCol w="5133256"/>
              </a:tblGrid>
              <a:tr h="5205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54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предметов по выбору обучающегося</a:t>
                      </a:r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55604"/>
              </p:ext>
            </p:extLst>
          </p:nvPr>
        </p:nvGraphicFramePr>
        <p:xfrm>
          <a:off x="539552" y="836712"/>
          <a:ext cx="8229600" cy="39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(120 минут)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4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(устная часть)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  <a:p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-1" y="0"/>
            <a:ext cx="9143999" cy="685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924944"/>
            <a:ext cx="19442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((485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93173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(4852)  40-08-63- ГИА-9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3941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4896" cy="5472608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обучающиеся будут сдавать в ППЭ*</a:t>
            </a:r>
          </a:p>
          <a:p>
            <a:pPr algn="just"/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пункт проведения экзамена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236" t="14937" r="29863" b="601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418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379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ППЭ к 9.00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личных вещей (включая средства связи) в помещении для хранения до входа в ППЭ.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средств только при наличии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 через металлоискатель (если есть противопоказания, то необходимо наличие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справки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отводе 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металлоискателя)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на входе паспорта без обложки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49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31520"/>
            <a:ext cx="8208912" cy="5505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всем предметам начинаются в 10.00 по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нужно прибыть не позднее 09.00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на ППЭ только при наличии медицинской справки от врача</a:t>
            </a:r>
          </a:p>
        </p:txBody>
      </p:sp>
    </p:spTree>
    <p:extLst>
      <p:ext uri="{BB962C8B-B14F-4D97-AF65-F5344CB8AC3E}">
        <p14:creationId xmlns:p14="http://schemas.microsoft.com/office/powerpoint/2010/main" val="21974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31454"/>
              </p:ext>
            </p:extLst>
          </p:nvPr>
        </p:nvGraphicFramePr>
        <p:xfrm>
          <a:off x="0" y="1600200"/>
          <a:ext cx="9144000" cy="451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110872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94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калькулятор, линейка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523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260648"/>
            <a:ext cx="8424936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орфографические словари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линейка, справочные материалы, содержащие основные формулы курса математики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линейка, непрограммируемый калькулятор, лабораторное оборудование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 и оснований в воде, электрохимический ряд напряжений металлов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и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198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непрограммируемый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географические атласы для 7, 8 и 9 классов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–тексты художественных произведений и сборники лирики, орфографические словари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компьютерная техника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средства, обеспечивающие воспроизведение аудиозаписей на электронных носителях, компьютерная техника,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раздела «Говорение»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1540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средствах обучения и воспитания не допускается делать пометки, относящиеся к содержанию заданий КИМ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r>
              <a:rPr lang="ru-RU" dirty="0" smtClean="0"/>
              <a:t>Перечень тематических сайтов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solidFill>
                  <a:srgbClr val="4C5DDC"/>
                </a:solidFill>
              </a:rPr>
              <a:t>минобрнауки.рф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Министерства образования и науки РФ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yar-edudep.ru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Департамента образования мэрии                                  г. Ярославля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hlinkClick r:id="rId3"/>
              </a:rPr>
              <a:t>www.resurs-yar.ru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сайт ГУ ЯО «Центр профессиональной ориентации и психологической поддержки «Ресурс»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9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выполнение    арифметических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sin, cos,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 функции средства связи, хранилища базы данных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имеет доступа к сетям передачи данных (в том числе к сети «Интернет»)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обучающихся в ППЭ осуществляется при наличии паспорта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обучающегося паспорта, он допускается в ППЭ после подтверждения его личности сопровождающим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место для личных вещей обучающихся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b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1845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по аудиториям и рабочим местам будет автоматизированным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обучающийся получит индивидуальный комплект (ИК) с экзаменационными материалами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внимательно инструктаж (время инструктажа не входит в продолжительность экзамена)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выполняется только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с чернилами черного цвета!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(ИК)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457200" indent="-457200" algn="just"/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лист 1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№2 лист 2</a:t>
            </a:r>
          </a:p>
          <a:p>
            <a:pPr algn="just"/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ответов №2 (выдается по требованию участника ГИА)</a:t>
            </a:r>
          </a:p>
        </p:txBody>
      </p:sp>
    </p:spTree>
    <p:extLst>
      <p:ext uri="{BB962C8B-B14F-4D97-AF65-F5344CB8AC3E}">
        <p14:creationId xmlns:p14="http://schemas.microsoft.com/office/powerpoint/2010/main" val="157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0"/>
            <a:ext cx="734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786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0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6408712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9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КИМ и черновиках не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544616"/>
          </a:xfrm>
        </p:spPr>
        <p:txBody>
          <a:bodyPr/>
          <a:lstStyle/>
          <a:p>
            <a:pPr algn="just"/>
            <a:r>
              <a:rPr lang="en-US" sz="4000" b="1" dirty="0">
                <a:hlinkClick r:id="rId3"/>
              </a:rPr>
              <a:t>http://school59.edu.yar.ru/</a:t>
            </a:r>
            <a:r>
              <a:rPr lang="ru-RU" sz="4000" b="1" dirty="0"/>
              <a:t> - адрес школьного сайта: страница «Проведение государственной итоговой аттестации»</a:t>
            </a:r>
          </a:p>
          <a:p>
            <a:r>
              <a:rPr lang="ru-RU" dirty="0" smtClean="0"/>
              <a:t>телефон «Горячей линии» средней школы №59 по проведению ГИА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35-40-35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 минут и за 5 минут </a:t>
            </a:r>
          </a:p>
          <a:p>
            <a:pPr algn="just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экзамена организаторы сообщают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скором завершении экзамена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переносе ответов из черновиков в бланки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организаторы собирают экзаменационные материалы у обучающихся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 в отдельные пакеты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пакеты направляются в РЦОИ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ГИА по состоянию здоровья не может завершить выполнение экзаменационной работы, то он может покинуть аудиторию досрочно.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медработник и уполномоченный ГЭК составляют акт о досрочном завершении  экзамена по объективным причинам.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такой участник ГИА сможет сдать экзамен в резервные 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проведения экзамена предоставить в свою школу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ГИА-9 запрещается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155" y="863118"/>
            <a:ext cx="8474518" cy="4723253"/>
            <a:chOff x="273946" y="689496"/>
            <a:chExt cx="8474518" cy="472325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3946" y="1911985"/>
              <a:ext cx="8424936" cy="474781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Перемещаться по ППЭ без сопровождения организатора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3469" y="2460421"/>
              <a:ext cx="8424936" cy="172819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Иметь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информации, за исключением разрешенных средств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4332629"/>
              <a:ext cx="842493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Выносить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из аудиторий и ППЭ экзаменационные материалы на бумажном или электронном носителях, фотографировать экзаменационные материалы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689496"/>
              <a:ext cx="8424936" cy="5105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Нарушать установленный порядок проведения ГИА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3528" y="1533962"/>
            <a:ext cx="8424936" cy="5105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Разговаривать с другими участниками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948" y="5712402"/>
            <a:ext cx="8424936" cy="7409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Продолжать переносить ответы в бланки после завершения экзамена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986" t="16598" r="32081" b="643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4774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выдачи аттестата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являться положительные результаты экзаменов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четырем учебным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(русскому языку, математике и двум предметам по выбору обучающегося).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48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отметки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учитываться при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выставлении итоговых отметок в аттестат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четырем учебным предметам (русскому языку, математике и двум предметам по выбору обучающегося).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37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русскому языку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84235"/>
              </p:ext>
            </p:extLst>
          </p:nvPr>
        </p:nvGraphicFramePr>
        <p:xfrm>
          <a:off x="251520" y="1628800"/>
          <a:ext cx="8708503" cy="39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/>
                <a:gridCol w="957081"/>
                <a:gridCol w="1030703"/>
                <a:gridCol w="2429514"/>
                <a:gridCol w="3186882"/>
              </a:tblGrid>
              <a:tr h="481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23-28, из них не менее 4 баллов за грамотность по критериям ГК1-ГК4. Если по критериям Г К1-ГК4 учащийся набрал менее 4 баллов,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выставляется отметка «3»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29-33, из них не менее 6 баллов за грамотность  по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ГК1-ГК4. Если по критериям ГК1-ГК4 учащийся набрал менее 6 баллов, выставляется отметка «4»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94928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математике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61225"/>
              </p:ext>
            </p:extLst>
          </p:nvPr>
        </p:nvGraphicFramePr>
        <p:xfrm>
          <a:off x="179512" y="1772816"/>
          <a:ext cx="8856985" cy="36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944216"/>
                <a:gridCol w="2016224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7-14,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не менее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</a:t>
                      </a:r>
                      <a:r>
                        <a:rPr lang="ru-RU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2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600" dirty="0"/>
              <a:t>1</a:t>
            </a:r>
            <a:r>
              <a:rPr lang="ru-RU" altLang="ru-RU" sz="3600" b="1" dirty="0"/>
              <a:t>.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 от 29.12.2012  № 273-ФЗ</a:t>
            </a: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Постановление Правительства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«О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информационной системе обеспечения проведения государственной  итоговой аттестации обучающихся, освоивших основные образовательные программы основного общего и среднего общего образования, и приема граждан  в образовательные организации для получения среднего 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от 31.08.2013 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755 (с изменениями и дополнениями).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Приказ Министерства образования и науки Российской Федерации 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 от 28.06.2013  № 491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04334"/>
              </p:ext>
            </p:extLst>
          </p:nvPr>
        </p:nvGraphicFramePr>
        <p:xfrm>
          <a:off x="323528" y="980728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773"/>
                <a:gridCol w="1368152"/>
                <a:gridCol w="1224136"/>
                <a:gridCol w="1440160"/>
                <a:gridCol w="1344719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0837" y="220486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49801"/>
              </p:ext>
            </p:extLst>
          </p:nvPr>
        </p:nvGraphicFramePr>
        <p:xfrm>
          <a:off x="323529" y="2852936"/>
          <a:ext cx="8564487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600"/>
                <a:gridCol w="1379028"/>
                <a:gridCol w="1233868"/>
                <a:gridCol w="1524189"/>
                <a:gridCol w="1106802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28906"/>
              </p:ext>
            </p:extLst>
          </p:nvPr>
        </p:nvGraphicFramePr>
        <p:xfrm>
          <a:off x="358417" y="5085184"/>
          <a:ext cx="8710734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99"/>
                <a:gridCol w="1402576"/>
                <a:gridCol w="1254937"/>
                <a:gridCol w="1550216"/>
                <a:gridCol w="1474106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049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8925"/>
              </p:ext>
            </p:extLst>
          </p:nvPr>
        </p:nvGraphicFramePr>
        <p:xfrm>
          <a:off x="383227" y="764704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63960" y="1772816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73221"/>
              </p:ext>
            </p:extLst>
          </p:nvPr>
        </p:nvGraphicFramePr>
        <p:xfrm>
          <a:off x="401690" y="234888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16360" y="350100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34848"/>
              </p:ext>
            </p:extLst>
          </p:nvPr>
        </p:nvGraphicFramePr>
        <p:xfrm>
          <a:off x="401690" y="429309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114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0445" y="40466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72309"/>
              </p:ext>
            </p:extLst>
          </p:nvPr>
        </p:nvGraphicFramePr>
        <p:xfrm>
          <a:off x="395536" y="1060911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30466" y="206084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67785"/>
              </p:ext>
            </p:extLst>
          </p:nvPr>
        </p:nvGraphicFramePr>
        <p:xfrm>
          <a:off x="339462" y="285293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9563" y="4077072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1974"/>
              </p:ext>
            </p:extLst>
          </p:nvPr>
        </p:nvGraphicFramePr>
        <p:xfrm>
          <a:off x="518175" y="486916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04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первичных баллов ГВЭ по русскому языку (письменная форма)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50513"/>
              </p:ext>
            </p:extLst>
          </p:nvPr>
        </p:nvGraphicFramePr>
        <p:xfrm>
          <a:off x="251520" y="1916832"/>
          <a:ext cx="8435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512168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56992"/>
            <a:ext cx="85384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 математике (письменная форма)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68460"/>
              </p:ext>
            </p:extLst>
          </p:nvPr>
        </p:nvGraphicFramePr>
        <p:xfrm>
          <a:off x="323528" y="4869160"/>
          <a:ext cx="86409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11"/>
                <a:gridCol w="1477087"/>
                <a:gridCol w="1772505"/>
                <a:gridCol w="1255524"/>
                <a:gridCol w="140323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9223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Повторное прохождение ГИА-9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7" y="1556791"/>
            <a:ext cx="74168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явившиеся на экзамен по уважительным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26" y="908720"/>
            <a:ext cx="863215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7" y="2924944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завершившие экзамен по уважительной причине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610" y="4247415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двум предметам </a:t>
            </a:r>
            <a:r>
              <a:rPr lang="ru-RU" sz="2400" b="1" dirty="0" smtClean="0">
                <a:solidFill>
                  <a:srgbClr val="FF0000"/>
                </a:solidFill>
              </a:rPr>
              <a:t>(4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7610" y="5569886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одному  предмету </a:t>
            </a:r>
            <a:r>
              <a:rPr lang="ru-RU" sz="2400" b="1" dirty="0" smtClean="0">
                <a:solidFill>
                  <a:srgbClr val="FF0000"/>
                </a:solidFill>
              </a:rPr>
              <a:t>(2 обязательных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0326" y="1232756"/>
            <a:ext cx="1257284" cy="4922166"/>
            <a:chOff x="260326" y="1232756"/>
            <a:chExt cx="1257284" cy="4922166"/>
          </a:xfrm>
        </p:grpSpPr>
        <p:cxnSp>
          <p:nvCxnSpPr>
            <p:cNvPr id="12" name="Прямая соединительная линия 11"/>
            <p:cNvCxnSpPr>
              <a:stCxn id="4" idx="1"/>
            </p:cNvCxnSpPr>
            <p:nvPr/>
          </p:nvCxnSpPr>
          <p:spPr>
            <a:xfrm>
              <a:off x="260326" y="1232756"/>
              <a:ext cx="0" cy="492216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3" idx="1"/>
            </p:cNvCxnSpPr>
            <p:nvPr/>
          </p:nvCxnSpPr>
          <p:spPr>
            <a:xfrm flipH="1">
              <a:off x="260326" y="2204863"/>
              <a:ext cx="121533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1"/>
            </p:cNvCxnSpPr>
            <p:nvPr/>
          </p:nvCxnSpPr>
          <p:spPr>
            <a:xfrm flipH="1" flipV="1">
              <a:off x="260326" y="3509979"/>
              <a:ext cx="1215331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1"/>
            </p:cNvCxnSpPr>
            <p:nvPr/>
          </p:nvCxnSpPr>
          <p:spPr>
            <a:xfrm flipH="1" flipV="1">
              <a:off x="260326" y="4832450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1"/>
            </p:cNvCxnSpPr>
            <p:nvPr/>
          </p:nvCxnSpPr>
          <p:spPr>
            <a:xfrm flipH="1" flipV="1">
              <a:off x="260326" y="6154921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информирования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 о результатах экзаменов, а также о сроках подачи и рассмотрения апелляций ежегодно публикуется на сайте департамента образования Ярославской области, дублируется на сайте школы.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01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 в 2023г (проект)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268642"/>
              </p:ext>
            </p:extLst>
          </p:nvPr>
        </p:nvGraphicFramePr>
        <p:xfrm>
          <a:off x="323528" y="908720"/>
          <a:ext cx="8424936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Лист" r:id="rId3" imgW="6248499" imgH="4617648" progId="Excel.Sheet.12">
                  <p:embed/>
                </p:oleObj>
              </mc:Choice>
              <mc:Fallback>
                <p:oleObj name="Лист" r:id="rId3" imgW="6248499" imgH="4617648" progId="Excel.Shee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08720"/>
                        <a:ext cx="8424936" cy="583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0465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503" t="25726" r="33364" b="19503"/>
          <a:stretch/>
        </p:blipFill>
        <p:spPr bwMode="auto">
          <a:xfrm>
            <a:off x="-13670" y="0"/>
            <a:ext cx="91085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3948" y="908720"/>
            <a:ext cx="4680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11" idx="2"/>
          </p:cNvCxnSpPr>
          <p:nvPr/>
        </p:nvCxnSpPr>
        <p:spPr>
          <a:xfrm flipH="1">
            <a:off x="4067944" y="1160748"/>
            <a:ext cx="72008" cy="1170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овина рамки 10"/>
          <p:cNvSpPr/>
          <p:nvPr/>
        </p:nvSpPr>
        <p:spPr>
          <a:xfrm>
            <a:off x="4067944" y="1214754"/>
            <a:ext cx="216024" cy="126014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79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004" t="26763" r="36632" b="16598"/>
          <a:stretch/>
        </p:blipFill>
        <p:spPr bwMode="auto">
          <a:xfrm>
            <a:off x="0" y="0"/>
            <a:ext cx="88924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1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5"/>
          </a:xfrm>
        </p:spPr>
        <p:txBody>
          <a:bodyPr>
            <a:normAutofit/>
          </a:bodyPr>
          <a:lstStyle/>
          <a:p>
            <a:pPr marL="0" indent="0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успехов на ГИА!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0835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179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515719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07.11.2018г. №189/1513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ОГЭ 2023г) на сайте ФИПИ по всем предметам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итогового собеседования по русскому языку на сайте ФИПИ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на сайте ФИПИ</a:t>
            </a:r>
          </a:p>
        </p:txBody>
      </p:sp>
    </p:spTree>
    <p:extLst>
      <p:ext uri="{BB962C8B-B14F-4D97-AF65-F5344CB8AC3E}">
        <p14:creationId xmlns:p14="http://schemas.microsoft.com/office/powerpoint/2010/main" val="3604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2102</TotalTime>
  <Words>3160</Words>
  <Application>Microsoft Office PowerPoint</Application>
  <PresentationFormat>Экран (4:3)</PresentationFormat>
  <Paragraphs>539</Paragraphs>
  <Slides>89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1" baseType="lpstr">
      <vt:lpstr>Тема Office</vt:lpstr>
      <vt:lpstr>Лист</vt:lpstr>
      <vt:lpstr>Муниципальное общеобразовательное учреждение «Средняя школа №59»  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2023 году.   15 декабря 2022г.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тематических сайтов</vt:lpstr>
      <vt:lpstr>Презентация PowerPoint</vt:lpstr>
      <vt:lpstr>Нормативно - правовые документы, регламентирующие проведение ГИА</vt:lpstr>
      <vt:lpstr>Нормативно-правовые документы, регламентирующие проведение ГИА</vt:lpstr>
      <vt:lpstr> Нормативно- правовые документы, регламентирующие проведение ГИА</vt:lpstr>
      <vt:lpstr>  </vt:lpstr>
      <vt:lpstr>Региональные документы</vt:lpstr>
      <vt:lpstr>СЛОВАРЬ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(ИС)</vt:lpstr>
      <vt:lpstr>Итоговое собеседование (ИС)</vt:lpstr>
      <vt:lpstr>Итоговое собеседование (ИС)</vt:lpstr>
      <vt:lpstr>Часть 1 Задание 1. Чтение текста вслух </vt:lpstr>
      <vt:lpstr>Презентация PowerPoint</vt:lpstr>
      <vt:lpstr>Часть1.  Задание 2. Пересказ прочитанного текста</vt:lpstr>
      <vt:lpstr> Часть 2.  Задание 3. Монологическое высказывание</vt:lpstr>
      <vt:lpstr>Презентация PowerPoint</vt:lpstr>
      <vt:lpstr>Часть 2. Задание 4. Диалог</vt:lpstr>
      <vt:lpstr>Презентация PowerPoint</vt:lpstr>
      <vt:lpstr>Оценивание итогового собеседования по русскому языку</vt:lpstr>
      <vt:lpstr>Повторный допуск к итоговому собеседованию в дополнительные сроки</vt:lpstr>
      <vt:lpstr>Презентация PowerPoint</vt:lpstr>
      <vt:lpstr>Презентация PowerPoint</vt:lpstr>
      <vt:lpstr>Изменения после подачи заявления</vt:lpstr>
      <vt:lpstr>Презентация PowerPoint</vt:lpstr>
      <vt:lpstr>Основной государственный экзамен (ОГЭ)- это основная форма государственной итоговой аттестации (ГИА)</vt:lpstr>
      <vt:lpstr>Государственный выпускной экзамен (ГВЭ) – это форма государственной итоговой аттестации (ГИА) для обучающихся с ограниченными возможностями здоровья (ОВЗ), детей-инвалидов, инвалидов.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экзаменов</vt:lpstr>
      <vt:lpstr> Продолжительность экзаменов</vt:lpstr>
      <vt:lpstr>Презентация PowerPoint</vt:lpstr>
      <vt:lpstr>Презентация PowerPoint</vt:lpstr>
      <vt:lpstr>Презентация PowerPoint</vt:lpstr>
      <vt:lpstr>Вход в ППЭ</vt:lpstr>
      <vt:lpstr>Презентация PowerPoint</vt:lpstr>
      <vt:lpstr>Презентация PowerPoint</vt:lpstr>
      <vt:lpstr>Презентация PowerPoint</vt:lpstr>
      <vt:lpstr>Выпускники берут с собой</vt:lpstr>
      <vt:lpstr>Презентация PowerPoint</vt:lpstr>
      <vt:lpstr>Презентация PowerPoint</vt:lpstr>
      <vt:lpstr>В день проведения экзаменов</vt:lpstr>
      <vt:lpstr>Непрограммируемый калькулятор</vt:lpstr>
      <vt:lpstr>Презентация PowerPoint</vt:lpstr>
      <vt:lpstr>Презентация PowerPoint</vt:lpstr>
      <vt:lpstr>В аудитории </vt:lpstr>
      <vt:lpstr>Презентация PowerPoint</vt:lpstr>
      <vt:lpstr>Индивидуальный комплект (ИК)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Основанием для выдачи аттестата  </vt:lpstr>
      <vt:lpstr>Презентация PowerPoint</vt:lpstr>
      <vt:lpstr>Шкала перевода первичных баллов ОГЭ по русскому языку</vt:lpstr>
      <vt:lpstr>Шкала перевода первичных баллов ОГЭ по математике</vt:lpstr>
      <vt:lpstr>Презентация PowerPoint</vt:lpstr>
      <vt:lpstr>по географии</vt:lpstr>
      <vt:lpstr>Презентация PowerPoint</vt:lpstr>
      <vt:lpstr>Шкала первичных баллов ГВЭ по русскому языку (письменная форма)</vt:lpstr>
      <vt:lpstr>Презентация PowerPoint</vt:lpstr>
      <vt:lpstr>Презентация PowerPoint</vt:lpstr>
      <vt:lpstr>Расписание ГИА в 2023г (проект)</vt:lpstr>
      <vt:lpstr>Презентация PowerPoint</vt:lpstr>
      <vt:lpstr>Презентация PowerPoint</vt:lpstr>
      <vt:lpstr>Желаем Вам успехов на ГИА!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«Государственная итоговая аттестация по образовательным программам основного общего образования» (ГИА -9)</dc:title>
  <dc:creator>User10</dc:creator>
  <cp:lastModifiedBy>USER_10</cp:lastModifiedBy>
  <cp:revision>179</cp:revision>
  <cp:lastPrinted>2022-12-14T06:47:08Z</cp:lastPrinted>
  <dcterms:created xsi:type="dcterms:W3CDTF">2014-02-11T07:41:19Z</dcterms:created>
  <dcterms:modified xsi:type="dcterms:W3CDTF">2022-12-14T06:48:15Z</dcterms:modified>
</cp:coreProperties>
</file>