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6"/>
  </p:notesMasterIdLst>
  <p:handoutMasterIdLst>
    <p:handoutMasterId r:id="rId87"/>
  </p:handoutMasterIdLst>
  <p:sldIdLst>
    <p:sldId id="256" r:id="rId2"/>
    <p:sldId id="514" r:id="rId3"/>
    <p:sldId id="515" r:id="rId4"/>
    <p:sldId id="516" r:id="rId5"/>
    <p:sldId id="601" r:id="rId6"/>
    <p:sldId id="517" r:id="rId7"/>
    <p:sldId id="518" r:id="rId8"/>
    <p:sldId id="519" r:id="rId9"/>
    <p:sldId id="520" r:id="rId10"/>
    <p:sldId id="522" r:id="rId11"/>
    <p:sldId id="524" r:id="rId12"/>
    <p:sldId id="523" r:id="rId13"/>
    <p:sldId id="527" r:id="rId14"/>
    <p:sldId id="528" r:id="rId15"/>
    <p:sldId id="529" r:id="rId16"/>
    <p:sldId id="530" r:id="rId17"/>
    <p:sldId id="531" r:id="rId18"/>
    <p:sldId id="525" r:id="rId19"/>
    <p:sldId id="533" r:id="rId20"/>
    <p:sldId id="534" r:id="rId21"/>
    <p:sldId id="535" r:id="rId22"/>
    <p:sldId id="536" r:id="rId23"/>
    <p:sldId id="537" r:id="rId24"/>
    <p:sldId id="538" r:id="rId25"/>
    <p:sldId id="539" r:id="rId26"/>
    <p:sldId id="540" r:id="rId27"/>
    <p:sldId id="541" r:id="rId28"/>
    <p:sldId id="542" r:id="rId29"/>
    <p:sldId id="543" r:id="rId30"/>
    <p:sldId id="544" r:id="rId31"/>
    <p:sldId id="545" r:id="rId32"/>
    <p:sldId id="546" r:id="rId33"/>
    <p:sldId id="547" r:id="rId34"/>
    <p:sldId id="548" r:id="rId35"/>
    <p:sldId id="550" r:id="rId36"/>
    <p:sldId id="551" r:id="rId37"/>
    <p:sldId id="552" r:id="rId38"/>
    <p:sldId id="553" r:id="rId39"/>
    <p:sldId id="532" r:id="rId40"/>
    <p:sldId id="555" r:id="rId41"/>
    <p:sldId id="557" r:id="rId42"/>
    <p:sldId id="556" r:id="rId43"/>
    <p:sldId id="558" r:id="rId44"/>
    <p:sldId id="560" r:id="rId45"/>
    <p:sldId id="559" r:id="rId46"/>
    <p:sldId id="562" r:id="rId47"/>
    <p:sldId id="563" r:id="rId48"/>
    <p:sldId id="564" r:id="rId49"/>
    <p:sldId id="565" r:id="rId50"/>
    <p:sldId id="566" r:id="rId51"/>
    <p:sldId id="568" r:id="rId52"/>
    <p:sldId id="569" r:id="rId53"/>
    <p:sldId id="602" r:id="rId54"/>
    <p:sldId id="570" r:id="rId55"/>
    <p:sldId id="571" r:id="rId56"/>
    <p:sldId id="605" r:id="rId57"/>
    <p:sldId id="567" r:id="rId58"/>
    <p:sldId id="572" r:id="rId59"/>
    <p:sldId id="576" r:id="rId60"/>
    <p:sldId id="577" r:id="rId61"/>
    <p:sldId id="578" r:id="rId62"/>
    <p:sldId id="579" r:id="rId63"/>
    <p:sldId id="580" r:id="rId64"/>
    <p:sldId id="603" r:id="rId65"/>
    <p:sldId id="581" r:id="rId66"/>
    <p:sldId id="582" r:id="rId67"/>
    <p:sldId id="583" r:id="rId68"/>
    <p:sldId id="584" r:id="rId69"/>
    <p:sldId id="585" r:id="rId70"/>
    <p:sldId id="586" r:id="rId71"/>
    <p:sldId id="587" r:id="rId72"/>
    <p:sldId id="588" r:id="rId73"/>
    <p:sldId id="589" r:id="rId74"/>
    <p:sldId id="590" r:id="rId75"/>
    <p:sldId id="591" r:id="rId76"/>
    <p:sldId id="592" r:id="rId77"/>
    <p:sldId id="593" r:id="rId78"/>
    <p:sldId id="604" r:id="rId79"/>
    <p:sldId id="595" r:id="rId80"/>
    <p:sldId id="596" r:id="rId81"/>
    <p:sldId id="597" r:id="rId82"/>
    <p:sldId id="598" r:id="rId83"/>
    <p:sldId id="606" r:id="rId84"/>
    <p:sldId id="600" r:id="rId8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9F0E1E-8E5F-4DBE-8ADF-47A7798C4139}">
          <p14:sldIdLst>
            <p14:sldId id="256"/>
            <p14:sldId id="514"/>
            <p14:sldId id="515"/>
            <p14:sldId id="516"/>
            <p14:sldId id="601"/>
            <p14:sldId id="517"/>
            <p14:sldId id="518"/>
            <p14:sldId id="519"/>
            <p14:sldId id="520"/>
            <p14:sldId id="522"/>
            <p14:sldId id="524"/>
            <p14:sldId id="523"/>
            <p14:sldId id="527"/>
            <p14:sldId id="528"/>
            <p14:sldId id="529"/>
            <p14:sldId id="530"/>
            <p14:sldId id="531"/>
            <p14:sldId id="525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50"/>
            <p14:sldId id="551"/>
            <p14:sldId id="552"/>
            <p14:sldId id="553"/>
            <p14:sldId id="532"/>
            <p14:sldId id="555"/>
            <p14:sldId id="557"/>
            <p14:sldId id="556"/>
            <p14:sldId id="558"/>
            <p14:sldId id="560"/>
            <p14:sldId id="559"/>
            <p14:sldId id="562"/>
            <p14:sldId id="563"/>
            <p14:sldId id="564"/>
            <p14:sldId id="565"/>
            <p14:sldId id="566"/>
            <p14:sldId id="568"/>
            <p14:sldId id="569"/>
            <p14:sldId id="602"/>
            <p14:sldId id="570"/>
            <p14:sldId id="571"/>
            <p14:sldId id="605"/>
            <p14:sldId id="567"/>
            <p14:sldId id="572"/>
            <p14:sldId id="576"/>
            <p14:sldId id="577"/>
            <p14:sldId id="578"/>
            <p14:sldId id="579"/>
            <p14:sldId id="580"/>
            <p14:sldId id="603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604"/>
            <p14:sldId id="595"/>
            <p14:sldId id="596"/>
            <p14:sldId id="597"/>
            <p14:sldId id="598"/>
            <p14:sldId id="606"/>
            <p14:sldId id="600"/>
          </p14:sldIdLst>
        </p14:section>
        <p14:section name="Раздел без заголовка" id="{0D12B5CD-AE08-4E42-9609-6B052BF2F8C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034" tIns="46016" rIns="92034" bIns="460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2034" tIns="46016" rIns="92034" bIns="46016" rtlCol="0"/>
          <a:lstStyle>
            <a:lvl1pPr algn="r">
              <a:defRPr sz="1200"/>
            </a:lvl1pPr>
          </a:lstStyle>
          <a:p>
            <a:fld id="{585CAAE1-B97E-49F2-BBB5-E8971A71AB57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034" tIns="46016" rIns="92034" bIns="460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2034" tIns="46016" rIns="92034" bIns="46016" rtlCol="0" anchor="b"/>
          <a:lstStyle>
            <a:lvl1pPr algn="r">
              <a:defRPr sz="1200"/>
            </a:lvl1pPr>
          </a:lstStyle>
          <a:p>
            <a:fld id="{8034C391-6C0A-4617-B239-F451D7BAC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63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072" cy="496491"/>
          </a:xfrm>
          <a:prstGeom prst="rect">
            <a:avLst/>
          </a:prstGeom>
        </p:spPr>
        <p:txBody>
          <a:bodyPr vert="horz" lIns="92034" tIns="46016" rIns="92034" bIns="460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04" y="3"/>
            <a:ext cx="2945072" cy="496491"/>
          </a:xfrm>
          <a:prstGeom prst="rect">
            <a:avLst/>
          </a:prstGeom>
        </p:spPr>
        <p:txBody>
          <a:bodyPr vert="horz" lIns="92034" tIns="46016" rIns="92034" bIns="46016" rtlCol="0"/>
          <a:lstStyle>
            <a:lvl1pPr algn="r">
              <a:defRPr sz="1200"/>
            </a:lvl1pPr>
          </a:lstStyle>
          <a:p>
            <a:fld id="{B7719D6A-D311-4E4F-9A14-F1B4ACD5464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6" rIns="92034" bIns="460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50" y="4715868"/>
            <a:ext cx="5437179" cy="4468420"/>
          </a:xfrm>
          <a:prstGeom prst="rect">
            <a:avLst/>
          </a:prstGeom>
        </p:spPr>
        <p:txBody>
          <a:bodyPr vert="horz" lIns="92034" tIns="46016" rIns="92034" bIns="460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138"/>
            <a:ext cx="2945072" cy="496490"/>
          </a:xfrm>
          <a:prstGeom prst="rect">
            <a:avLst/>
          </a:prstGeom>
        </p:spPr>
        <p:txBody>
          <a:bodyPr vert="horz" lIns="92034" tIns="46016" rIns="92034" bIns="460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04" y="9430138"/>
            <a:ext cx="2945072" cy="496490"/>
          </a:xfrm>
          <a:prstGeom prst="rect">
            <a:avLst/>
          </a:prstGeom>
        </p:spPr>
        <p:txBody>
          <a:bodyPr vert="horz" lIns="92034" tIns="46016" rIns="92034" bIns="46016" rtlCol="0" anchor="b"/>
          <a:lstStyle>
            <a:lvl1pPr algn="r">
              <a:defRPr sz="1200"/>
            </a:lvl1pPr>
          </a:lstStyle>
          <a:p>
            <a:fld id="{27ACD30D-68FE-41B5-A3CB-170C83694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7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59.edu.yar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7992888" cy="59766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«Средняя школа №59»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участников государственной итоговой аттестации (далее-ГИА-11) и их родителей (законных представителей) по вопросам организации и проведения итогового сочинения (изложения),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ГИА-11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ноября 2023г.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136904" cy="626469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</a:p>
          <a:p>
            <a:pPr marL="4572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04.04.2023г. №233/552 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</a:p>
          <a:p>
            <a:pPr marL="4572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13" y="260648"/>
            <a:ext cx="8136904" cy="83546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39552" y="1052736"/>
            <a:ext cx="8136904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Tx/>
              <a:buSzPct val="103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Ярославской области от 24.10.2023г. №227/01-04 «Об утверждении Порядка проведения итогового сочинения (изложения) на территории Ярославской области»</a:t>
            </a:r>
          </a:p>
          <a:p>
            <a:pPr marL="457200" indent="-457200" algn="just">
              <a:buClr>
                <a:schemeClr val="tx1"/>
              </a:buClr>
              <a:buSzPct val="103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Ярославской области от 30.10.2023г. №232/01-04 «Об утверждении Памятки о порядке проведения итогового сочинения (изложения)»</a:t>
            </a:r>
          </a:p>
          <a:p>
            <a:pPr marL="457200" indent="-457200" algn="just">
              <a:buClr>
                <a:schemeClr val="tx1"/>
              </a:buClr>
              <a:buSzPct val="103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Ярославской области от 24.10.2023г. №228/01-04 «Об утверждении Правил заполнения бланков итогового сочинения (изложения) в 2023-2024 учебном году».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8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476673"/>
            <a:ext cx="8280919" cy="545799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мэрии г. Ярославля от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27.10.2023г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01-05/1039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проведении государственной итоговой аттестации по образовательным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основного общего и среднего общего образования, итогового собеседования, итогового сочинения (изложения) в г. Ярославле в 2023-2024 учебном году»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29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9487" t="31453" r="36026" b="22734"/>
          <a:stretch/>
        </p:blipFill>
        <p:spPr bwMode="auto">
          <a:xfrm>
            <a:off x="611560" y="404664"/>
            <a:ext cx="8208912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56076" y="3645024"/>
            <a:ext cx="169218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5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80920" cy="4425672"/>
          </a:xfrm>
        </p:spPr>
        <p:txBody>
          <a:bodyPr/>
          <a:lstStyle/>
          <a:p>
            <a:pPr marL="45720" indent="0">
              <a:buNone/>
            </a:pPr>
            <a:endParaRPr lang="ru-RU" sz="3600" dirty="0" smtClean="0">
              <a:hlinkClick r:id="rId2"/>
            </a:endParaRPr>
          </a:p>
          <a:p>
            <a:pPr marL="45720" indent="0">
              <a:buNone/>
            </a:pPr>
            <a:endParaRPr lang="ru-RU" sz="3600" dirty="0">
              <a:hlinkClick r:id="rId2"/>
            </a:endParaRPr>
          </a:p>
          <a:p>
            <a:pPr marL="45720" indent="0">
              <a:buNone/>
            </a:pPr>
            <a:r>
              <a:rPr lang="en-US" sz="3600" dirty="0" smtClean="0">
                <a:hlinkClick r:id="rId2"/>
              </a:rPr>
              <a:t>http</a:t>
            </a:r>
            <a:r>
              <a:rPr lang="en-US" sz="3600" dirty="0">
                <a:hlinkClick r:id="rId2"/>
              </a:rPr>
              <a:t>://school59.edu.yar.ru/</a:t>
            </a:r>
            <a:r>
              <a:rPr lang="ru-RU" sz="3600" dirty="0"/>
              <a:t> - адрес школьного сайта: страница «Проведение государственной итоговой аттестации»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5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7920880" cy="44644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итогового сочинения (изложения)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(далее- ИС (И))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72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7776864" cy="88211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(И) – допуск к ГИА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467544" y="1196752"/>
            <a:ext cx="820891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Tx/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является допуском к ГИА</a:t>
            </a:r>
          </a:p>
          <a:p>
            <a:pPr marL="457200" indent="-457200" algn="just">
              <a:buClrTx/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итогового сочинения используются при приеме на обучение в ОО высшего образования (по желанию участников)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36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53617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вправе писать: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с ОВЗ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дети-инвалиды и инвалиды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обучающиеся на дому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69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612068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ОВЗ и детей-инвалидов</a:t>
            </a:r>
          </a:p>
          <a:p>
            <a:pPr marL="4572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особые условия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 на дому по рекомендации ПМПК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 в устной форме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 продолжительности ИС (И) на 1,5 часа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и перерывы для проведения медико-профилактических процедур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 справка ПМПК и (или) справка об инвалидности.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41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064896" cy="60486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ИС (И) обучающиеся подают заявления не позднее чем за две недели до начала проведения ИС (И)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подаче заявления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 предоставляют справку ПМПК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Дети-инвалиды, инвалиды – справку об инвалидности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848872" cy="6048671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</a:t>
            </a:r>
          </a:p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(далее-ИС (И))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57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763688" y="0"/>
            <a:ext cx="7380313" cy="102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79512" y="1307184"/>
            <a:ext cx="8784976" cy="22467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вход участников ИС(И)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начинается с 9.00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частники ИС(И) рассаживаются за рабочие столы в произвольном порядке (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по одному человеку за рабочий стол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во время проведения ИС(И) в учебном кабинете должны присутствовать не менее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двух членов комиссии по проведению ИС(И)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5554" y="164638"/>
            <a:ext cx="2622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39725" algn="l"/>
              </a:tabLst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  <a:ea typeface="Calibri" pitchFamily="34" charset="0"/>
                <a:cs typeface="Arial" pitchFamily="34" charset="0"/>
              </a:rPr>
              <a:t>Проведение ИС(И)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4492497"/>
            <a:ext cx="8784976" cy="1938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Если участник ИС(И) опоздал, он допускается к написанию ИС(И), при этом время окончания написания ИС(И) не продлевается.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Повторный общий инструктаж для опоздавших участников ИС(И) не проводится.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Члены комиссии по проведению ИС(И) предоставляют необходимую информацию для заполнения регистрационных полей бланков ИС(И).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064896" cy="56886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 начинается в 10.00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ИС (И) проводится инструктаж участников ИС (И):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часть инструктажа до 10.00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часть инструктажа 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10.00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продолжительность написания ИС (И) не включается время инструктажа</a:t>
            </a:r>
          </a:p>
        </p:txBody>
      </p:sp>
    </p:spTree>
    <p:extLst>
      <p:ext uri="{BB962C8B-B14F-4D97-AF65-F5344CB8AC3E}">
        <p14:creationId xmlns:p14="http://schemas.microsoft.com/office/powerpoint/2010/main" val="2677528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24936" cy="648072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итогового сочинения (изложения)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выдадут: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регистрации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записи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бланки записи ( при необходимости)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словари (для сочинения), орфографические и толковые словари (для изложения)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для участников итогового сочинения (изложения)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итогового сочинения (изложения) должны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принести с собой:</a:t>
            </a:r>
          </a:p>
          <a:p>
            <a:pPr algn="just"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чернилами  черного цвета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воду, питание и медицинские препараты при необходимости (на медицинские препараты –справка от врача).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вещи участников в специально отведенном месте для хранения личных вещей</a:t>
            </a:r>
          </a:p>
          <a:p>
            <a:pPr marL="4572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05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136904" cy="528976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выполнении работы участник может использовать черновики.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не проверяются и записи в них не учитываются.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19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273008" cy="612068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marL="45720" indent="0" algn="just">
              <a:buNone/>
            </a:pP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итогового сочинения (изложения)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 регистрационные поля бланков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 номер темы итогового сочинения (текста для изложения)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Заполнять бланки необходимо в соответствии с Правилами заполнения бланков итогового сочинения (изложения)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бланке записи участники ИС (И) переписывают название выбранной темы сочинения (текста для изложения)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35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7992888" cy="93610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итогового сочинения (изложения)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85681" y="2564904"/>
            <a:ext cx="7992888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3000"/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второй части инструктажа объявляется и фиксируется на доске время начала и время окончания написания ИС (И)</a:t>
            </a:r>
          </a:p>
          <a:p>
            <a:pPr>
              <a:buClrTx/>
              <a:buSzPct val="103000"/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приступают к написанию ИС (И)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52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24936" cy="60486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может не завершить написание итогового сочинения (изложения) и покинуть аудиторию: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здоровья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объективным причинам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Прийти на повторную сдачу итогового сочинения (изложения)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59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920880" cy="57218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30 минут и за 5 минут до окончания итогового сочинения (изложения) члены комиссии сообщают участникам о скором завершении работы, о необходимости перенести написанные сочинения (изложения) из черновиков в бланки записи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49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404664"/>
            <a:ext cx="4138792" cy="3139321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удостоверяющий личность;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капиллярная с черными чернилами);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технические средства (для участников ОВЗ, детей инвалидов, инвалидов).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701172" y="3734886"/>
            <a:ext cx="4119300" cy="286246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ДОСРОЧНОМ ЗАВЕРШЕНИИ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акта о досрочном завершении работы по объективным причинам;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проверяется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3717032"/>
            <a:ext cx="4435208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ПОРЯДКА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участника;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акта об удалении участника;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проверяется;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(только по решению педагогического совета)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932040" y="1052736"/>
            <a:ext cx="3346704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860032" y="1052736"/>
            <a:ext cx="3346704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86728" y="404664"/>
            <a:ext cx="39360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фото-, аудио- и видеоаппаратура;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материалы;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заметки и иные средства хранения и передачи информации;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и толковые словари;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литературного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594802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7920880" cy="9692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заполнения бланков итогового сочинения (изложения)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2566" y="1340768"/>
            <a:ext cx="792088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сочинения (изложения) заполняются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гелевыми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ручками с чернилами черного цвета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Цифры и буквы во всех полях бланка регистрации и верхней части бланка записи должны быть изображены в соответствии с образцами написания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поле заполняется с первой позиции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1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604867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>Расписание </a:t>
            </a:r>
          </a:p>
          <a:p>
            <a:pPr marL="45720" indent="0" algn="ctr">
              <a:buNone/>
            </a:pPr>
            <a:r>
              <a:rPr lang="ru-RU" sz="4800" b="1" u="sng" dirty="0" smtClean="0">
                <a:solidFill>
                  <a:srgbClr val="FF0000"/>
                </a:solidFill>
              </a:rPr>
              <a:t>Основной срок</a:t>
            </a:r>
          </a:p>
          <a:p>
            <a:pPr marL="45720" indent="0" algn="ctr">
              <a:buNone/>
            </a:pPr>
            <a:r>
              <a:rPr lang="ru-RU" sz="4000" b="1" dirty="0" smtClean="0"/>
              <a:t>6 декабря 2023 года (среда)</a:t>
            </a:r>
          </a:p>
          <a:p>
            <a:pPr marL="45720" indent="0" algn="ctr">
              <a:buNone/>
            </a:pPr>
            <a:r>
              <a:rPr lang="ru-RU" sz="4800" b="1" u="sng" dirty="0" smtClean="0">
                <a:solidFill>
                  <a:srgbClr val="FF0000"/>
                </a:solidFill>
              </a:rPr>
              <a:t>Дополнительные сроки</a:t>
            </a:r>
          </a:p>
          <a:p>
            <a:pPr marL="45720" indent="0" algn="ctr">
              <a:buNone/>
            </a:pPr>
            <a:r>
              <a:rPr lang="ru-RU" sz="4000" b="1" dirty="0" smtClean="0"/>
              <a:t>7 февраля 2024 года (среда)</a:t>
            </a:r>
          </a:p>
          <a:p>
            <a:pPr marL="45720" indent="0" algn="ctr">
              <a:buNone/>
            </a:pPr>
            <a:r>
              <a:rPr lang="ru-RU" sz="4000" b="1" dirty="0" smtClean="0"/>
              <a:t>10 апреля 2024 (среда)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26921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136904" cy="5832648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ИС (И)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 на основном бланке записи по запросу участника выдается дополнительный бланк записи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46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992888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участника ИС (И)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686673" y="1475252"/>
            <a:ext cx="7992888" cy="4906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односторонних бланка записи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рассматриваются в комплекте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42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47664" y="1"/>
            <a:ext cx="7236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  <a:cs typeface="Arial" pitchFamily="34" charset="0"/>
              </a:rPr>
              <a:t>Комплект бланков ИС(И)</a:t>
            </a:r>
            <a:endParaRPr lang="ru-RU" sz="24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412777"/>
            <a:ext cx="25202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000" b="1" i="1" dirty="0" smtClean="0">
                <a:solidFill>
                  <a:srgbClr val="0070C0"/>
                </a:solidFill>
                <a:latin typeface="+mn-lt"/>
              </a:rPr>
              <a:t>Комплект бланков ИС(И):</a:t>
            </a:r>
          </a:p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один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</a:rPr>
              <a:t>БЛАНК РЕГИСТРАЦИИ </a:t>
            </a:r>
          </a:p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два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</a:rPr>
              <a:t>БЛАНКА ЗАПИСИ 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253203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000" b="1" i="1" dirty="0" smtClean="0">
                <a:solidFill>
                  <a:srgbClr val="0070C0"/>
                </a:solidFill>
                <a:latin typeface="+mn-lt"/>
              </a:rPr>
              <a:t>БЛАНКИ ИС(И) </a:t>
            </a:r>
            <a:r>
              <a:rPr lang="ru-RU" sz="2000" b="1" i="1" dirty="0" smtClean="0">
                <a:solidFill>
                  <a:srgbClr val="C00000"/>
                </a:solidFill>
                <a:latin typeface="+mn-lt"/>
              </a:rPr>
              <a:t>ОДНОСТОРОННИЕ</a:t>
            </a:r>
          </a:p>
        </p:txBody>
      </p:sp>
      <p:pic>
        <p:nvPicPr>
          <p:cNvPr id="12" name="Рисунок 11" descr="C:\Users\User_PLAN-E\Desktop\Инструкция по тиражированию\Соч\р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316765"/>
            <a:ext cx="2809875" cy="53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_PLAN-E\Desktop\Инструкция по тиражированию\Соч\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548681"/>
            <a:ext cx="2809875" cy="5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_PLAN-E\Desktop\Инструкция по тиражированию\Соч\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04798"/>
            <a:ext cx="2647950" cy="50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7164288" y="1796818"/>
            <a:ext cx="384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1</a:t>
            </a:r>
            <a:endParaRPr lang="ru-RU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40352" y="740701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2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08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9052" y="0"/>
            <a:ext cx="1878013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52669"/>
            <a:ext cx="8856984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0"/>
            <a:ext cx="90364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1" name="Group 1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772144"/>
              </p:ext>
            </p:extLst>
          </p:nvPr>
        </p:nvGraphicFramePr>
        <p:xfrm>
          <a:off x="251520" y="2747771"/>
          <a:ext cx="8712968" cy="4604512"/>
        </p:xfrm>
        <a:graphic>
          <a:graphicData uri="http://schemas.openxmlformats.org/drawingml/2006/table">
            <a:tbl>
              <a:tblPr/>
              <a:tblGrid>
                <a:gridCol w="3263207">
                  <a:extLst>
                    <a:ext uri="{9D8B030D-6E8A-4147-A177-3AD203B41FA5}"/>
                  </a:extLst>
                </a:gridCol>
                <a:gridCol w="5449761">
                  <a:extLst>
                    <a:ext uri="{9D8B030D-6E8A-4147-A177-3AD203B41FA5}"/>
                  </a:extLst>
                </a:gridCol>
              </a:tblGrid>
              <a:tr h="4328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Поля, заполняемые участником,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 указанию члена комиссии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региона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субъекта РФ:                                             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</a:t>
                      </a: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образовательной организации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ОО,  в которой обучается участник: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760210</a:t>
                      </a: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Класс: номер, буква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Класс, в котором  обучается выпускник текущего года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: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11а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ОО,  в которой  участник  пишет ИС(И):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760210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кабинета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кабинета, в котором проходит ИС(И)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(4 цифры)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: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0025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06.12.2023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сочинение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изложение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Наименование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СОЧИНЕНИЕ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или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ИЗЛОЖЕНИЕ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темы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897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Количество бланков записи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использованных</a:t>
                      </a:r>
                      <a:r>
                        <a:rPr kumimoji="0" lang="ru-RU" sz="1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бланков записи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(заполняет член комиссии)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7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2670"/>
            <a:ext cx="9144000" cy="30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145"/>
          <p:cNvGraphicFramePr>
            <a:graphicFrameLocks/>
          </p:cNvGraphicFramePr>
          <p:nvPr/>
        </p:nvGraphicFramePr>
        <p:xfrm>
          <a:off x="179512" y="3429002"/>
          <a:ext cx="8686800" cy="2812593"/>
        </p:xfrm>
        <a:graphic>
          <a:graphicData uri="http://schemas.openxmlformats.org/drawingml/2006/table">
            <a:tbl>
              <a:tblPr/>
              <a:tblGrid>
                <a:gridCol w="2888898">
                  <a:extLst>
                    <a:ext uri="{9D8B030D-6E8A-4147-A177-3AD203B41FA5}"/>
                  </a:extLst>
                </a:gridCol>
                <a:gridCol w="5797902">
                  <a:extLst>
                    <a:ext uri="{9D8B030D-6E8A-4147-A177-3AD203B41FA5}"/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Поля, самостоятельно заполняемые участником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96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Фамилия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Вносится информация из документа, удостоверяющего личность участника, в соответствии с законодательством Российской Федерации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96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Имя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Отчество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Серия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Буквенные и цифровые значения указываются строго в соответствии с данными, указанными в документе, удостоверяющем личность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48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Номер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504" y="0"/>
            <a:ext cx="90364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19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802426"/>
            <a:ext cx="784887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0"/>
            <a:ext cx="90364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5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72200" y="1"/>
            <a:ext cx="2771800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-6978"/>
            <a:ext cx="6410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051720" y="5253203"/>
            <a:ext cx="3600400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Заполняет член комиссии по завершении ИС(И)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635896" y="1604797"/>
            <a:ext cx="792088" cy="96010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1478685">
            <a:off x="3254414" y="2501800"/>
            <a:ext cx="576064" cy="279362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452706"/>
            <a:ext cx="288032" cy="1520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93482" y="140345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2 1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452706"/>
            <a:ext cx="216024" cy="152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27884" y="137486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2 1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1452706"/>
            <a:ext cx="117727" cy="152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008905" y="1374954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1452706"/>
            <a:ext cx="117727" cy="152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800993" y="1392048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309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6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03648" y="245422"/>
            <a:ext cx="7524328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Выдача дополнительных бланков записи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7" y="932723"/>
            <a:ext cx="3226465" cy="574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220755"/>
            <a:ext cx="5616624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+mn-lt"/>
              </a:rPr>
              <a:t>Во время написания ИС(И) в случае недостатка места для оформления ИС(И) на основных односторонних бланках записи (лист 1, лист 2) для продолжения написания ИС(И) по запросу участника ИС(И) члены комиссии выдают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дополнительный бланк записи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3332990"/>
            <a:ext cx="1622351" cy="302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5" y="3332990"/>
            <a:ext cx="1597261" cy="30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796136" y="2276872"/>
            <a:ext cx="3168352" cy="220824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Член комиссии заполняет</a:t>
            </a:r>
            <a:r>
              <a:rPr lang="ru-RU" dirty="0" smtClean="0">
                <a:solidFill>
                  <a:srgbClr val="002060"/>
                </a:solidFill>
              </a:rPr>
              <a:t> поля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Лист №», «Код работы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endParaRPr lang="ru-RU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В поле «Лист №» нумерация дополнительного бланка записи начинается с «</a:t>
            </a:r>
            <a:r>
              <a:rPr lang="ru-RU" sz="2000" b="1" dirty="0">
                <a:solidFill>
                  <a:srgbClr val="C00000"/>
                </a:solidFill>
              </a:rPr>
              <a:t>3</a:t>
            </a:r>
            <a:r>
              <a:rPr lang="ru-RU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491880" y="4293096"/>
            <a:ext cx="1296144" cy="64617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4581128"/>
            <a:ext cx="3384376" cy="20162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Информация для заполнения полей о коде региона, коде и названии работы, номере темы, ФИО должна быть продублирована с бланка регистрации 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568952" cy="6192688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проверке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5 критериям оценивания допускаются итоговые сочинения, соответствующие 2 требованиям:</a:t>
            </a:r>
          </a:p>
          <a:p>
            <a:pPr algn="just">
              <a:buFontTx/>
              <a:buChar char="-"/>
            </a:pP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№1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«Объем итогового сочинения». Рекомендуемое число слов – от 350, если в сочинении   менее 250 слов, то выставляется «незачет» за работу в целом.</a:t>
            </a:r>
          </a:p>
          <a:p>
            <a:pPr algn="just">
              <a:buFontTx/>
              <a:buChar char="-"/>
            </a:pP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№2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«Самостоятельность написания итогового сочинения»</a:t>
            </a:r>
          </a:p>
          <a:p>
            <a:pPr marL="4572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списывание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из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какого-либо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или воспроизведение по памяти чужого текста. Допускается прямое или косвенное цитирование с обязательной ссылкой на источник (ссылка дается в свободной форме).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признано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несамостоятельным, то выставляется «незачет» за работу в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целом. Такое сочинение не проверяется по критериям оценивания.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3200" dirty="0"/>
          </a:p>
          <a:p>
            <a:pPr algn="just">
              <a:buFontTx/>
              <a:buChar char="-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58658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проверки итогового сочинения (изложения)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сочинения (изложения) будет комиссия школы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Соответствие теме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Аргументация. </a:t>
            </a:r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литературного материала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Композиция и логика рассуждения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Качество письменной речи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Грамотность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0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280920" cy="55778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закрытого банка тем итогового сочинения</a:t>
            </a:r>
          </a:p>
          <a:p>
            <a:pPr marL="45720" indent="0" algn="just">
              <a:buNone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1,2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«Духовно-нравственные ориентиры в жизни человека»</a:t>
            </a:r>
          </a:p>
          <a:p>
            <a:pPr marL="45720" indent="0" algn="just">
              <a:buNone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3,4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«Семья, общество, Отечество в жизни человека»</a:t>
            </a:r>
          </a:p>
          <a:p>
            <a:pPr marL="45720" indent="0" algn="just">
              <a:buNone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5,6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и культура в жизни человека»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34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692697"/>
            <a:ext cx="8064896" cy="5241968"/>
          </a:xfrm>
        </p:spPr>
        <p:txBody>
          <a:bodyPr>
            <a:normAutofit fontScale="85000" lnSpcReduction="20000"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сочинения (изложения) является «зачет» или «незачет»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«зачета» за итоговое сочинение (изложение) необходимо получить «зачет» по критериям №1 и №2 (обязательно), а также дополнительно «зачет» по одному из других критериев (№3-№5)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24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8856984" cy="61206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1.Содержание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2.Логичность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3.Использование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стиля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исходного текста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4.Качество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 речи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5.Грамотность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0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496944" cy="58326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 ИС (И)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написанию ИС (И)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дополнительные сроки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«незачет»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Удаленные за нарушение Порядка ИС (И)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ИС (И) по уважительным причинам (болезнь или иные обстоятельства), подтвержденным документально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написание ИС (И) по уважительным причинам (болезнь или иные  обстоятельства), подтвержденным документально.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755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992888" cy="55778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 ИС (И)</a:t>
            </a:r>
          </a:p>
          <a:p>
            <a:pPr marL="4572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по ИС (И) «незачет» повторно допускаются в текущем учебном году не более двух раз.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66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5649808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 smtClean="0"/>
              <a:t>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результатами итогового сочинения (изложения)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 итогового сочинения (изложения) можно будет ознакомиться в школе.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предоставляется в ВУЗ в качестве индивидуального достижения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Оригиналы  сочинений будут доступны вузам к просмотру через федеральную систему (ФИС ГИА)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итогового сочинения при приеме в ВУЗ– 4 года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 как допуск к ГИА действительно бессрочно.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280920" cy="423385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в 11 классе (ГИА-11)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707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992888" cy="5904656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телефонов «горячей линии», по которым можно обратиться с вопросами об организации и проведении ГИА, ИС (И)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УКАЗАНЫ НА САЙТАХ: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школы №59       35-40-35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Ярославской области    40-08-66, 40-08-63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Информационном портале ЕГЭ    +7 (495) 104-68-38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84776" cy="8821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документы, регламентирующие проведение ГИА-11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22023" y="1268760"/>
            <a:ext cx="8784976" cy="5373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29.11.2021г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№2085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федеральной информационной системе обеспечения проведения государственной итоговой аттестации (ГИА) обучающихся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26.08.2022г. №924 «Об утверждении порядка аккредитации граждан в качестве общественных наблюдателей при проведении ГИА…..»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№233/552 от 04.04.2023г. «Об утверждении Порядка проведения государственной итоговой аттестации по образовательным программам  среднего общего образования» (далее-Порядок проведения ГИА-11)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5505792"/>
          </a:xfrm>
        </p:spPr>
        <p:txBody>
          <a:bodyPr/>
          <a:lstStyle/>
          <a:p>
            <a:pPr marL="45720" indent="0" algn="ctr">
              <a:buNone/>
            </a:pPr>
            <a:endParaRPr lang="ru-RU" sz="4800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4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государственной итоговой аттестации (</a:t>
            </a:r>
            <a:r>
              <a:rPr lang="ru-RU" sz="4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ГИА-11)</a:t>
            </a:r>
            <a:endParaRPr lang="ru-RU" sz="48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6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488831" cy="5544615"/>
          </a:xfrm>
        </p:spPr>
        <p:txBody>
          <a:bodyPr/>
          <a:lstStyle/>
          <a:p>
            <a:pPr algn="ctr"/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ГИА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2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424936" cy="5649808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комплекта тем 2023/2024 учебного года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тем  итогового сочинения 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№ИС07122023-02</a:t>
            </a:r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019713"/>
              </p:ext>
            </p:extLst>
          </p:nvPr>
        </p:nvGraphicFramePr>
        <p:xfrm>
          <a:off x="467544" y="2276872"/>
          <a:ext cx="8280920" cy="3672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04"/>
                <a:gridCol w="7217316"/>
              </a:tblGrid>
              <a:tr h="4753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53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Какую жизненную цель можно назвать благородной?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53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Могут ли юношеские мечты повлиять на дальнейшую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жизнь человека?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53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становятся героями на войне?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53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важен для современного человека опыт предыдущих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поколений?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043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достижения прогресса, дающие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человеку удобства и комфорт, могут быть опасны для человечества?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53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Реальное и виртуальное общение: в чем преимущества каждого из них?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794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76864" cy="53617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государственный экзамен (ЕГЭ)- это основная форма государственной итоговой аттестации (ГИА)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92888" cy="564980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выпускной экзамен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(ГВЭ) – это форма государственной итоговой аттестации (ГИА) для обучающихся с ограниченными возможностями здоровья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(ОВЗ), детей-инвалидов,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136904" cy="125732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проведения экзаменов на ППЭ для детей с ОВЗ, инвалидов</a:t>
            </a:r>
            <a:endParaRPr lang="ru-RU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1340768"/>
            <a:ext cx="842493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ГВЭ в устной форме по желанию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продолжительности ИС (И), ЕГЭ, ГВЭ на 1,5 часа; раздела «Говорение» на ЕГЭ по иностранным языкам - на 30 минут.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 и перерывов для проведения необходимых лечебных и профилактических мероприятий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Беспрепятственный доступ в помещения ППЭ</a:t>
            </a:r>
          </a:p>
          <a:p>
            <a:pPr marL="45720" indent="0">
              <a:buClr>
                <a:schemeClr val="tx1"/>
              </a:buCl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Clr>
                <a:schemeClr val="tx1"/>
              </a:buCl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условий необходима справка с рекомендациями ПМПК.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04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136904" cy="5721816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 на ГИА по рекомендациям ПМПК</a:t>
            </a:r>
          </a:p>
          <a:p>
            <a:pPr marL="4572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рисутствие ассистента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специальных технических средств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оборудование аудиторий проведения звукоусиливающей аппаратурой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ЭМ рельефно-точечным шрифтом Брайля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копирование ЭМ в увеличенном размере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увеличительных устройств 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не менее 300 люкс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экзаменационной работы на компьютере (без подключения к сети «Интернет»: клавиатурное письмо)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774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528976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 </a:t>
            </a:r>
            <a:r>
              <a:rPr lang="ru-RU" sz="5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ГИА</a:t>
            </a:r>
          </a:p>
          <a:p>
            <a:pPr marL="45720" indent="0" algn="ctr">
              <a:buNone/>
            </a:pP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ЕГЭ; ГВЭ; ЕГЭ+ГВЭ;)</a:t>
            </a:r>
          </a:p>
          <a:p>
            <a:pPr marL="45720" indent="0" algn="ctr">
              <a:buNone/>
            </a:pP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в </a:t>
            </a:r>
            <a:r>
              <a:rPr lang="ru-RU" sz="5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7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666" t="24388" r="29359" b="12705"/>
          <a:stretch/>
        </p:blipFill>
        <p:spPr bwMode="auto">
          <a:xfrm>
            <a:off x="188558" y="331816"/>
            <a:ext cx="8712968" cy="62646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31816"/>
            <a:ext cx="180020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 flipH="1">
            <a:off x="7596336" y="2492896"/>
            <a:ext cx="122413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2024 года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509120"/>
            <a:ext cx="432048" cy="216024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flipH="1">
            <a:off x="2123728" y="1531872"/>
            <a:ext cx="1972814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от 04.04.2023г. №233/552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649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92888" cy="572181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Сроки проведения ГИА</a:t>
            </a:r>
          </a:p>
          <a:p>
            <a:pPr marL="45720" indent="0" algn="ctr">
              <a:buNone/>
            </a:pPr>
            <a:endParaRPr lang="ru-RU" dirty="0"/>
          </a:p>
          <a:p>
            <a:pPr marL="45720" indent="0" algn="just">
              <a:buNone/>
            </a:pPr>
            <a:r>
              <a:rPr lang="ru-RU" sz="3200" dirty="0" smtClean="0"/>
              <a:t>Экзамены проводятся в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 smtClean="0"/>
              <a:t>досрочный период (не ранее 1 марта)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 smtClean="0"/>
              <a:t>основной период (май-июнь)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 smtClean="0"/>
              <a:t>дополнительный период (сентябрь)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sz="3200" dirty="0"/>
          </a:p>
          <a:p>
            <a:pPr marL="45720" indent="0" algn="just">
              <a:buClr>
                <a:schemeClr val="tx1"/>
              </a:buClr>
              <a:buNone/>
            </a:pPr>
            <a:r>
              <a:rPr lang="ru-RU" sz="3200" dirty="0" smtClean="0"/>
              <a:t>В каждом из периодов проведения есть резервные сроки (единое расписание ЕГЭ и ГВЭ)</a:t>
            </a:r>
          </a:p>
          <a:p>
            <a:pPr marL="4572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893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496944" cy="597666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ГИА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80286"/>
              </p:ext>
            </p:extLst>
          </p:nvPr>
        </p:nvGraphicFramePr>
        <p:xfrm>
          <a:off x="611560" y="1397000"/>
          <a:ext cx="806489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30 мин. (210 мин)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профильного уровня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3ч.55 мин. (235 мин)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базового уровня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мин)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0799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352928" cy="387358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ГИА</a:t>
            </a:r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477915"/>
              </p:ext>
            </p:extLst>
          </p:nvPr>
        </p:nvGraphicFramePr>
        <p:xfrm>
          <a:off x="467544" y="836712"/>
          <a:ext cx="8208912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312368"/>
              </a:tblGrid>
              <a:tr h="506318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По выбору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 30 мин. (210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30 мин. (210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ч. 55 мин. (235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55 мин. (235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55  мин. (235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30 мин. (210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55 мин. (235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(180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41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 письменная часть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10 мин. (190мин)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41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устная часть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мин.,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включая время для подготовки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3468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1"/>
          <p:cNvSpPr txBox="1">
            <a:spLocks/>
          </p:cNvSpPr>
          <p:nvPr/>
        </p:nvSpPr>
        <p:spPr>
          <a:xfrm>
            <a:off x="395536" y="653836"/>
            <a:ext cx="7992888" cy="594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допускаются обучающиеся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академической задолженности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«зачёт» за итоговое сочинение (изложение)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выполнившие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55057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</a:t>
            </a:r>
          </a:p>
          <a:p>
            <a:pPr marL="4572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проведения-школа</a:t>
            </a:r>
          </a:p>
          <a:p>
            <a:pPr marL="4572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Начало- в 10.00</a:t>
            </a:r>
          </a:p>
          <a:p>
            <a:pPr marL="4572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Длительность- 3 часа 55 минут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510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476672"/>
            <a:ext cx="8352928" cy="56886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аттестата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сдают обязательные предметы  - русский язык и математику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поступления в ВУЗ необходимо еще сдать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</a:t>
            </a:r>
          </a:p>
        </p:txBody>
      </p:sp>
    </p:spTree>
    <p:extLst>
      <p:ext uri="{BB962C8B-B14F-4D97-AF65-F5344CB8AC3E}">
        <p14:creationId xmlns:p14="http://schemas.microsoft.com/office/powerpoint/2010/main" val="11683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332656"/>
            <a:ext cx="7704856" cy="57606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Математика базовая или профильная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268760"/>
            <a:ext cx="813690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аттестата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сдать экзамен по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базового уровня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поступления в вуз, в котором математика включена в перечень вступительных испытаний, необходимо сдать экзамен по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профильного уровня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7036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математике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556792"/>
            <a:ext cx="8064896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ru-RU" sz="4400" dirty="0" smtClean="0"/>
              <a:t> Можно выбрать только один уровень ЕГЭ по математике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ru-RU" sz="4400" dirty="0" smtClean="0"/>
              <a:t> При пересдаче уровень можно изменить.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213027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755576" y="291249"/>
            <a:ext cx="7704856" cy="88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ЕГЭ по математике, если не набрал минимальный пороговый балл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786460"/>
              </p:ext>
            </p:extLst>
          </p:nvPr>
        </p:nvGraphicFramePr>
        <p:xfrm>
          <a:off x="467544" y="2204864"/>
          <a:ext cx="828092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28803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резервные дни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(при наличии положительного результата ЕГЭ по русскому языку)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дополнительный период сентября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0962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5361776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уровня ЕГЭ по математике</a:t>
            </a:r>
          </a:p>
          <a:p>
            <a:pPr marL="45720" indent="0" algn="ctr">
              <a:buNone/>
            </a:pPr>
            <a:endParaRPr lang="ru-RU" dirty="0"/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изменить выбранный ранее уровень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в ГЭК заявление с указанием измененного уровня (базовый или профильный) не позднее чем за две недели до начала соответствующего экзамена.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101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539552" y="476673"/>
            <a:ext cx="8064896" cy="545799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процедура проведения ГИА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участниках ГИА заносятся в РИС (ФИО, паспортные данные, выбор предметов ГИА, распределение на ППЭ)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получают уведомление. В уведомлении на ГИА указывается: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предметы ГИА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пунктов проведения экзаменов (далее ППЭ)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и время начала экзаменов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образовательного учреждения (школы) и ППЭ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7200800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 экзаменов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467544" y="2060848"/>
            <a:ext cx="8424936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проведения экзаменов (ППЭ)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экзаменов на дому по медицинским показаниям (справка ПМПК)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319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898" t="22109" r="29486" b="11338"/>
          <a:stretch/>
        </p:blipFill>
        <p:spPr bwMode="auto">
          <a:xfrm>
            <a:off x="0" y="0"/>
            <a:ext cx="9036495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3" y="0"/>
            <a:ext cx="1944215" cy="620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279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08912" cy="550579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ППЭ начинается с 9.00 по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местному времени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ГИА начинается в 10.00 по местному  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времени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ППЭ выпускников сопровождает 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уполномоченный представитель от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школы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476672"/>
            <a:ext cx="8568952" cy="59766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берут с собой: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marL="342900" indent="-342900">
              <a:buFontTx/>
              <a:buChar char="-"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цвета: толщина линии на бланке не менее 0,5 мм.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дополнительные устройства и материалы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Воду, медицинские препараты и питание при необходимости (на медицинские препараты – справка от врача)</a:t>
            </a:r>
          </a:p>
        </p:txBody>
      </p:sp>
    </p:spTree>
    <p:extLst>
      <p:ext uri="{BB962C8B-B14F-4D97-AF65-F5344CB8AC3E}">
        <p14:creationId xmlns:p14="http://schemas.microsoft.com/office/powerpoint/2010/main" val="36052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476673"/>
            <a:ext cx="7992887" cy="5457992"/>
          </a:xfrm>
        </p:spPr>
        <p:txBody>
          <a:bodyPr>
            <a:noAutofit/>
          </a:bodyPr>
          <a:lstStyle/>
          <a:p>
            <a:pPr algn="ctr"/>
            <a:r>
              <a:rPr lang="ru-RU" sz="4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работы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Сочинение-от 350 слов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Изложение- от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Зачет/Незачет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879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548681"/>
            <a:ext cx="8352928" cy="538598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использовать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(базовый и профильный уровни) - линейка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– непрограммируемый калькулятор, линейка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- непрограммируемый калькулятор, периодическая система Д.И. Менделеева, таблица растворимости солей, кислот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- непрограммируемый калькулятор, линейка, транспортир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6552728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6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Автоматизированное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аудиториям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оборудован: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Металлоискателями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 видеонаблюдения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 подавления сигналов мобильной связи (по решению регионов)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ППЭ осуществляется печать экзаменационных материалов (КИМ) и бланков ЕГЭ для участников экзаменов</a:t>
            </a:r>
          </a:p>
        </p:txBody>
      </p:sp>
    </p:spTree>
    <p:extLst>
      <p:ext uri="{BB962C8B-B14F-4D97-AF65-F5344CB8AC3E}">
        <p14:creationId xmlns:p14="http://schemas.microsoft.com/office/powerpoint/2010/main" val="28869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992888" cy="61926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 два организатора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наблюдатель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не более 15 участников ГИА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отдельное рабочее место каждому участнику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и окончания экзамена фиксируется на доске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видеонаблюдение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136904" cy="88211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1412776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первую часть инструктажа (начало в 9.50) о соблюдении Порядка проведения ЕГЭ.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части инструктажа (не ранее 10.00):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напечатанные в ППЭ индивидуальные комплекты (ИК)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комплектацию выданных экзаменационных материалов (ЭМ)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522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488832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467544" y="1124744"/>
            <a:ext cx="8280920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в ИК: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№1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Односторонний бланк ответов №2 лист 1 (за исключением математики базовой)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Односторонний бланк ответов №2 лист 2 (за исключением математики базовой)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лист с информацией о номере бланка регистрации и номере КИМ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228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7920880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546373" y="1484784"/>
            <a:ext cx="821729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Проверить, совпадают ли цифровые значения штрих-кодов на первом и последнем листе КИМ и на бланке регистрации со штрих-кодами на контрольном листе.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целостность, комплектность и качество печати КИМ и бланков ЕГЭ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726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539552" y="476673"/>
            <a:ext cx="7992888" cy="54579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регистрационные поля бланков ЕГЭ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задания и внести ответы в бланки ЕГЭ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611560" y="548680"/>
            <a:ext cx="8208912" cy="583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ответы из черновиков и КИМ переносятся в бланки!</a:t>
            </a:r>
          </a:p>
          <a:p>
            <a:pPr marL="4572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Записи в КИМ и черновиках не 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проверяются!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заполнения бланков ЕГЭ необходимо ознакомиться до начала экзаменов.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все бланки, КИМ, черновики организаторам в аудитории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8064896" cy="590465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запрещено в ППЭ в день экзамена</a:t>
            </a:r>
          </a:p>
          <a:p>
            <a:pPr marL="45720" indent="0" algn="ctr">
              <a:buNone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экзаменационные работы несамостоятельно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с другими участниками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средства связи, фото-, аудио- и видеоаппаратуру, электронно-вычислительную технику, справочные материалы, письменные заметки и иные средства хранения информации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из аудитории и ППЭ черновики, экзаменационные материалы на бумажных и электронных носителях, фотографировать ЭМ, черновики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перемещаться по аудитории и ППЭ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651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352928" cy="56498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оценивается в первичных баллах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баллы переводятся в тестовые по 100 - балльной шкале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предмету устанавливается минимальное количество баллов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результатами ЕГЭ выпускники могут в своей школе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участников ЕГЭ заносятся в федеральную и региональную информационные системы</a:t>
            </a:r>
          </a:p>
          <a:p>
            <a:pPr marL="4572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57938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ФГБУ «ФЦТ» опубликованы материалы:</a:t>
            </a:r>
          </a:p>
          <a:p>
            <a:pPr marL="4572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Структура закрытого банка тем ИС</a:t>
            </a:r>
          </a:p>
          <a:p>
            <a:pPr marL="4572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Комментарии к разделам закрытого банка тем ИС</a:t>
            </a:r>
          </a:p>
          <a:p>
            <a:pPr marL="4572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Образец комплекта тем 2023/24 учебного года</a:t>
            </a:r>
          </a:p>
          <a:p>
            <a:pPr marL="4572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4.Критерии оценивания итогового сочинения (изложения)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2767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пересдачи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1556792"/>
            <a:ext cx="792088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можно пересдать в текущем году в резервный срок. Если не получилось, то в сентябре.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 – только на следующий год.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364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611560" y="476672"/>
            <a:ext cx="7848872" cy="60486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действуют 4 года.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7821" t="22336" r="29358" b="11110"/>
          <a:stretch/>
        </p:blipFill>
        <p:spPr bwMode="auto">
          <a:xfrm>
            <a:off x="0" y="0"/>
            <a:ext cx="9144000" cy="6974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813992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147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24936" cy="586583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к ГИА-11</a:t>
            </a:r>
          </a:p>
          <a:p>
            <a:pPr marL="388620" indent="-342900" algn="just">
              <a:buClrTx/>
              <a:buSzPct val="10000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ГИА, получившие на ГИА неудовлетворительный результат по одному из обязательных учебных предметов;</a:t>
            </a:r>
          </a:p>
          <a:p>
            <a:pPr marL="388620" indent="-342900" algn="just">
              <a:buClrTx/>
              <a:buSzPct val="10000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экзаменов, не явившиеся на экзамен по уважительным причинам (болезнь или иные обстоятельства), подтвержденным документально;</a:t>
            </a:r>
          </a:p>
          <a:p>
            <a:pPr marL="388620" indent="-342900" algn="just">
              <a:buClrTx/>
              <a:buSzPct val="10000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экзаменов, не завершившие выполнение экзаменационной работы по уважительным причинам (болезнь или иные обстоятельства), подтвержденным документально;</a:t>
            </a:r>
          </a:p>
          <a:p>
            <a:pPr marL="388620" indent="-342900" algn="just">
              <a:buClrTx/>
              <a:buSzPct val="10000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экзаменов, апелляции которых о нарушении Порядка апелляционной комиссией были удовлетворены;</a:t>
            </a:r>
          </a:p>
          <a:p>
            <a:pPr marL="388620" indent="-342900" algn="just">
              <a:buClrTx/>
              <a:buSzPct val="10000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экзаменов, чьи результаты были аннулированы по решению председателя ГЭК в случае выявления фактов нарушений Порядка, совершенных лицами, указанными в пунктах 66 и 67 Порядка, или иными (в том  числе неустановленными) лицами;</a:t>
            </a:r>
          </a:p>
          <a:p>
            <a:pPr marL="388620" indent="-342900" algn="just">
              <a:buClrTx/>
              <a:buSzPct val="10000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экзаменов, чьи результаты были аннулированы по решению председателя ГЭК в случае выявления фактов отсутствия, неисправного состояния, отключения средств видеонаблюдения во время проведения экзаменов.</a:t>
            </a:r>
          </a:p>
          <a:p>
            <a:pPr marL="388620" indent="-342900" algn="just">
              <a:buAutoNum type="arabicPeriod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756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568952" cy="5433784"/>
          </a:xfrm>
        </p:spPr>
        <p:txBody>
          <a:bodyPr/>
          <a:lstStyle/>
          <a:p>
            <a:pPr marL="45720" indent="0" algn="ctr">
              <a:buNone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успехов на ГИА!</a:t>
            </a:r>
            <a:endParaRPr lang="ru-RU" sz="8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1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8136904" cy="6336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ФГБУ «ФЦТ» опубликованы материалы: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№04-303 от 21.09.2023г. О направлении методических документов о проведении итогового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(изложения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Методические рекомендации по организации и проведению итогового сочинения (изложения) в 2023/2024 учебном году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Правила заполнения бланков итогового сочинения (изложения) в 2023/2024 учебном году</a:t>
            </a:r>
          </a:p>
          <a:p>
            <a:pPr marL="4572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банк/Итоговое изложение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6083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2574</TotalTime>
  <Words>3387</Words>
  <Application>Microsoft Office PowerPoint</Application>
  <PresentationFormat>Экран (4:3)</PresentationFormat>
  <Paragraphs>451</Paragraphs>
  <Slides>84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8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USER_10</dc:creator>
  <cp:lastModifiedBy>USER_10</cp:lastModifiedBy>
  <cp:revision>227</cp:revision>
  <cp:lastPrinted>2023-11-16T07:22:43Z</cp:lastPrinted>
  <dcterms:created xsi:type="dcterms:W3CDTF">2014-11-25T08:55:33Z</dcterms:created>
  <dcterms:modified xsi:type="dcterms:W3CDTF">2023-11-17T06:00:41Z</dcterms:modified>
</cp:coreProperties>
</file>