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3"/>
  </p:notesMasterIdLst>
  <p:handoutMasterIdLst>
    <p:handoutMasterId r:id="rId74"/>
  </p:handoutMasterIdLst>
  <p:sldIdLst>
    <p:sldId id="256" r:id="rId2"/>
    <p:sldId id="405" r:id="rId3"/>
    <p:sldId id="553" r:id="rId4"/>
    <p:sldId id="554" r:id="rId5"/>
    <p:sldId id="556" r:id="rId6"/>
    <p:sldId id="558" r:id="rId7"/>
    <p:sldId id="623" r:id="rId8"/>
    <p:sldId id="624" r:id="rId9"/>
    <p:sldId id="625" r:id="rId10"/>
    <p:sldId id="626" r:id="rId11"/>
    <p:sldId id="627" r:id="rId12"/>
    <p:sldId id="565" r:id="rId13"/>
    <p:sldId id="549" r:id="rId14"/>
    <p:sldId id="685" r:id="rId15"/>
    <p:sldId id="686" r:id="rId16"/>
    <p:sldId id="628" r:id="rId17"/>
    <p:sldId id="629" r:id="rId18"/>
    <p:sldId id="687" r:id="rId19"/>
    <p:sldId id="631" r:id="rId20"/>
    <p:sldId id="632" r:id="rId21"/>
    <p:sldId id="634" r:id="rId22"/>
    <p:sldId id="688" r:id="rId23"/>
    <p:sldId id="637" r:id="rId24"/>
    <p:sldId id="638" r:id="rId25"/>
    <p:sldId id="639" r:id="rId26"/>
    <p:sldId id="640" r:id="rId27"/>
    <p:sldId id="641" r:id="rId28"/>
    <p:sldId id="689" r:id="rId29"/>
    <p:sldId id="642" r:id="rId30"/>
    <p:sldId id="645" r:id="rId31"/>
    <p:sldId id="647" r:id="rId32"/>
    <p:sldId id="649" r:id="rId33"/>
    <p:sldId id="608" r:id="rId34"/>
    <p:sldId id="674" r:id="rId35"/>
    <p:sldId id="609" r:id="rId36"/>
    <p:sldId id="612" r:id="rId37"/>
    <p:sldId id="675" r:id="rId38"/>
    <p:sldId id="438" r:id="rId39"/>
    <p:sldId id="676" r:id="rId40"/>
    <p:sldId id="677" r:id="rId41"/>
    <p:sldId id="679" r:id="rId42"/>
    <p:sldId id="680" r:id="rId43"/>
    <p:sldId id="440" r:id="rId44"/>
    <p:sldId id="441" r:id="rId45"/>
    <p:sldId id="691" r:id="rId46"/>
    <p:sldId id="692" r:id="rId47"/>
    <p:sldId id="693" r:id="rId48"/>
    <p:sldId id="696" r:id="rId49"/>
    <p:sldId id="697" r:id="rId50"/>
    <p:sldId id="708" r:id="rId51"/>
    <p:sldId id="719" r:id="rId52"/>
    <p:sldId id="710" r:id="rId53"/>
    <p:sldId id="711" r:id="rId54"/>
    <p:sldId id="712" r:id="rId55"/>
    <p:sldId id="699" r:id="rId56"/>
    <p:sldId id="700" r:id="rId57"/>
    <p:sldId id="713" r:id="rId58"/>
    <p:sldId id="714" r:id="rId59"/>
    <p:sldId id="720" r:id="rId60"/>
    <p:sldId id="721" r:id="rId61"/>
    <p:sldId id="724" r:id="rId62"/>
    <p:sldId id="455" r:id="rId63"/>
    <p:sldId id="456" r:id="rId64"/>
    <p:sldId id="457" r:id="rId65"/>
    <p:sldId id="458" r:id="rId66"/>
    <p:sldId id="462" r:id="rId67"/>
    <p:sldId id="463" r:id="rId68"/>
    <p:sldId id="673" r:id="rId69"/>
    <p:sldId id="464" r:id="rId70"/>
    <p:sldId id="510" r:id="rId71"/>
    <p:sldId id="669" r:id="rId72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35EDFC-55E8-4B27-B622-A6F1361E76DE}">
          <p14:sldIdLst>
            <p14:sldId id="256"/>
            <p14:sldId id="405"/>
            <p14:sldId id="553"/>
            <p14:sldId id="554"/>
            <p14:sldId id="556"/>
            <p14:sldId id="558"/>
            <p14:sldId id="623"/>
            <p14:sldId id="624"/>
            <p14:sldId id="625"/>
            <p14:sldId id="626"/>
            <p14:sldId id="627"/>
            <p14:sldId id="565"/>
            <p14:sldId id="549"/>
            <p14:sldId id="685"/>
            <p14:sldId id="686"/>
            <p14:sldId id="628"/>
            <p14:sldId id="629"/>
            <p14:sldId id="687"/>
            <p14:sldId id="631"/>
            <p14:sldId id="632"/>
            <p14:sldId id="634"/>
            <p14:sldId id="688"/>
            <p14:sldId id="637"/>
            <p14:sldId id="638"/>
            <p14:sldId id="639"/>
            <p14:sldId id="640"/>
            <p14:sldId id="641"/>
            <p14:sldId id="689"/>
            <p14:sldId id="642"/>
            <p14:sldId id="645"/>
            <p14:sldId id="647"/>
            <p14:sldId id="649"/>
            <p14:sldId id="608"/>
            <p14:sldId id="674"/>
            <p14:sldId id="609"/>
            <p14:sldId id="612"/>
            <p14:sldId id="675"/>
            <p14:sldId id="438"/>
            <p14:sldId id="676"/>
            <p14:sldId id="677"/>
            <p14:sldId id="679"/>
            <p14:sldId id="680"/>
            <p14:sldId id="440"/>
            <p14:sldId id="441"/>
            <p14:sldId id="691"/>
            <p14:sldId id="692"/>
            <p14:sldId id="693"/>
            <p14:sldId id="696"/>
            <p14:sldId id="697"/>
            <p14:sldId id="708"/>
            <p14:sldId id="719"/>
            <p14:sldId id="710"/>
            <p14:sldId id="711"/>
            <p14:sldId id="712"/>
            <p14:sldId id="699"/>
            <p14:sldId id="700"/>
            <p14:sldId id="713"/>
            <p14:sldId id="714"/>
            <p14:sldId id="720"/>
            <p14:sldId id="721"/>
            <p14:sldId id="724"/>
            <p14:sldId id="455"/>
            <p14:sldId id="456"/>
            <p14:sldId id="457"/>
            <p14:sldId id="458"/>
            <p14:sldId id="462"/>
            <p14:sldId id="463"/>
            <p14:sldId id="673"/>
            <p14:sldId id="464"/>
            <p14:sldId id="510"/>
            <p14:sldId id="669"/>
          </p14:sldIdLst>
        </p14:section>
        <p14:section name="Раздел без заголовка" id="{B083081F-8CD5-46C7-AC5C-103009F2C5A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10" autoAdjust="0"/>
  </p:normalViewPr>
  <p:slideViewPr>
    <p:cSldViewPr>
      <p:cViewPr varScale="1">
        <p:scale>
          <a:sx n="79" d="100"/>
          <a:sy n="79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1" cy="493633"/>
          </a:xfrm>
          <a:prstGeom prst="rect">
            <a:avLst/>
          </a:prstGeom>
        </p:spPr>
        <p:txBody>
          <a:bodyPr vert="horz" lIns="91744" tIns="45872" rIns="91744" bIns="4587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2" y="0"/>
            <a:ext cx="2921581" cy="493633"/>
          </a:xfrm>
          <a:prstGeom prst="rect">
            <a:avLst/>
          </a:prstGeom>
        </p:spPr>
        <p:txBody>
          <a:bodyPr vert="horz" lIns="91744" tIns="45872" rIns="91744" bIns="45872" rtlCol="0"/>
          <a:lstStyle>
            <a:lvl1pPr algn="r">
              <a:defRPr sz="1200"/>
            </a:lvl1pPr>
          </a:lstStyle>
          <a:p>
            <a:fld id="{89565DD3-9BB7-4359-8BDB-EFD114D136EE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21581" cy="493633"/>
          </a:xfrm>
          <a:prstGeom prst="rect">
            <a:avLst/>
          </a:prstGeom>
        </p:spPr>
        <p:txBody>
          <a:bodyPr vert="horz" lIns="91744" tIns="45872" rIns="91744" bIns="4587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2" y="9377317"/>
            <a:ext cx="2921581" cy="493633"/>
          </a:xfrm>
          <a:prstGeom prst="rect">
            <a:avLst/>
          </a:prstGeom>
        </p:spPr>
        <p:txBody>
          <a:bodyPr vert="horz" lIns="91744" tIns="45872" rIns="91744" bIns="45872" rtlCol="0" anchor="b"/>
          <a:lstStyle>
            <a:lvl1pPr algn="r">
              <a:defRPr sz="1200"/>
            </a:lvl1pPr>
          </a:lstStyle>
          <a:p>
            <a:fld id="{A9EEB3A8-A41B-421D-BA8C-B1824D43E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8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1" cy="493633"/>
          </a:xfrm>
          <a:prstGeom prst="rect">
            <a:avLst/>
          </a:prstGeom>
        </p:spPr>
        <p:txBody>
          <a:bodyPr vert="horz" lIns="91744" tIns="45872" rIns="91744" bIns="4587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2" y="0"/>
            <a:ext cx="2921581" cy="493633"/>
          </a:xfrm>
          <a:prstGeom prst="rect">
            <a:avLst/>
          </a:prstGeom>
        </p:spPr>
        <p:txBody>
          <a:bodyPr vert="horz" lIns="91744" tIns="45872" rIns="91744" bIns="45872" rtlCol="0"/>
          <a:lstStyle>
            <a:lvl1pPr algn="r">
              <a:defRPr sz="1200"/>
            </a:lvl1pPr>
          </a:lstStyle>
          <a:p>
            <a:fld id="{EE073FBF-FDE9-4759-8534-33F17F91C684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4" tIns="45872" rIns="91744" bIns="4587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8"/>
          </a:xfrm>
          <a:prstGeom prst="rect">
            <a:avLst/>
          </a:prstGeom>
        </p:spPr>
        <p:txBody>
          <a:bodyPr vert="horz" lIns="91744" tIns="45872" rIns="91744" bIns="4587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21581" cy="493633"/>
          </a:xfrm>
          <a:prstGeom prst="rect">
            <a:avLst/>
          </a:prstGeom>
        </p:spPr>
        <p:txBody>
          <a:bodyPr vert="horz" lIns="91744" tIns="45872" rIns="91744" bIns="4587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2" y="9377317"/>
            <a:ext cx="2921581" cy="493633"/>
          </a:xfrm>
          <a:prstGeom prst="rect">
            <a:avLst/>
          </a:prstGeom>
        </p:spPr>
        <p:txBody>
          <a:bodyPr vert="horz" lIns="91744" tIns="45872" rIns="91744" bIns="45872" rtlCol="0" anchor="b"/>
          <a:lstStyle>
            <a:lvl1pPr algn="r">
              <a:defRPr sz="1200"/>
            </a:lvl1pPr>
          </a:lstStyle>
          <a:p>
            <a:fld id="{F086FA50-CEB8-498B-9EEC-6FA805051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0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0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06054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61700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17346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72992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04730425-8427-4580-8172-D0395A0F40A1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25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891182" y="716694"/>
            <a:ext cx="4947155" cy="371922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28" tIns="45566" rIns="91128" bIns="45566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3898" y="4690069"/>
            <a:ext cx="5377001" cy="44232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06054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61700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17346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72992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04730425-8427-4580-8172-D0395A0F40A1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26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891182" y="716694"/>
            <a:ext cx="4947155" cy="371922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28" tIns="45566" rIns="91128" bIns="45566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3898" y="4690069"/>
            <a:ext cx="5377001" cy="44232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06054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61700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17346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72992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BCDF7401-47F0-46A9-AF67-67E761FAF6FF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27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891547" y="717218"/>
            <a:ext cx="4945007" cy="371752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28" tIns="45566" rIns="91128" bIns="45566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73784" y="4690728"/>
            <a:ext cx="5380538" cy="44232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373"/>
              </a:spcBef>
              <a:tabLst>
                <a:tab pos="0" algn="l"/>
                <a:tab pos="446154" algn="l"/>
                <a:tab pos="893574" algn="l"/>
                <a:tab pos="1341624" algn="l"/>
                <a:tab pos="1789045" algn="l"/>
                <a:tab pos="2237095" algn="l"/>
                <a:tab pos="2684515" algn="l"/>
                <a:tab pos="3132567" algn="l"/>
                <a:tab pos="3579985" algn="l"/>
                <a:tab pos="4028038" algn="l"/>
                <a:tab pos="4475457" algn="l"/>
                <a:tab pos="4923510" algn="l"/>
                <a:tab pos="5370929" algn="l"/>
                <a:tab pos="5818981" algn="l"/>
                <a:tab pos="6266400" algn="l"/>
                <a:tab pos="6714453" algn="l"/>
                <a:tab pos="7161872" algn="l"/>
                <a:tab pos="7609924" algn="l"/>
                <a:tab pos="8057343" algn="l"/>
                <a:tab pos="8505395" algn="l"/>
                <a:tab pos="8952815" algn="l"/>
              </a:tabLst>
            </a:pPr>
            <a:endParaRPr lang="ru-RU" sz="10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06054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61700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17346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72992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7C78479-DFB6-43BF-AE25-77D8B6689CA4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29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91182" y="716691"/>
            <a:ext cx="4947155" cy="371922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28" tIns="45566" rIns="91128" bIns="45566" anchor="ctr"/>
          <a:lstStyle/>
          <a:p>
            <a:endParaRPr lang="ru-RU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73897" y="4690070"/>
            <a:ext cx="5381724" cy="442644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449"/>
              </a:spcBef>
              <a:tabLst>
                <a:tab pos="0" algn="l"/>
                <a:tab pos="446154" algn="l"/>
                <a:tab pos="893574" algn="l"/>
                <a:tab pos="1341624" algn="l"/>
                <a:tab pos="1789045" algn="l"/>
                <a:tab pos="2237095" algn="l"/>
                <a:tab pos="2684515" algn="l"/>
                <a:tab pos="3132567" algn="l"/>
                <a:tab pos="3579985" algn="l"/>
                <a:tab pos="4028038" algn="l"/>
                <a:tab pos="4475457" algn="l"/>
                <a:tab pos="4923510" algn="l"/>
                <a:tab pos="5370929" algn="l"/>
                <a:tab pos="5818981" algn="l"/>
                <a:tab pos="6266400" algn="l"/>
                <a:tab pos="6714453" algn="l"/>
                <a:tab pos="7161872" algn="l"/>
                <a:tab pos="7609924" algn="l"/>
                <a:tab pos="8057343" algn="l"/>
                <a:tab pos="8505395" algn="l"/>
                <a:tab pos="8952815" algn="l"/>
              </a:tabLst>
            </a:pPr>
            <a:r>
              <a:rPr lang="ru-RU" dirty="0" smtClean="0"/>
              <a:t>Организатор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06054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61700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17346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72992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3D9FC0A9-6484-4A05-A425-66A054DFBB3F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30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24212" y="711956"/>
            <a:ext cx="4477947" cy="371922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28" tIns="45566" rIns="91128" bIns="45566" anchor="ctr"/>
          <a:lstStyle/>
          <a:p>
            <a:endParaRPr lang="ru-RU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673898" y="4690070"/>
            <a:ext cx="5372277" cy="44153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sz="2400" dirty="0"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z="2400" dirty="0"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z="2400" dirty="0"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z="2400" dirty="0"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endParaRPr lang="ru-RU" dirty="0" smtClean="0"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06054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61700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17346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72992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BB84EA2A-065D-4065-BF4C-A800F9AD6312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31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891182" y="716691"/>
            <a:ext cx="4947155" cy="371922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28" tIns="45566" rIns="91128" bIns="45566" anchor="ctr"/>
          <a:lstStyle/>
          <a:p>
            <a:endParaRPr lang="ru-RU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/>
          </p:nvPr>
        </p:nvSpPr>
        <p:spPr>
          <a:xfrm>
            <a:off x="673898" y="4690069"/>
            <a:ext cx="5377001" cy="44232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63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04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7413" y="715963"/>
            <a:ext cx="4951412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16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0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62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1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79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3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57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11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55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779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497224" indent="-227020" algn="ctr" defTabSz="4464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51265" indent="-227020" algn="ctr" defTabSz="4464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05305" indent="-227020" algn="ctr" defTabSz="4464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59346" indent="-227020" algn="ctr" defTabSz="4464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45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891183" y="716694"/>
            <a:ext cx="4945581" cy="371764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08" tIns="45405" rIns="90808" bIns="45405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73899" y="4690071"/>
            <a:ext cx="5377001" cy="442328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497224" indent="-227020" algn="ctr" defTabSz="4464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51265" indent="-227020" algn="ctr" defTabSz="4464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05305" indent="-227020" algn="ctr" defTabSz="4464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59346" indent="-227020" algn="ctr" defTabSz="4464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545AB84F-DCAC-46DB-8232-765B058FB0D4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50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17550"/>
            <a:ext cx="4956175" cy="3717925"/>
          </a:xfrm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898" y="4690068"/>
            <a:ext cx="5380150" cy="44264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5825" y="715963"/>
            <a:ext cx="4954588" cy="3716337"/>
          </a:xfrm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497455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51538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05621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59704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51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06054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61700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17346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72992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145A1D6D-F7B0-4527-A613-8DCD574A6B85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16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91182" y="716694"/>
            <a:ext cx="4947155" cy="371922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28" tIns="45566" rIns="91128" bIns="45566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898" y="4690069"/>
            <a:ext cx="5377001" cy="44232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5825" y="715963"/>
            <a:ext cx="4954588" cy="3716337"/>
          </a:xfrm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497455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51538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05621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59704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52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7413" y="715963"/>
            <a:ext cx="4948237" cy="3713162"/>
          </a:xfrm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497455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51538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05621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59704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3E644910-DADB-48DB-AAF2-9E886B88FF8A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53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5825" y="715963"/>
            <a:ext cx="4954588" cy="3716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7413" y="717550"/>
            <a:ext cx="4948237" cy="3711575"/>
          </a:xfrm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497224" indent="-227020" algn="ctr" defTabSz="4464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51265" indent="-227020" algn="ctr" defTabSz="4464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05305" indent="-227020" algn="ctr" defTabSz="4464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59346" indent="-227020" algn="ctr" defTabSz="4464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898" algn="l"/>
                <a:tab pos="1437796" algn="l"/>
                <a:tab pos="2156693" algn="l"/>
                <a:tab pos="2875591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3E644910-DADB-48DB-AAF2-9E886B88FF8A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55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7413" y="717550"/>
            <a:ext cx="4951412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7413" y="715963"/>
            <a:ext cx="4948237" cy="3713162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497455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51538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05621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59704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57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7413" y="715963"/>
            <a:ext cx="4948237" cy="3713162"/>
          </a:xfrm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497455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51538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05621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59704" indent="-227042" algn="ctr" defTabSz="4465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8963" algn="l"/>
                <a:tab pos="1437929" algn="l"/>
                <a:tab pos="2156893" algn="l"/>
                <a:tab pos="28758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58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379" algn="l"/>
                <a:tab pos="1447389" algn="l"/>
                <a:tab pos="2170768" algn="l"/>
                <a:tab pos="2894777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379" algn="l"/>
                <a:tab pos="1447389" algn="l"/>
                <a:tab pos="2170768" algn="l"/>
                <a:tab pos="2894777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379" algn="l"/>
                <a:tab pos="1447389" algn="l"/>
                <a:tab pos="2170768" algn="l"/>
                <a:tab pos="2894777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379" algn="l"/>
                <a:tab pos="1447389" algn="l"/>
                <a:tab pos="2170768" algn="l"/>
                <a:tab pos="2894777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379" algn="l"/>
                <a:tab pos="1447389" algn="l"/>
                <a:tab pos="2170768" algn="l"/>
                <a:tab pos="2894777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483" indent="-228302" defTabSz="449037" eaLnBrk="0" fontAlgn="base" hangingPunct="0">
              <a:spcBef>
                <a:spcPct val="0"/>
              </a:spcBef>
              <a:spcAft>
                <a:spcPct val="0"/>
              </a:spcAft>
              <a:tabLst>
                <a:tab pos="723379" algn="l"/>
                <a:tab pos="1447389" algn="l"/>
                <a:tab pos="2170768" algn="l"/>
                <a:tab pos="2894777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089" indent="-228302" defTabSz="449037" eaLnBrk="0" fontAlgn="base" hangingPunct="0">
              <a:spcBef>
                <a:spcPct val="0"/>
              </a:spcBef>
              <a:spcAft>
                <a:spcPct val="0"/>
              </a:spcAft>
              <a:tabLst>
                <a:tab pos="723379" algn="l"/>
                <a:tab pos="1447389" algn="l"/>
                <a:tab pos="2170768" algn="l"/>
                <a:tab pos="2894777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8325" indent="-228302" defTabSz="449037" eaLnBrk="0" fontAlgn="base" hangingPunct="0">
              <a:spcBef>
                <a:spcPct val="0"/>
              </a:spcBef>
              <a:spcAft>
                <a:spcPct val="0"/>
              </a:spcAft>
              <a:tabLst>
                <a:tab pos="723379" algn="l"/>
                <a:tab pos="1447389" algn="l"/>
                <a:tab pos="2170768" algn="l"/>
                <a:tab pos="2894777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5562" indent="-228302" defTabSz="449037" eaLnBrk="0" fontAlgn="base" hangingPunct="0">
              <a:spcBef>
                <a:spcPct val="0"/>
              </a:spcBef>
              <a:spcAft>
                <a:spcPct val="0"/>
              </a:spcAft>
              <a:tabLst>
                <a:tab pos="723379" algn="l"/>
                <a:tab pos="1447389" algn="l"/>
                <a:tab pos="2170768" algn="l"/>
                <a:tab pos="2894777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E07E7459-526F-4E47-9D37-D35224CC8308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60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15963"/>
            <a:ext cx="4959350" cy="3719512"/>
          </a:xfrm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898" y="4690068"/>
            <a:ext cx="5380150" cy="4426439"/>
          </a:xfrm>
          <a:noFill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203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9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06054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61700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17346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72992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145A1D6D-F7B0-4527-A613-8DCD574A6B85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17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91182" y="716694"/>
            <a:ext cx="4947155" cy="371922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28" tIns="45566" rIns="91128" bIns="45566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898" y="4690069"/>
            <a:ext cx="5377001" cy="44232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007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407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706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818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427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63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06054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61700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17346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72992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145A1D6D-F7B0-4527-A613-8DCD574A6B85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19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91182" y="716694"/>
            <a:ext cx="4947155" cy="371922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28" tIns="45566" rIns="91128" bIns="45566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898" y="4690069"/>
            <a:ext cx="5377001" cy="44232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06054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61700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17346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72992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57710A6-A868-4435-BD86-BEBDD6AE28F5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20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891182" y="716691"/>
            <a:ext cx="4947155" cy="371922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28" tIns="45566" rIns="91128" bIns="45566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673898" y="4690069"/>
            <a:ext cx="5377001" cy="44232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06054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61700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17346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72992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7C78479-DFB6-43BF-AE25-77D8B6689CA4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21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91182" y="716691"/>
            <a:ext cx="4947155" cy="371922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28" tIns="45566" rIns="91128" bIns="45566" anchor="ctr"/>
          <a:lstStyle/>
          <a:p>
            <a:endParaRPr lang="ru-RU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73897" y="4690070"/>
            <a:ext cx="5381724" cy="442644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449"/>
              </a:spcBef>
              <a:tabLst>
                <a:tab pos="0" algn="l"/>
                <a:tab pos="446154" algn="l"/>
                <a:tab pos="893574" algn="l"/>
                <a:tab pos="1341624" algn="l"/>
                <a:tab pos="1789045" algn="l"/>
                <a:tab pos="2237095" algn="l"/>
                <a:tab pos="2684515" algn="l"/>
                <a:tab pos="3132567" algn="l"/>
                <a:tab pos="3579985" algn="l"/>
                <a:tab pos="4028038" algn="l"/>
                <a:tab pos="4475457" algn="l"/>
                <a:tab pos="4923510" algn="l"/>
                <a:tab pos="5370929" algn="l"/>
                <a:tab pos="5818981" algn="l"/>
                <a:tab pos="6266400" algn="l"/>
                <a:tab pos="6714453" algn="l"/>
                <a:tab pos="7161872" algn="l"/>
                <a:tab pos="7609924" algn="l"/>
                <a:tab pos="8057343" algn="l"/>
                <a:tab pos="8505395" algn="l"/>
                <a:tab pos="8952815" algn="l"/>
              </a:tabLst>
            </a:pPr>
            <a:r>
              <a:rPr lang="ru-RU" dirty="0" smtClean="0"/>
              <a:t>Организатор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06054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61700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17346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72992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145A1D6D-F7B0-4527-A613-8DCD574A6B85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23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91182" y="716691"/>
            <a:ext cx="4947155" cy="371922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28" tIns="45566" rIns="91128" bIns="45566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898" y="4690069"/>
            <a:ext cx="5377001" cy="44232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06054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61700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17346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72992" indent="-227822" algn="ctr" defTabSz="44805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1440" algn="l"/>
                <a:tab pos="1442880" algn="l"/>
                <a:tab pos="2164319" algn="l"/>
                <a:tab pos="2885758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145A1D6D-F7B0-4527-A613-8DCD574A6B85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24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91182" y="716694"/>
            <a:ext cx="4947155" cy="371922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128" tIns="45566" rIns="91128" bIns="45566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3898" y="4690069"/>
            <a:ext cx="5377001" cy="44232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5184576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общеобразовательное учреждение «Средняя школа №59» </a:t>
            </a:r>
            <a:b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участников ГИА и их родителей (законных представителей) о подготовке и проведении государственной итоговой аттестации</a:t>
            </a:r>
            <a:br>
              <a:rPr lang="ru-RU" altLang="ru-RU" sz="4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9 классе (ГИА-9)</a:t>
            </a:r>
            <a:br>
              <a:rPr lang="ru-RU" altLang="ru-RU" sz="4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18.04.2024г.</a:t>
            </a:r>
            <a:endParaRPr lang="ru-RU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53" y="692696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 первичных баллов ОГЭ по литературе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271675"/>
              </p:ext>
            </p:extLst>
          </p:nvPr>
        </p:nvGraphicFramePr>
        <p:xfrm>
          <a:off x="446855" y="1340768"/>
          <a:ext cx="8229600" cy="149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238"/>
                <a:gridCol w="1440160"/>
                <a:gridCol w="1800200"/>
                <a:gridCol w="1728192"/>
                <a:gridCol w="176381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16-23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24-31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32-37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209229"/>
              </p:ext>
            </p:extLst>
          </p:nvPr>
        </p:nvGraphicFramePr>
        <p:xfrm>
          <a:off x="458427" y="4077072"/>
          <a:ext cx="82296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238"/>
                <a:gridCol w="1440160"/>
                <a:gridCol w="1800200"/>
                <a:gridCol w="1728192"/>
                <a:gridCol w="176381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9116" y="2996952"/>
            <a:ext cx="8485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перевода первичных баллов ОГЭ по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информатике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53" y="692696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 первичных баллов ОГЭ по иностранным языкам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818017"/>
              </p:ext>
            </p:extLst>
          </p:nvPr>
        </p:nvGraphicFramePr>
        <p:xfrm>
          <a:off x="467544" y="1988840"/>
          <a:ext cx="8229600" cy="149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238"/>
                <a:gridCol w="1440160"/>
                <a:gridCol w="1800200"/>
                <a:gridCol w="1728192"/>
                <a:gridCol w="176381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29-45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46-57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58-68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перевода первичных баллов ГВЭ по русскому языку (письменная форма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760682"/>
              </p:ext>
            </p:extLst>
          </p:nvPr>
        </p:nvGraphicFramePr>
        <p:xfrm>
          <a:off x="107504" y="2420888"/>
          <a:ext cx="843528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440160"/>
                <a:gridCol w="1512168"/>
                <a:gridCol w="1440160"/>
                <a:gridCol w="13784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15-17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32387" y="36450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(письменная форма)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579624"/>
              </p:ext>
            </p:extLst>
          </p:nvPr>
        </p:nvGraphicFramePr>
        <p:xfrm>
          <a:off x="323528" y="4869160"/>
          <a:ext cx="864096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611"/>
                <a:gridCol w="1477087"/>
                <a:gridCol w="1772505"/>
                <a:gridCol w="1255524"/>
                <a:gridCol w="1403233"/>
              </a:tblGrid>
              <a:tr h="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1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</a:t>
            </a: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акты ГИА-9 </a:t>
            </a: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(региональный </a:t>
            </a:r>
            <a:r>
              <a:rPr lang="ru-RU" sz="4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уровень)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Ярославской области «Об утверждении правил заполнения бланков ГИА-9 в 2024 году» от 29.03.2024г. №92/01-04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Ярославской области от 26.01.2024г. №13/01-04 «Об утверждении Памятки для участников ГИА-9 и их родителей (законных представителей) при проведении ГИА-9 в 2024г»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Расписание </a:t>
            </a:r>
            <a:r>
              <a:rPr lang="ru-RU" sz="3600" b="1" dirty="0" smtClean="0">
                <a:solidFill>
                  <a:srgbClr val="FF0000"/>
                </a:solidFill>
              </a:rPr>
              <a:t>ГИА </a:t>
            </a:r>
            <a:r>
              <a:rPr lang="ru-RU" sz="3600" b="1" dirty="0" smtClean="0">
                <a:solidFill>
                  <a:srgbClr val="FF0000"/>
                </a:solidFill>
              </a:rPr>
              <a:t>в 2024 году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u="sng" dirty="0" smtClean="0">
                <a:solidFill>
                  <a:srgbClr val="00B050"/>
                </a:solidFill>
              </a:rPr>
              <a:t>Основной период</a:t>
            </a:r>
            <a:endParaRPr lang="ru-RU" sz="3600" b="1" u="sng" dirty="0">
              <a:solidFill>
                <a:srgbClr val="00B05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90519429"/>
              </p:ext>
            </p:extLst>
          </p:nvPr>
        </p:nvGraphicFramePr>
        <p:xfrm>
          <a:off x="107504" y="1268760"/>
          <a:ext cx="9036496" cy="5554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025"/>
                <a:gridCol w="6699471"/>
              </a:tblGrid>
              <a:tr h="36168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</a:t>
                      </a:r>
                    </a:p>
                  </a:txBody>
                  <a:tcPr marL="38100" marR="38100" marT="38100" marB="38100" anchor="ctr"/>
                </a:tc>
              </a:tr>
              <a:tr h="65103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мая (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65103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мая (ср)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36168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мая (</a:t>
                      </a:r>
                      <a:r>
                        <a:rPr lang="ru-RU" sz="28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обществознание, химия, информатика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36168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мая (</a:t>
                      </a:r>
                      <a:r>
                        <a:rPr lang="ru-RU" sz="28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история, физика, химия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36168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июня (</a:t>
                      </a:r>
                      <a:r>
                        <a:rPr lang="ru-RU" sz="28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36168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июня </a:t>
                      </a:r>
                      <a:r>
                        <a:rPr lang="ru-RU" sz="2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8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36168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июня (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информатика, обществознание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36168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июня (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информатика, литература, физика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4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Расписание </a:t>
            </a:r>
            <a:r>
              <a:rPr lang="ru-RU" b="1" dirty="0" smtClean="0">
                <a:solidFill>
                  <a:srgbClr val="FF0000"/>
                </a:solidFill>
              </a:rPr>
              <a:t>ГИА </a:t>
            </a:r>
            <a:r>
              <a:rPr lang="ru-RU" b="1" dirty="0" smtClean="0">
                <a:solidFill>
                  <a:srgbClr val="FF0000"/>
                </a:solidFill>
              </a:rPr>
              <a:t>в 2024 году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00B050"/>
                </a:solidFill>
              </a:rPr>
              <a:t>Резервный период</a:t>
            </a:r>
            <a:endParaRPr lang="ru-RU" b="1" u="sng" dirty="0">
              <a:solidFill>
                <a:srgbClr val="00B05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11265226"/>
              </p:ext>
            </p:extLst>
          </p:nvPr>
        </p:nvGraphicFramePr>
        <p:xfrm>
          <a:off x="539552" y="1700808"/>
          <a:ext cx="8352928" cy="439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272"/>
                <a:gridCol w="5718656"/>
              </a:tblGrid>
              <a:tr h="3611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</a:t>
                      </a:r>
                    </a:p>
                  </a:txBody>
                  <a:tcPr marL="38100" marR="38100" marT="38100" marB="38100" anchor="ctr"/>
                </a:tc>
              </a:tr>
              <a:tr h="64998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июня</a:t>
                      </a:r>
                      <a:r>
                        <a:rPr lang="ru-RU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38100" marR="38100" marT="38100" marB="38100" anchor="ctr"/>
                </a:tc>
              </a:tr>
              <a:tr h="64998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июня (</a:t>
                      </a:r>
                      <a:r>
                        <a:rPr lang="ru-RU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учебным предметам (кроме русского языка и математики)</a:t>
                      </a:r>
                    </a:p>
                  </a:txBody>
                  <a:tcPr marL="38100" marR="38100" marT="38100" marB="38100" anchor="ctr"/>
                </a:tc>
              </a:tr>
              <a:tr h="361103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июня (ср)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учебным предметам (кроме русского языка и математики)</a:t>
                      </a:r>
                    </a:p>
                  </a:txBody>
                  <a:tcPr marL="38100" marR="38100" marT="38100" marB="38100" anchor="ctr"/>
                </a:tc>
              </a:tr>
              <a:tr h="361103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июня (</a:t>
                      </a:r>
                      <a:r>
                        <a:rPr lang="ru-RU" sz="28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38100" marR="38100" marT="38100" marB="38100" anchor="ctr"/>
                </a:tc>
              </a:tr>
              <a:tr h="361103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июля (</a:t>
                      </a:r>
                      <a:r>
                        <a:rPr lang="ru-RU" sz="28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учебным предметам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424291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июля (</a:t>
                      </a:r>
                      <a:r>
                        <a:rPr lang="ru-RU" sz="28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учебным предметам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558" y="3573016"/>
            <a:ext cx="8910251" cy="2434101"/>
          </a:xfrm>
          <a:prstGeom prst="rect">
            <a:avLst/>
          </a:prstGeom>
          <a:noFill/>
          <a:ln w="9360">
            <a:noFill/>
            <a:miter lim="800000"/>
          </a:ln>
          <a:effectLst/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Приказ Министерства просвещения Российской Федерации и Федеральной службы по надзору в сфере образования от 04.04.2023 № 232/551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7831" y="1484784"/>
            <a:ext cx="756084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Порядок</a:t>
            </a:r>
          </a:p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проведения ГИА-9</a:t>
            </a:r>
            <a:endParaRPr lang="ru-RU" sz="5000" b="1" dirty="0">
              <a:solidFill>
                <a:srgbClr val="00206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06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619672" y="108573"/>
            <a:ext cx="6624736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Порядок ГИА-9 определяет</a:t>
            </a:r>
            <a:endParaRPr lang="ru-RU" sz="3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19972" y="908720"/>
            <a:ext cx="504056" cy="100811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060848"/>
            <a:ext cx="8496944" cy="4464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</a:rPr>
              <a:t>ф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ормы проведения ГИА-9</a:t>
            </a:r>
          </a:p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</a:rPr>
              <a:t>у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частников ГИА-9</a:t>
            </a:r>
          </a:p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требования к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</a:rPr>
              <a:t>использованию средств обучения и воспитания, средств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связи</a:t>
            </a:r>
          </a:p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требования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</a:rPr>
              <a:t>, предъявляемые к лицам, привлекаемым к проведению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ГИА-9</a:t>
            </a:r>
          </a:p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порядок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</a:rPr>
              <a:t>проверки экзаменационных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работ</a:t>
            </a:r>
            <a:endParaRPr lang="ru-RU" sz="2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порядок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</a:rPr>
              <a:t>подачи и рассмотрения апелляций, изменения и (или) аннулирования результатов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ГИА-9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93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2742" y="188640"/>
            <a:ext cx="3092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ГИА-9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12658" y="1052736"/>
            <a:ext cx="8307813" cy="5256584"/>
            <a:chOff x="903189" y="1087389"/>
            <a:chExt cx="10825088" cy="2404385"/>
          </a:xfrm>
          <a:solidFill>
            <a:schemeClr val="tx1">
              <a:lumMod val="75000"/>
            </a:schemeClr>
          </a:solidFill>
        </p:grpSpPr>
        <p:sp>
          <p:nvSpPr>
            <p:cNvPr id="17" name="Прямоугольник 16"/>
            <p:cNvSpPr/>
            <p:nvPr/>
          </p:nvSpPr>
          <p:spPr>
            <a:xfrm>
              <a:off x="903189" y="1098064"/>
              <a:ext cx="3152211" cy="2393710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Досрочный период</a:t>
              </a:r>
            </a:p>
            <a:p>
              <a:pPr algn="ctr"/>
              <a:endPara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 апреля - 18 мая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86272" y="1087389"/>
              <a:ext cx="3152213" cy="2393710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Основной период</a:t>
              </a:r>
            </a:p>
            <a:p>
              <a:pPr algn="ctr"/>
              <a:endPara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 мая – 14 июня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308528" y="1098064"/>
              <a:ext cx="3419749" cy="2393710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endParaRPr>
            </a:p>
            <a:p>
              <a:pPr algn="ctr"/>
              <a:endPara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Дополнительный период</a:t>
              </a:r>
            </a:p>
            <a:p>
              <a:pPr algn="ctr"/>
              <a:endParaRPr lang="ru-RU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endParaRPr>
            </a:p>
            <a:p>
              <a:pPr algn="ctr"/>
              <a:endPara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сентября -24 сентября</a:t>
              </a:r>
            </a:p>
            <a:p>
              <a:pPr algn="ctr"/>
              <a:endPara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036539" y="2548921"/>
              <a:ext cx="2886450" cy="1"/>
            </a:xfrm>
            <a:prstGeom prst="line">
              <a:avLst/>
            </a:prstGeom>
            <a:grpFill/>
            <a:ln w="254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4708525" y="2548921"/>
              <a:ext cx="2886450" cy="1"/>
            </a:xfrm>
            <a:prstGeom prst="line">
              <a:avLst/>
            </a:prstGeom>
            <a:grpFill/>
            <a:ln w="254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8708946" y="2548917"/>
              <a:ext cx="2886450" cy="1"/>
            </a:xfrm>
            <a:prstGeom prst="line">
              <a:avLst/>
            </a:prstGeom>
            <a:grpFill/>
            <a:ln w="254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672501" y="4869160"/>
            <a:ext cx="1555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сроки: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июня-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июля</a:t>
            </a:r>
          </a:p>
        </p:txBody>
      </p:sp>
    </p:spTree>
    <p:extLst>
      <p:ext uri="{BB962C8B-B14F-4D97-AF65-F5344CB8AC3E}">
        <p14:creationId xmlns:p14="http://schemas.microsoft.com/office/powerpoint/2010/main" val="2376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959644" y="0"/>
            <a:ext cx="7920880" cy="80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Формы проведения ГИА-9</a:t>
            </a:r>
            <a:endParaRPr lang="ru-RU" sz="3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090" y="2155190"/>
            <a:ext cx="3789680" cy="14262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ОГЭ</a:t>
            </a:r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основной государственный экзамен</a:t>
            </a:r>
            <a:endParaRPr lang="ru-RU" sz="2200" dirty="0">
              <a:solidFill>
                <a:srgbClr val="00206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65395" y="2155190"/>
            <a:ext cx="3816350" cy="14262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ГВЭ</a:t>
            </a:r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государственный выпускной экзамен</a:t>
            </a:r>
          </a:p>
        </p:txBody>
      </p:sp>
      <p:sp>
        <p:nvSpPr>
          <p:cNvPr id="3" name="Левая круглая скобка 2"/>
          <p:cNvSpPr/>
          <p:nvPr/>
        </p:nvSpPr>
        <p:spPr>
          <a:xfrm rot="16200000" flipH="1">
            <a:off x="4626464" y="-1351771"/>
            <a:ext cx="130514" cy="6840762"/>
          </a:xfrm>
          <a:prstGeom prst="leftBracke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2555" y="4077335"/>
            <a:ext cx="3912870" cy="26644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проводится с использованием контрольных измерительных материалов, представляющих собой комплекс заданий стандартизированной формы 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95737" y="908720"/>
            <a:ext cx="4968552" cy="97369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Государственная итоговая аттестация по программам основного общего образования </a:t>
            </a: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rot="5400000">
            <a:off x="1779031" y="3708496"/>
            <a:ext cx="576066" cy="299989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283820" y="4005063"/>
            <a:ext cx="3568104" cy="27367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Проводится в форме письменных и устных экзаменов с использованием контрольных измерительных материалов стандартизированной формы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 rot="16200000" flipH="1">
            <a:off x="6840479" y="3691300"/>
            <a:ext cx="553721" cy="334380"/>
          </a:xfrm>
          <a:prstGeom prst="bentConnector3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434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576" y="-68262"/>
            <a:ext cx="9144000" cy="757238"/>
            <a:chOff x="295" y="391"/>
            <a:chExt cx="5325" cy="47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5" y="391"/>
              <a:ext cx="5326" cy="4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42" y="458"/>
              <a:ext cx="5234" cy="364"/>
            </a:xfrm>
            <a:prstGeom prst="rect">
              <a:avLst/>
            </a:prstGeom>
            <a:noFill/>
            <a:ln w="936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3200" b="1" i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Порядок проведения ГИА-9</a:t>
              </a: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052514"/>
            <a:ext cx="9143999" cy="1622734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04.04.2023г. 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232/551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2674076"/>
            <a:ext cx="9143999" cy="3592504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72000" rIns="90000" bIns="72000">
            <a:sp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формы проведения ГИА-9, участников, сроки и продолжительность проведения ГИА-9, требования к использованию средств обучения и воспитания, средств связи при проведении ГИА-9, требования предъявляемые к лицам, привлекаемым к проведению ГИА-9, порядок проверки экзаменационных работ, порядок подачи и рассмотрения апелляций, изменения и (или) аннулирования результатов ГИА-9</a:t>
            </a:r>
          </a:p>
        </p:txBody>
      </p:sp>
    </p:spTree>
    <p:extLst>
      <p:ext uri="{BB962C8B-B14F-4D97-AF65-F5344CB8AC3E}">
        <p14:creationId xmlns:p14="http://schemas.microsoft.com/office/powerpoint/2010/main" val="12873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570156" y="116632"/>
            <a:ext cx="86788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Продолжительность </a:t>
            </a: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экзаменов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33173" y="1112374"/>
            <a:ext cx="3387481" cy="12337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2060"/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defTabSz="914400">
              <a:defRPr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Математика</a:t>
            </a:r>
          </a:p>
          <a:p>
            <a:pPr algn="l" defTabSz="914400">
              <a:defRPr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Русский язык                   </a:t>
            </a:r>
          </a:p>
          <a:p>
            <a:pPr algn="l" defTabSz="914400">
              <a:defRPr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Литература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19437" y="1208531"/>
            <a:ext cx="3789680" cy="1572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defTabSz="914400">
              <a:defRPr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Физика</a:t>
            </a:r>
          </a:p>
          <a:p>
            <a:pPr algn="l" defTabSz="914400">
              <a:defRPr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Обществознание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defTabSz="914400">
              <a:defRPr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История                       </a:t>
            </a:r>
          </a:p>
          <a:p>
            <a:pPr defTabSz="914400">
              <a:defRPr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Химия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3173" y="2780999"/>
            <a:ext cx="3567748" cy="1326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defTabSz="914400"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Информатика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defTabSz="914400"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География</a:t>
            </a:r>
          </a:p>
          <a:p>
            <a:pPr defTabSz="914400"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Биология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3173" y="4385526"/>
            <a:ext cx="3834771" cy="556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defTabSz="914400">
              <a:defRPr/>
            </a:pP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Иностр.яз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(письменный) </a:t>
            </a:r>
            <a:endParaRPr lang="ru-RU" sz="24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33173" y="5589240"/>
            <a:ext cx="3834771" cy="556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l" defTabSz="914400">
              <a:defRPr/>
            </a:pP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Иностр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яз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(устный)</a:t>
            </a:r>
            <a:endParaRPr lang="ru-RU" sz="1600" b="1" i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98451" y="1431288"/>
            <a:ext cx="1944857" cy="7937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3 ч 55 мин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(235 мин)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1317" y="3119129"/>
            <a:ext cx="1878755" cy="6186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2 ч 30 мин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(150 мин)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97833" y="4613321"/>
            <a:ext cx="1732959" cy="6186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2 ч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(120 мин)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71800" y="5867572"/>
            <a:ext cx="1656184" cy="6186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15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мин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76423" y="2346146"/>
            <a:ext cx="1984054" cy="6186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3 ч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(180 мин)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919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115616" y="116632"/>
            <a:ext cx="760924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2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Средства обучения и воспитания, используемые на </a:t>
            </a:r>
            <a:r>
              <a:rPr lang="ru-RU" sz="2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ГИА</a:t>
            </a:r>
            <a:endParaRPr lang="ru-RU" sz="25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4388" y="908720"/>
            <a:ext cx="8385249" cy="5069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342900" indent="-342900" algn="l" eaLnBrk="1" hangingPunct="1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русский язык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–</a:t>
            </a:r>
            <a:r>
              <a:rPr lang="ru-RU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smtClean="0">
                <a:solidFill>
                  <a:srgbClr val="009900"/>
                </a:solidFill>
                <a:latin typeface="Cambria" panose="02040503050406030204" pitchFamily="18" charset="0"/>
              </a:rPr>
              <a:t>орфографические словари</a:t>
            </a:r>
          </a:p>
          <a:p>
            <a:pPr marL="342900" indent="-342900" algn="l" eaLnBrk="1" hangingPunct="1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математика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–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линейка, </a:t>
            </a:r>
            <a:r>
              <a:rPr lang="ru-RU" sz="3200" dirty="0" smtClean="0">
                <a:solidFill>
                  <a:srgbClr val="009900"/>
                </a:solidFill>
                <a:latin typeface="Cambria" panose="02040503050406030204" pitchFamily="18" charset="0"/>
              </a:rPr>
              <a:t>справочные материалы</a:t>
            </a:r>
          </a:p>
          <a:p>
            <a:pPr marL="342900" indent="-342900" eaLnBrk="1" hangingPunct="1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физика</a:t>
            </a:r>
            <a:r>
              <a:rPr lang="ru-RU" sz="3200" dirty="0" smtClean="0">
                <a:solidFill>
                  <a:srgbClr val="009900"/>
                </a:solidFill>
                <a:latin typeface="Cambria" panose="02040503050406030204" pitchFamily="18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– линейка,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непрограммируемый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калькулятор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sz="3200" dirty="0" smtClean="0">
                <a:solidFill>
                  <a:srgbClr val="009900"/>
                </a:solidFill>
                <a:latin typeface="Cambria" panose="02040503050406030204" pitchFamily="18" charset="0"/>
              </a:rPr>
              <a:t>лабораторное оборудование</a:t>
            </a:r>
          </a:p>
          <a:p>
            <a:pPr marL="342900" indent="-342900" eaLnBrk="1" hangingPunct="1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химия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–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непрограммируемый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калькулятор, </a:t>
            </a:r>
            <a:r>
              <a:rPr lang="ru-RU" sz="3200" dirty="0" smtClean="0">
                <a:solidFill>
                  <a:srgbClr val="009900"/>
                </a:solidFill>
                <a:latin typeface="Cambria" panose="02040503050406030204" pitchFamily="18" charset="0"/>
              </a:rPr>
              <a:t>справочные материалы, лабораторное оборудование</a:t>
            </a:r>
            <a:endParaRPr lang="ru-RU" sz="3200" dirty="0">
              <a:solidFill>
                <a:srgbClr val="009900"/>
              </a:solidFill>
              <a:latin typeface="Cambria" panose="02040503050406030204" pitchFamily="18" charset="0"/>
            </a:endParaRPr>
          </a:p>
          <a:p>
            <a:pPr marL="342900" indent="-342900" eaLnBrk="1" hangingPunct="1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биология </a:t>
            </a:r>
            <a:r>
              <a:rPr lang="ru-RU" sz="3200" dirty="0">
                <a:solidFill>
                  <a:schemeClr val="accent2"/>
                </a:solidFill>
                <a:latin typeface="Cambria" panose="02040503050406030204" pitchFamily="18" charset="0"/>
              </a:rPr>
              <a:t>–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линейка, непрограммируемый калькулятор</a:t>
            </a:r>
          </a:p>
        </p:txBody>
      </p:sp>
      <p:pic>
        <p:nvPicPr>
          <p:cNvPr id="8" name="Picture 4" descr="http://kancler30.ru/item_pics/i_gak1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40" y="1196752"/>
            <a:ext cx="1243013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425703"/>
            <a:ext cx="1056521" cy="114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411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5400" b="1" dirty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54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5400" b="1" dirty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54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5400" b="1" dirty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54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воспитания, используемые на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6584"/>
          </a:xfrm>
        </p:spPr>
        <p:txBody>
          <a:bodyPr>
            <a:no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sz="3200" dirty="0">
                <a:solidFill>
                  <a:srgbClr val="C00000"/>
                </a:solidFill>
                <a:latin typeface="Cambria" panose="02040503050406030204" pitchFamily="18" charset="0"/>
              </a:rPr>
              <a:t>география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– линейка, непрограммируемый калькулятор, </a:t>
            </a:r>
            <a:r>
              <a:rPr lang="ru-RU" sz="3200" dirty="0">
                <a:solidFill>
                  <a:srgbClr val="009900"/>
                </a:solidFill>
                <a:latin typeface="Cambria" panose="02040503050406030204" pitchFamily="18" charset="0"/>
              </a:rPr>
              <a:t>географические атласы для 7-9 классов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sz="3200" dirty="0">
                <a:solidFill>
                  <a:srgbClr val="C00000"/>
                </a:solidFill>
                <a:latin typeface="Cambria" panose="02040503050406030204" pitchFamily="18" charset="0"/>
              </a:rPr>
              <a:t>литература</a:t>
            </a:r>
            <a:r>
              <a:rPr lang="ru-RU" sz="3200" dirty="0">
                <a:solidFill>
                  <a:schemeClr val="accent2"/>
                </a:solidFill>
                <a:latin typeface="Cambria" panose="02040503050406030204" pitchFamily="18" charset="0"/>
              </a:rPr>
              <a:t> – </a:t>
            </a:r>
            <a:r>
              <a:rPr lang="ru-RU" sz="3200" dirty="0">
                <a:solidFill>
                  <a:srgbClr val="009900"/>
                </a:solidFill>
                <a:latin typeface="Cambria" panose="02040503050406030204" pitchFamily="18" charset="0"/>
              </a:rPr>
              <a:t>орфографические словари, тексты художественных произведений и сборники </a:t>
            </a:r>
            <a:r>
              <a:rPr lang="ru-RU" sz="3200" dirty="0" smtClean="0">
                <a:solidFill>
                  <a:srgbClr val="009900"/>
                </a:solidFill>
                <a:latin typeface="Cambria" panose="02040503050406030204" pitchFamily="18" charset="0"/>
              </a:rPr>
              <a:t>лирики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иностранные языки</a:t>
            </a:r>
            <a:r>
              <a:rPr lang="ru-RU" sz="3200" dirty="0" smtClean="0"/>
              <a:t>- технические средства для аудиозаписи, компьютерная техника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информатика</a:t>
            </a:r>
            <a:r>
              <a:rPr lang="ru-RU" sz="3200" dirty="0" smtClean="0"/>
              <a:t>-компьютерная техника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94485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924148" y="3367765"/>
            <a:ext cx="7416824" cy="2064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Литература, Физика, Химия, Биология, География, История, Обществознание,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Информатика и ИКТ,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Иностранные языки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(английский, немецкий, французский, испанский)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55487" y="5467657"/>
            <a:ext cx="8493899" cy="1326105"/>
          </a:xfrm>
          <a:prstGeom prst="rect">
            <a:avLst/>
          </a:prstGeom>
          <a:noFill/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участников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ГИА-9 с ОВЗ,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детей-инвалидов, инвалидов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ГИА-9 по их желанию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проводится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только по обязательным учебным предметам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697" y="1772816"/>
            <a:ext cx="2862841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Русский язык</a:t>
            </a:r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107260" y="0"/>
            <a:ext cx="7717509" cy="64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Учебные предметы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7111" y="648692"/>
            <a:ext cx="633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2 обязательных учебных предмета</a:t>
            </a:r>
            <a:endParaRPr lang="ru-RU" sz="2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999780" y="1171912"/>
            <a:ext cx="576064" cy="41724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871026" y="1171912"/>
            <a:ext cx="1005229" cy="41724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9397" y="2708920"/>
            <a:ext cx="454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2 предмета по выбору</a:t>
            </a:r>
            <a:endParaRPr lang="ru-RU" sz="2800" b="1" u="sng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31168" y="1683916"/>
            <a:ext cx="2736304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Математика</a:t>
            </a:r>
            <a:endParaRPr lang="ru-RU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2383288" y="188639"/>
            <a:ext cx="5400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к ГИА-9</a:t>
            </a:r>
            <a:endParaRPr lang="ru-RU" sz="3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19872" y="1124744"/>
            <a:ext cx="3168352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Обучающиеся</a:t>
            </a:r>
            <a:endParaRPr lang="ru-RU" sz="3000" b="1" dirty="0">
              <a:solidFill>
                <a:srgbClr val="00206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14017" y="2636912"/>
            <a:ext cx="3817936" cy="252028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Имеют годовые отметки по всем учебным предметам учебного плана за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IX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класс не ниже удовлетворительных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8955" y="5805264"/>
            <a:ext cx="7450734" cy="936104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Наличие результата  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зачёт</a:t>
            </a: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» 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за итоговое собеседование</a:t>
            </a:r>
            <a:endParaRPr lang="ru-RU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5400000">
            <a:off x="4929420" y="5337808"/>
            <a:ext cx="661216" cy="299989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endCxn id="3" idx="0"/>
          </p:cNvCxnSpPr>
          <p:nvPr/>
        </p:nvCxnSpPr>
        <p:spPr>
          <a:xfrm rot="5400000">
            <a:off x="4713988" y="2053821"/>
            <a:ext cx="792088" cy="374094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009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5753" y="1844824"/>
            <a:ext cx="8208912" cy="1326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/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defTabSz="914400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Участники ГИА-9, </a:t>
            </a:r>
          </a:p>
          <a:p>
            <a:pPr defTabSz="914400">
              <a:buClr>
                <a:schemeClr val="accent6">
                  <a:lumMod val="75000"/>
                </a:schemeClr>
              </a:buClr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получившие неудовлетворительные  результаты</a:t>
            </a:r>
          </a:p>
          <a:p>
            <a:pPr defTabSz="914400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 более 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чем по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учебным предметам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5753" y="3861048"/>
            <a:ext cx="8208912" cy="169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/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defTabSz="914400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Участники ГИА-9 </a:t>
            </a:r>
          </a:p>
          <a:p>
            <a:pPr defTabSz="914400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обязательным учебным предметам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defTabSz="914400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получившие неудовлетворительные результаты </a:t>
            </a:r>
          </a:p>
          <a:p>
            <a:pPr defTabSz="914400">
              <a:buClr>
                <a:schemeClr val="accent6">
                  <a:lumMod val="75000"/>
                </a:schemeClr>
              </a:buClr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 обязательному учебному предмету </a:t>
            </a:r>
            <a:endParaRPr lang="ru-RU" sz="2400" dirty="0">
              <a:solidFill>
                <a:srgbClr val="0000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539552" y="188640"/>
            <a:ext cx="8280921" cy="79208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Повторный допуск к сдаче  ГИА-9</a:t>
            </a:r>
          </a:p>
        </p:txBody>
      </p:sp>
    </p:spTree>
    <p:extLst>
      <p:ext uri="{BB962C8B-B14F-4D97-AF65-F5344CB8AC3E}">
        <p14:creationId xmlns:p14="http://schemas.microsoft.com/office/powerpoint/2010/main" val="3510714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79711" y="1396084"/>
            <a:ext cx="4726853" cy="587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/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342900" indent="-342900" defTabSz="9144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 прошедшие ГИА-9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8740" y="2215047"/>
            <a:ext cx="4033193" cy="4280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/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342900" indent="-342900" algn="l" defTabSz="9144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Получившие неудовлетворительные результаты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более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чем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2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учебным  предметам </a:t>
            </a:r>
          </a:p>
          <a:p>
            <a:pPr marL="342900" indent="-342900" algn="l" defTabSz="9144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Получившие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повторно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неудовлетворительный результат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одному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или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двум учебным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предметам при пересдаче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458638" y="2215047"/>
            <a:ext cx="4495851" cy="4280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rgbClr val="002060"/>
            </a:solidFill>
            <a:miter lim="800000"/>
          </a:ln>
          <a:effectLst/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342900" indent="-342900" algn="l" defTabSz="9144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Участники ГИА-9 </a:t>
            </a:r>
            <a:r>
              <a:rPr lang="ru-RU" sz="2400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обязательным учебным предметам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получившие неудовлетворительные результаты по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 обязательным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экзаменам</a:t>
            </a:r>
          </a:p>
          <a:p>
            <a:pPr marL="342900" indent="-342900" algn="l" defTabSz="9144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Получившие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повторно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неудовлетворительный результат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одному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из этих предметов при пересдаче</a:t>
            </a:r>
          </a:p>
        </p:txBody>
      </p:sp>
      <p:sp>
        <p:nvSpPr>
          <p:cNvPr id="2" name="Овал 1"/>
          <p:cNvSpPr/>
          <p:nvPr/>
        </p:nvSpPr>
        <p:spPr bwMode="auto">
          <a:xfrm>
            <a:off x="1269133" y="116632"/>
            <a:ext cx="7128793" cy="93610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Дополнительный период</a:t>
            </a:r>
          </a:p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(сентябрь)</a:t>
            </a:r>
          </a:p>
        </p:txBody>
      </p:sp>
    </p:spTree>
    <p:extLst>
      <p:ext uri="{BB962C8B-B14F-4D97-AF65-F5344CB8AC3E}">
        <p14:creationId xmlns:p14="http://schemas.microsoft.com/office/powerpoint/2010/main" val="1890113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865711" y="1116016"/>
            <a:ext cx="647700" cy="558165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Х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О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Д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В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П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П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Э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59339" y="1116017"/>
            <a:ext cx="2498725" cy="165735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Помещения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для личных вещей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77565" y="3098999"/>
            <a:ext cx="2525712" cy="158432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Помещение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для сопровождающих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4305300" y="1301753"/>
            <a:ext cx="2040732" cy="165735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Помещение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для медработника</a:t>
            </a: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4335464" y="5151589"/>
            <a:ext cx="1846261" cy="165735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Помещение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для инструктажа</a:t>
            </a: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4320382" y="3148013"/>
            <a:ext cx="2025650" cy="185420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Помещение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для общественных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наблюдателей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6593535" y="1116016"/>
            <a:ext cx="2376487" cy="236537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>
                <a:solidFill>
                  <a:srgbClr val="008000"/>
                </a:solidFill>
              </a:rPr>
              <a:t>Аудитории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>
                <a:solidFill>
                  <a:srgbClr val="008000"/>
                </a:solidFill>
              </a:rPr>
              <a:t> для участников ГИА-9</a:t>
            </a:r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6593536" y="4683326"/>
            <a:ext cx="2550469" cy="211931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Помещение для руководителя ППЭ</a:t>
            </a:r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6708576" y="1256505"/>
            <a:ext cx="2376489" cy="233204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>
                <a:solidFill>
                  <a:srgbClr val="008000"/>
                </a:solidFill>
              </a:rPr>
              <a:t>Аудитории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>
                <a:solidFill>
                  <a:srgbClr val="008000"/>
                </a:solidFill>
              </a:rPr>
              <a:t> для участников ГИА-9</a:t>
            </a:r>
          </a:p>
        </p:txBody>
      </p:sp>
      <p:sp>
        <p:nvSpPr>
          <p:cNvPr id="9228" name="Rectangle 11"/>
          <p:cNvSpPr>
            <a:spLocks noChangeArrowheads="1"/>
          </p:cNvSpPr>
          <p:nvPr/>
        </p:nvSpPr>
        <p:spPr bwMode="auto">
          <a:xfrm>
            <a:off x="6799065" y="1339852"/>
            <a:ext cx="2257426" cy="237331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Аудитории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для участников ГИА-9</a:t>
            </a:r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74" y="3211663"/>
            <a:ext cx="1500859" cy="244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339851"/>
            <a:ext cx="288924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59334" y="5002215"/>
            <a:ext cx="2525712" cy="1584325"/>
          </a:xfrm>
          <a:prstGeom prst="rect">
            <a:avLst/>
          </a:prstGeom>
          <a:solidFill>
            <a:srgbClr val="FFFFCC"/>
          </a:solidFill>
          <a:ln w="9360">
            <a:solidFill>
              <a:srgbClr val="FF6600"/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Помещение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для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представителей СМИ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339752" y="12700"/>
            <a:ext cx="46365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Проведение ГИА-9</a:t>
            </a:r>
            <a:endParaRPr lang="ru-RU" sz="3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409532" y="4722022"/>
            <a:ext cx="1482948" cy="520329"/>
          </a:xfrm>
          <a:prstGeom prst="rect">
            <a:avLst/>
          </a:prstGeom>
          <a:solidFill>
            <a:srgbClr val="FFFFCC"/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Вещи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818112" y="1339854"/>
            <a:ext cx="2257426" cy="790575"/>
          </a:xfrm>
          <a:prstGeom prst="rect">
            <a:avLst/>
          </a:prstGeom>
          <a:solidFill>
            <a:srgbClr val="FFFFCC"/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Закрыта справочно-познавательная информация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Рисунок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32" y="3182958"/>
            <a:ext cx="16605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0557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428749" y="1835593"/>
            <a:ext cx="6455615" cy="4927544"/>
            <a:chOff x="123824" y="664146"/>
            <a:chExt cx="7391161" cy="529290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7064" cy="2644409"/>
              <a:chOff x="123824" y="664146"/>
              <a:chExt cx="3407064" cy="2644409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40013" y="925873"/>
                <a:ext cx="3190875" cy="238268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 </a:t>
                </a:r>
                <a:r>
                  <a:rPr lang="ru-RU" sz="280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документ, </a:t>
                </a:r>
                <a:r>
                  <a:rPr lang="ru-RU" sz="280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удоверяющий</a:t>
                </a:r>
                <a:r>
                  <a:rPr lang="ru-RU" sz="280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 </a:t>
                </a:r>
                <a:r>
                  <a:rPr lang="ru-RU" sz="28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личность</a:t>
                </a:r>
                <a:endParaRPr lang="ru-RU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1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568087" cy="2576823"/>
              <a:chOff x="123824" y="664146"/>
              <a:chExt cx="3568087" cy="2576823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11690" y="858287"/>
                <a:ext cx="3380221" cy="238268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гелевую</a:t>
                </a:r>
                <a:r>
                  <a:rPr lang="ru-RU" sz="280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 ручку </a:t>
                </a:r>
                <a:r>
                  <a:rPr lang="ru-RU" sz="28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с чернилами черного цвета</a:t>
                </a:r>
                <a:endParaRPr lang="ru-RU" sz="2800" b="1" i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2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407064" cy="2410096"/>
              <a:chOff x="123824" y="664146"/>
              <a:chExt cx="3407064" cy="2410096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40012" y="691560"/>
                <a:ext cx="3190876" cy="238268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средства обучения и воспитания по предмету</a:t>
                </a:r>
                <a:endParaRPr lang="ru-RU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3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568088" cy="2447849"/>
              <a:chOff x="123824" y="664146"/>
              <a:chExt cx="3568088" cy="2447849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2" y="729313"/>
                <a:ext cx="3384500" cy="238268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8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лекарственные </a:t>
                </a:r>
                <a:r>
                  <a:rPr lang="ru-RU" sz="28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средства и питание  (при </a:t>
                </a:r>
                <a:r>
                  <a:rPr lang="ru-RU" sz="280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Основной текст (восточно-азиат" charset="0"/>
                    <a:sym typeface="+mn-ea"/>
                  </a:rPr>
                  <a:t>необходимости)</a:t>
                </a:r>
                <a:endParaRPr lang="ru-RU" sz="28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4</a:t>
                </a:r>
              </a:p>
            </p:txBody>
          </p:sp>
        </p:grpSp>
      </p:grpSp>
      <p:grpSp>
        <p:nvGrpSpPr>
          <p:cNvPr id="25" name="Группа 24"/>
          <p:cNvGrpSpPr/>
          <p:nvPr/>
        </p:nvGrpSpPr>
        <p:grpSpPr>
          <a:xfrm>
            <a:off x="1617574" y="276121"/>
            <a:ext cx="6266790" cy="1754326"/>
            <a:chOff x="-1921845" y="-369306"/>
            <a:chExt cx="8896171" cy="1125526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1630344" y="156815"/>
              <a:ext cx="8313169" cy="3324369"/>
            </a:xfrm>
            <a:prstGeom prst="rect">
              <a:avLst/>
            </a:prstGeom>
            <a:noFill/>
            <a:ln w="381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21845" y="-369306"/>
              <a:ext cx="8896171" cy="112552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П</a:t>
              </a:r>
              <a:r>
                <a:rPr lang="ru-RU" sz="3600" b="1" kern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j-ea"/>
                  <a:cs typeface="Century Gothic" panose="020B0502020202020204" pitchFamily="34" charset="0"/>
                  <a:sym typeface="+mn-ea"/>
                </a:rPr>
                <a:t>ри себе участник </a:t>
              </a:r>
              <a:r>
                <a:rPr lang="ru-RU" sz="3600" b="1" kern="0" dirty="0" smtClean="0">
                  <a:solidFill>
                    <a:srgbClr val="FF0000"/>
                  </a:solidFill>
                  <a:ea typeface="+mj-ea"/>
                  <a:cs typeface="Century Gothic" panose="020B0502020202020204" pitchFamily="34" charset="0"/>
                  <a:sym typeface="+mn-ea"/>
                </a:rPr>
                <a:t>экзамена</a:t>
              </a:r>
              <a:r>
                <a:rPr lang="ru-RU" sz="3600" b="1" kern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j-ea"/>
                  <a:cs typeface="Century Gothic" panose="020B0502020202020204" pitchFamily="34" charset="0"/>
                  <a:sym typeface="+mn-ea"/>
                </a:rPr>
                <a:t> может иметь:</a:t>
              </a:r>
            </a:p>
          </p:txBody>
        </p:sp>
      </p:grpSp>
      <p:pic>
        <p:nvPicPr>
          <p:cNvPr id="22" name="Рисунок 21" descr="паспор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2963" y="3427498"/>
            <a:ext cx="1056762" cy="1056762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7076">
            <a:off x="7068165" y="3553930"/>
            <a:ext cx="106203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7016" y="1245056"/>
            <a:ext cx="4752528" cy="4946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Общаться друг с другом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Пересаживаться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Переписывать задания КИМ на бумажный носитель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Фотографировать ЭМ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Свободно перемещаться по аудитории и ППЭ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Обмениваться любыми материалами и предметами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Выносить из аудиторий  и ППЭ экзаменационные материалы на бумажном или электронном носителях 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-5292" y="25856"/>
            <a:ext cx="4968552" cy="12192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Участникам ГИА-9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запрещается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1628837" cy="16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 bwMode="auto">
          <a:xfrm>
            <a:off x="4189629" y="16779"/>
            <a:ext cx="5104731" cy="128253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Участникам ГИА-9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запрещается иметь при себе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56861" y="1492853"/>
            <a:ext cx="4025201" cy="3469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средства связи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электронно-вычислительную технику</a:t>
            </a:r>
          </a:p>
          <a:p>
            <a:pPr algn="l" eaLnBrk="1" hangingPunct="1">
              <a:buClr>
                <a:schemeClr val="tx2">
                  <a:lumMod val="50000"/>
                </a:schemeClr>
              </a:buCl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фото-, аудио- и видеоаппаратуру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справочные  материалы, письменные заметки и иные средства хранения и передачи информации</a:t>
            </a:r>
          </a:p>
        </p:txBody>
      </p:sp>
      <p:pic>
        <p:nvPicPr>
          <p:cNvPr id="10" name="Рисунок 9" descr="Запрет-пользования-телефонам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1369732"/>
            <a:ext cx="983269" cy="950203"/>
          </a:xfrm>
          <a:prstGeom prst="rect">
            <a:avLst/>
          </a:prstGeom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264809" y="5487966"/>
            <a:ext cx="4843695" cy="12534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Уведомление на экзамен надо оставить в месте для хранения личных вещей</a:t>
            </a:r>
          </a:p>
        </p:txBody>
      </p:sp>
    </p:spTree>
    <p:extLst>
      <p:ext uri="{BB962C8B-B14F-4D97-AF65-F5344CB8AC3E}">
        <p14:creationId xmlns:p14="http://schemas.microsoft.com/office/powerpoint/2010/main" val="1633162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8482" y="1141188"/>
            <a:ext cx="8604250" cy="2361398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72000" rIns="90000" bIns="72000">
            <a:sp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единого расписания и продолжительности проведения </a:t>
            </a: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государственного экзамена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учебному предмету,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к использованию средств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 при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году» от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18.12.2023г.  №954/2117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3645024"/>
            <a:ext cx="8604250" cy="2730729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72000" rIns="90000" bIns="72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единого расписания и продолжительности проведения государственного выпускного экзамена по образовательным программам </a:t>
            </a:r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 общего образования по каждому учебному предмету,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к использованию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обучения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при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году» от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18.12.2023г.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995/2118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0708" y="416720"/>
            <a:ext cx="8987736" cy="577850"/>
          </a:xfrm>
          <a:prstGeom prst="rect">
            <a:avLst/>
          </a:prstGeom>
          <a:noFill/>
          <a:ln w="936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 ГИА-9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34694" y="1988840"/>
            <a:ext cx="8460925" cy="36652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/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marL="457200" indent="-4572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Составляется акт об удалении участника ГИА-9 с экзамена (форма </a:t>
            </a: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ППЭ-21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Удаление фиксируется:</a:t>
            </a:r>
          </a:p>
          <a:p>
            <a:pPr algn="just" eaLnBrk="1" hangingPunct="1">
              <a:buClr>
                <a:schemeClr val="tx2">
                  <a:lumMod val="50000"/>
                </a:schemeClr>
              </a:buClr>
              <a:defRPr/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протоколе проведения ГИА-9 в аудитории (форма </a:t>
            </a: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ППЭ-05-02,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форма</a:t>
            </a: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ППЭ-05-02 ГВЭ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);</a:t>
            </a:r>
          </a:p>
          <a:p>
            <a:pPr algn="just" eaLnBrk="1" hangingPunct="1">
              <a:buClr>
                <a:schemeClr val="tx2">
                  <a:lumMod val="50000"/>
                </a:schemeClr>
              </a:buClr>
              <a:defRPr/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      в бланке ответов №1 (бланке регистрации ГВЭ)</a:t>
            </a:r>
          </a:p>
          <a:p>
            <a:pPr marL="457200" indent="-457200" algn="just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Оформляются </a:t>
            </a:r>
            <a:r>
              <a:rPr lang="en-US" sz="2800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служебн</a:t>
            </a:r>
            <a:r>
              <a:rPr lang="ru-RU" sz="2800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ые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записк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</a:t>
            </a:r>
            <a:endParaRPr lang="ru-RU" sz="28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8864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Удаление участника ГИА-9 </a:t>
            </a:r>
            <a:endParaRPr lang="ru-RU" sz="3200" b="1" dirty="0" smtClean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экзамена </a:t>
            </a:r>
          </a:p>
        </p:txBody>
      </p:sp>
    </p:spTree>
    <p:extLst>
      <p:ext uri="{BB962C8B-B14F-4D97-AF65-F5344CB8AC3E}">
        <p14:creationId xmlns:p14="http://schemas.microsoft.com/office/powerpoint/2010/main" val="1716054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43608" y="148874"/>
            <a:ext cx="8132144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Рассмотрение  </a:t>
            </a:r>
            <a:r>
              <a:rPr lang="ru-RU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апелляции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22275" y="1124585"/>
            <a:ext cx="3951605" cy="1158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2200" b="1" i="1" dirty="0">
                <a:solidFill>
                  <a:srgbClr val="C00000"/>
                </a:solidFill>
                <a:latin typeface="Cambria" panose="02040503050406030204" pitchFamily="18" charset="0"/>
              </a:rPr>
              <a:t>О нарушении установленного порядка проведения экзамена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004668" y="1269014"/>
            <a:ext cx="3941764" cy="822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22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 несогласии  </a:t>
            </a:r>
            <a:r>
              <a:rPr lang="ru-RU" sz="2200" b="1" i="1" dirty="0">
                <a:solidFill>
                  <a:srgbClr val="C00000"/>
                </a:solidFill>
                <a:latin typeface="Cambria" panose="02040503050406030204" pitchFamily="18" charset="0"/>
              </a:rPr>
              <a:t>с выставленными баллами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687388" y="2372883"/>
            <a:ext cx="845661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Апелляции рассматриваются КК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422275" y="2948940"/>
            <a:ext cx="3999865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течение 2-х рабочих дней, следующих за днем  ее поступления в КК</a:t>
            </a:r>
          </a:p>
        </p:txBody>
      </p:sp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4993254" y="2942471"/>
            <a:ext cx="3965575" cy="1068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течение 4-х рабочих дней, следующих за днем ее поступления в КК</a:t>
            </a:r>
          </a:p>
        </p:txBody>
      </p: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539553" y="4197085"/>
            <a:ext cx="83708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Апелляции может быть удовлетворена или отклонена</a:t>
            </a:r>
          </a:p>
        </p:txBody>
      </p:sp>
      <p:sp>
        <p:nvSpPr>
          <p:cNvPr id="22538" name="Text Box 6"/>
          <p:cNvSpPr txBox="1">
            <a:spLocks noChangeArrowheads="1"/>
          </p:cNvSpPr>
          <p:nvPr/>
        </p:nvSpPr>
        <p:spPr bwMode="auto">
          <a:xfrm>
            <a:off x="422225" y="4748707"/>
            <a:ext cx="4237833" cy="16842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При удовлетворении апелляции результат экзамена аннулируется ГЭК.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Участник ГИА-9 сдает экзамен в резервный день </a:t>
            </a:r>
          </a:p>
        </p:txBody>
      </p:sp>
      <p:sp>
        <p:nvSpPr>
          <p:cNvPr id="22539" name="Text Box 6"/>
          <p:cNvSpPr txBox="1">
            <a:spLocks noChangeArrowheads="1"/>
          </p:cNvSpPr>
          <p:nvPr/>
        </p:nvSpPr>
        <p:spPr bwMode="auto">
          <a:xfrm>
            <a:off x="5004669" y="4911484"/>
            <a:ext cx="3978276" cy="1376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360">
            <a:solidFill>
              <a:schemeClr val="accent2">
                <a:lumMod val="50000"/>
              </a:schemeClr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При удовлетворении апелляции результат экзамена пересчитывается и утверждается ГЭК</a:t>
            </a:r>
          </a:p>
        </p:txBody>
      </p:sp>
    </p:spTree>
    <p:extLst>
      <p:ext uri="{BB962C8B-B14F-4D97-AF65-F5344CB8AC3E}">
        <p14:creationId xmlns:p14="http://schemas.microsoft.com/office/powerpoint/2010/main" val="3448831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ГИА-9 в пункте проведения экзамена (ППЭ)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всех экзаменов в 10.00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Прибыть в ППЭ </a:t>
            </a: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установленным графиком</a:t>
            </a:r>
            <a:endParaRPr lang="ru-RU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в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 при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документа, удостоверяющего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часть инструктажа в 09.50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8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Входом в ППЭ является место проверки документов, удостоверяющих личность участников ГИА-9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входе в ППЭ с используются металлоискатели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использования металлоискателя подтвердить медицинской справкой от врача.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15616" y="1052736"/>
            <a:ext cx="6985000" cy="52546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Пронос лекарственного средства в ППЭ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5616" y="2348880"/>
            <a:ext cx="6985000" cy="132556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  <a:cs typeface="+mn-cs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Медицинская справка</a:t>
            </a:r>
          </a:p>
          <a:p>
            <a:pPr marL="342900" indent="-342900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Штамп и печать медицинской организации</a:t>
            </a:r>
          </a:p>
          <a:p>
            <a:pPr marL="342900" indent="-342900"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Подпись и печать врача</a:t>
            </a:r>
          </a:p>
        </p:txBody>
      </p:sp>
    </p:spTree>
    <p:extLst>
      <p:ext uri="{BB962C8B-B14F-4D97-AF65-F5344CB8AC3E}">
        <p14:creationId xmlns:p14="http://schemas.microsoft.com/office/powerpoint/2010/main" val="39370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вещи участник ГИА оставляет в подготовленном помещении </a:t>
            </a: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входа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ППЭ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551657" y="692696"/>
            <a:ext cx="8437562" cy="72173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Опоздание участников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655638" y="1434232"/>
            <a:ext cx="8280400" cy="576293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Время окончания экзамена не продлевается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14736" name="Text Box 16"/>
          <p:cNvSpPr txBox="1">
            <a:spLocks noChangeArrowheads="1"/>
          </p:cNvSpPr>
          <p:nvPr/>
        </p:nvSpPr>
        <p:spPr bwMode="auto">
          <a:xfrm>
            <a:off x="642938" y="2200920"/>
            <a:ext cx="8280400" cy="576293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Повторный инструктаж не проводится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17538" y="3115816"/>
            <a:ext cx="8280400" cy="2299842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 экзамене по русскому языку (ОГЭ) и иностранному языку (ОГЭ, письменная часть) обучающиеся входят  в аудиторию после окончания прослушивания текста. </a:t>
            </a:r>
          </a:p>
          <a:p>
            <a:pPr algn="just">
              <a:buClrTx/>
              <a:buSzTx/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Персональное </a:t>
            </a:r>
            <a:r>
              <a:rPr lang="ru-RU" sz="2800" b="1" dirty="0" err="1" smtClean="0">
                <a:solidFill>
                  <a:srgbClr val="C00000"/>
                </a:solidFill>
                <a:latin typeface="Cambria" pitchFamily="18" charset="0"/>
              </a:rPr>
              <a:t>аудирование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 не проводится!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 рабочих мест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1435100" y="2420938"/>
            <a:ext cx="962025" cy="11858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vert" wrap="none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795587" y="2426174"/>
            <a:ext cx="962025" cy="11858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vert" wrap="none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4211960" y="2426174"/>
            <a:ext cx="962025" cy="11858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vert" wrap="none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460625" y="3673009"/>
            <a:ext cx="1933575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52560" tIns="26280" rIns="52560" bIns="2628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3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ЦИФРЫ</a:t>
            </a:r>
          </a:p>
        </p:txBody>
      </p:sp>
      <p:cxnSp>
        <p:nvCxnSpPr>
          <p:cNvPr id="9" name="AutoShape 16"/>
          <p:cNvCxnSpPr>
            <a:cxnSpLocks noChangeShapeType="1"/>
          </p:cNvCxnSpPr>
          <p:nvPr/>
        </p:nvCxnSpPr>
        <p:spPr bwMode="auto">
          <a:xfrm flipH="1" flipV="1">
            <a:off x="1407350" y="4086225"/>
            <a:ext cx="3970338" cy="9525"/>
          </a:xfrm>
          <a:prstGeom prst="straightConnector1">
            <a:avLst/>
          </a:prstGeom>
          <a:noFill/>
          <a:ln w="38160">
            <a:solidFill>
              <a:srgbClr val="C00000"/>
            </a:solidFill>
            <a:miter lim="800000"/>
            <a:headEnd/>
            <a:tailEnd type="triangle" w="med" len="med"/>
          </a:ln>
          <a:effectLst>
            <a:outerShdw dist="110430" dir="722555" algn="ctr" rotWithShape="0">
              <a:srgbClr val="000000">
                <a:alpha val="35036"/>
              </a:srgbClr>
            </a:outerShdw>
          </a:effec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349144" y="4365104"/>
            <a:ext cx="962025" cy="11858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vert" wrap="none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1:Б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770643" y="4365104"/>
            <a:ext cx="962025" cy="11858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vert" wrap="none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2:Б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1498600" y="4365104"/>
            <a:ext cx="962025" cy="11858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vert" wrap="none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3:Б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AutoShape 4"/>
          <p:cNvCxnSpPr>
            <a:cxnSpLocks noChangeShapeType="1"/>
          </p:cNvCxnSpPr>
          <p:nvPr/>
        </p:nvCxnSpPr>
        <p:spPr bwMode="auto">
          <a:xfrm>
            <a:off x="5724128" y="2359957"/>
            <a:ext cx="23812" cy="3359150"/>
          </a:xfrm>
          <a:prstGeom prst="straightConnector1">
            <a:avLst/>
          </a:prstGeom>
          <a:noFill/>
          <a:ln w="38160">
            <a:solidFill>
              <a:srgbClr val="C00000"/>
            </a:solidFill>
            <a:miter lim="800000"/>
            <a:headEnd/>
            <a:tailEnd type="triangle" w="med" len="med"/>
          </a:ln>
          <a:effectLst>
            <a:outerShdw dist="110430" dir="722555" algn="ctr" rotWithShape="0">
              <a:srgbClr val="000000">
                <a:alpha val="35036"/>
              </a:srgbClr>
            </a:outerShdw>
          </a:effectLst>
        </p:spPr>
      </p:cxn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894388" y="2873375"/>
            <a:ext cx="246062" cy="180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52560" tIns="26280" rIns="52560" bIns="26280">
            <a:sp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300" b="1" dirty="0">
                <a:solidFill>
                  <a:srgbClr val="000000"/>
                </a:solidFill>
              </a:rPr>
              <a:t>Б</a:t>
            </a: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300" b="1" dirty="0">
                <a:solidFill>
                  <a:srgbClr val="000000"/>
                </a:solidFill>
              </a:rPr>
              <a:t>У</a:t>
            </a: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300" b="1" dirty="0">
                <a:solidFill>
                  <a:srgbClr val="000000"/>
                </a:solidFill>
              </a:rPr>
              <a:t>К</a:t>
            </a: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300" b="1" dirty="0">
                <a:solidFill>
                  <a:srgbClr val="000000"/>
                </a:solidFill>
              </a:rPr>
              <a:t>ВЫ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6660232" y="2487147"/>
            <a:ext cx="962025" cy="11858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vert" wrap="none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300192" y="5905624"/>
            <a:ext cx="1416050" cy="87312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инструктаж: не ранее 09.50- первая часть инструктажа, не ранее 10.00- вторая часть инструктажа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Информируют, что записи в КИМ и черновиках не проверяются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Выдают каждому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ГИА-9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комплект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экзаменационными материалами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1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проверяют комплектацию экзаменационных материалов, просматривают на предмет полиграфических дефектов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 ГИА-9 (региональный уровень)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77654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Ярославской области от 22.02.2024г. №46/01-04 «Об утверждении минимального количества первичных баллов ОГЭ и ГВЭ…, и шкал перевода сумм первичных баллов в отметки по пятибалльной системе оценивания в 2024 году»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дефектов индивидуальный комплект (ИК) заменяется полностью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Выход из аудитории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выхода из аудитории оставить экзаменационные материалы на рабочем столе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пункта участника ГИА сопровождает организатор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3285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плохого самочувствия обратиться к организатору</a:t>
            </a:r>
          </a:p>
          <a:p>
            <a:pPr marL="0" indent="0" algn="just">
              <a:buNone/>
            </a:pP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здоровья можно досрочно завершить экзамен и прийти на пересдачу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Время инструктажа не включается в общее время экзамена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Время начала и окончания экзамена объявляется и записывается на доске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30 минут и за 5 минут до окончания экзамена организатор предупреждает об этом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65127" y="620713"/>
            <a:ext cx="8794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060848"/>
            <a:ext cx="7704856" cy="27306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accent2">
                    <a:lumMod val="75000"/>
                  </a:schemeClr>
                </a:solidFill>
                <a:cs typeface="Cambria" panose="02040503050406030204" pitchFamily="18" charset="0"/>
              </a:rPr>
              <a:t>Особенности проведения  экзаменов</a:t>
            </a:r>
          </a:p>
        </p:txBody>
      </p:sp>
    </p:spTree>
    <p:extLst>
      <p:ext uri="{BB962C8B-B14F-4D97-AF65-F5344CB8AC3E}">
        <p14:creationId xmlns:p14="http://schemas.microsoft.com/office/powerpoint/2010/main" val="3575300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05116" y="125858"/>
            <a:ext cx="8333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Особенности КИМ по отдельным предметам ОГЭ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86526" y="1121411"/>
            <a:ext cx="7620" cy="542988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68679" y="2529049"/>
            <a:ext cx="7627286" cy="2695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961323" y="1908811"/>
            <a:ext cx="5056346" cy="53530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отсутствует тестовая часть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39737" y="2636912"/>
            <a:ext cx="5469863" cy="86409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з</a:t>
            </a: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адание № 17 выполняется при использовании лабораторного оборудования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40984" y="3729037"/>
            <a:ext cx="5215418" cy="9764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письменная часть (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аудирование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)</a:t>
            </a:r>
          </a:p>
          <a:p>
            <a:pPr marL="342900" lvl="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устная часть (запись на аудионоситель)</a:t>
            </a:r>
          </a:p>
        </p:txBody>
      </p:sp>
      <p:cxnSp>
        <p:nvCxnSpPr>
          <p:cNvPr id="2" name="Прямая соединительная линия 5"/>
          <p:cNvCxnSpPr/>
          <p:nvPr/>
        </p:nvCxnSpPr>
        <p:spPr>
          <a:xfrm flipV="1">
            <a:off x="472999" y="3560869"/>
            <a:ext cx="7622966" cy="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42687" y="5019462"/>
            <a:ext cx="1272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химия</a:t>
            </a:r>
          </a:p>
        </p:txBody>
      </p:sp>
      <p:cxnSp>
        <p:nvCxnSpPr>
          <p:cNvPr id="5" name="Прямая соединительная линия 5"/>
          <p:cNvCxnSpPr/>
          <p:nvPr/>
        </p:nvCxnSpPr>
        <p:spPr>
          <a:xfrm>
            <a:off x="453250" y="4747940"/>
            <a:ext cx="7596518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05116" y="3729037"/>
            <a:ext cx="1917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и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ностранные языки</a:t>
            </a:r>
            <a:endParaRPr lang="ru-RU" sz="20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3000" y="1945435"/>
            <a:ext cx="1723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литература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53439" y="1786426"/>
            <a:ext cx="7627286" cy="37212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53251" y="1233825"/>
            <a:ext cx="1918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</a:t>
            </a:r>
            <a:r>
              <a:rPr lang="ru-RU" sz="20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усский язык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60773" y="2723626"/>
            <a:ext cx="1436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физика</a:t>
            </a:r>
            <a:endParaRPr lang="ru-RU" sz="20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8317" y="1239630"/>
            <a:ext cx="436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и</a:t>
            </a:r>
            <a:r>
              <a:rPr lang="ru-RU" sz="2400" b="1" i="1" dirty="0" smtClean="0"/>
              <a:t>зложение (аудиозапись)</a:t>
            </a:r>
            <a:endParaRPr lang="ru-RU" sz="2400" b="1" i="1" dirty="0"/>
          </a:p>
        </p:txBody>
      </p:sp>
      <p:cxnSp>
        <p:nvCxnSpPr>
          <p:cNvPr id="32" name="Прямая соединительная линия 5"/>
          <p:cNvCxnSpPr/>
          <p:nvPr/>
        </p:nvCxnSpPr>
        <p:spPr>
          <a:xfrm>
            <a:off x="453490" y="5753020"/>
            <a:ext cx="7533722" cy="5013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95823" y="5881137"/>
            <a:ext cx="1966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и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нформатика и ИКТ</a:t>
            </a:r>
            <a:endParaRPr lang="ru-RU" sz="2000" b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08793" y="5865378"/>
            <a:ext cx="5331739" cy="7661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задания второй части ЭР выполняются на компьютере</a:t>
            </a:r>
            <a:endParaRPr lang="ru-RU" sz="2000" b="1" i="1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68788" y="4797152"/>
            <a:ext cx="5261182" cy="86409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з</a:t>
            </a: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cs typeface="Century Gothic" panose="020B0502020202020204" pitchFamily="34" charset="0"/>
                <a:sym typeface="+mn-ea"/>
              </a:rPr>
              <a:t>адание № 24 выполняется при использовании лабораторного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6648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60521" y="50166"/>
            <a:ext cx="8622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Особенности проведения экзамена по физике ОГЭ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0753" y="951671"/>
            <a:ext cx="8020431" cy="5963285"/>
            <a:chOff x="123824" y="664146"/>
            <a:chExt cx="8045161" cy="59358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659419" cy="2783600"/>
              <a:chOff x="123824" y="664146"/>
              <a:chExt cx="3659419" cy="2783600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443519" cy="257922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Проводится в кабинетах физики, либо в других кабинетах, отвечающих требованиям безопасного труда при выполнении экспериментальных заданий экзаменационной работы</a:t>
                </a:r>
                <a:endParaRPr lang="ru-RU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4165502" y="748806"/>
              <a:ext cx="4003483" cy="2698940"/>
              <a:chOff x="342429" y="748806"/>
              <a:chExt cx="4003483" cy="2698940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713725" y="924496"/>
                <a:ext cx="3632187" cy="252325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2075" algn="ctr">
                  <a:buClr>
                    <a:schemeClr val="accent6">
                      <a:lumMod val="75000"/>
                    </a:schemeClr>
                  </a:buClr>
                </a:pPr>
                <a:r>
                  <a:rPr lang="ru-RU" dirty="0">
                    <a:solidFill>
                      <a:schemeClr val="bg1"/>
                    </a:solidFill>
                    <a:latin typeface="Constantia" panose="02030602050306030303" pitchFamily="18" charset="0"/>
                    <a:cs typeface="Calibri" panose="020F0502020204030204" charset="0"/>
                  </a:rPr>
                  <a:t>В КИМ по физике входит задание № 17 – экспериментальное, выполняется при помощи лабораторного </a:t>
                </a:r>
                <a:r>
                  <a:rPr lang="ru-RU" dirty="0" smtClean="0">
                    <a:solidFill>
                      <a:schemeClr val="bg1"/>
                    </a:solidFill>
                    <a:latin typeface="Constantia" panose="02030602050306030303" pitchFamily="18" charset="0"/>
                    <a:cs typeface="Calibri" panose="020F0502020204030204" charset="0"/>
                  </a:rPr>
                  <a:t>оборудования </a:t>
                </a:r>
                <a:endParaRPr lang="ru-RU" dirty="0">
                  <a:solidFill>
                    <a:schemeClr val="bg1"/>
                  </a:solidFill>
                  <a:latin typeface="Constantia" panose="02030602050306030303" pitchFamily="18" charset="0"/>
                  <a:cs typeface="Calibri" panose="020F050202020403020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42429" y="74880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sp>
          <p:nvSpPr>
            <p:cNvPr id="50" name="Прямоугольник 49"/>
            <p:cNvSpPr/>
            <p:nvPr/>
          </p:nvSpPr>
          <p:spPr>
            <a:xfrm>
              <a:off x="339275" y="4029942"/>
              <a:ext cx="3443872" cy="257001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1280" indent="12700" algn="ctr">
                <a:buClr>
                  <a:schemeClr val="accent6">
                    <a:lumMod val="75000"/>
                  </a:schemeClr>
                </a:buClr>
              </a:pPr>
              <a:r>
                <a:rPr lang="ru-RU" sz="2200" dirty="0">
                  <a:solidFill>
                    <a:schemeClr val="bg1"/>
                  </a:solidFill>
                  <a:cs typeface="Calibri" panose="020F0502020204030204" charset="0"/>
                </a:rPr>
                <a:t>Комплекты лабораторного оборудования формируются </a:t>
              </a:r>
              <a:r>
                <a:rPr lang="ru-RU" sz="2200" dirty="0" smtClean="0">
                  <a:solidFill>
                    <a:schemeClr val="bg1"/>
                  </a:solidFill>
                  <a:cs typeface="Calibri" panose="020F0502020204030204" charset="0"/>
                </a:rPr>
                <a:t>заблаговременно</a:t>
              </a:r>
              <a:endParaRPr lang="ru-RU" sz="2200" dirty="0">
                <a:solidFill>
                  <a:schemeClr val="bg1"/>
                </a:solidFill>
                <a:cs typeface="Calibri" panose="020F050202020403020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940255" y="4326696"/>
            <a:ext cx="3620929" cy="258826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" indent="12700" algn="ctr">
              <a:buClr>
                <a:schemeClr val="accent6">
                  <a:lumMod val="75000"/>
                </a:schemeClr>
              </a:buClr>
            </a:pPr>
            <a:r>
              <a:rPr lang="ru-RU" sz="2000" dirty="0">
                <a:solidFill>
                  <a:schemeClr val="bg1"/>
                </a:solidFill>
                <a:cs typeface="Calibri" panose="020F0502020204030204" charset="0"/>
              </a:rPr>
              <a:t>Во время проведения экзамена в аудитории присутствует специалист по проведению инструктажа и обеспечению лабораторных работ (проводит инструктаж участников по технике безопасности).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50687" y="3842991"/>
            <a:ext cx="661536" cy="523110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E26714"/>
                </a:solidFill>
              </a:rPr>
              <a:t>4</a:t>
            </a:r>
            <a:endParaRPr lang="ru-RU" sz="2400" b="1" dirty="0">
              <a:solidFill>
                <a:srgbClr val="E2671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1494" y="3842840"/>
            <a:ext cx="661536" cy="523110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E26714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125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60521" y="0"/>
            <a:ext cx="86229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Особенности проведения экзамена по химии  ОГЭ</a:t>
            </a:r>
            <a:endParaRPr lang="ru-RU" sz="32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6733" y="1027487"/>
            <a:ext cx="8531099" cy="5758379"/>
            <a:chOff x="-274446" y="868306"/>
            <a:chExt cx="8557403" cy="5731849"/>
          </a:xfrm>
          <a:solidFill>
            <a:schemeClr val="tx1"/>
          </a:solidFill>
        </p:grpSpPr>
        <p:grpSp>
          <p:nvGrpSpPr>
            <p:cNvPr id="4" name="Группа 3"/>
            <p:cNvGrpSpPr/>
            <p:nvPr/>
          </p:nvGrpSpPr>
          <p:grpSpPr>
            <a:xfrm>
              <a:off x="-274446" y="868306"/>
              <a:ext cx="4057115" cy="2579496"/>
              <a:chOff x="-274446" y="868306"/>
              <a:chExt cx="4057115" cy="2579496"/>
            </a:xfrm>
            <a:grpFill/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235132" y="868306"/>
                <a:ext cx="3547537" cy="2579496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5250" indent="12700" algn="ctr">
                  <a:buClr>
                    <a:schemeClr val="accent6">
                      <a:lumMod val="75000"/>
                    </a:schemeClr>
                  </a:buClr>
                </a:pPr>
                <a:r>
                  <a:rPr lang="ru-RU" sz="2000" dirty="0">
                    <a:solidFill>
                      <a:schemeClr val="bg1"/>
                    </a:solidFill>
                  </a:rPr>
                  <a:t>Экзаменационная работа по химии проводится в кабинетах химии. При необходимости  можно использовать другие кабинеты, отвечающие требованиям СанПиН к кабинетам </a:t>
                </a:r>
                <a:r>
                  <a:rPr lang="ru-RU" sz="2000" dirty="0" smtClean="0">
                    <a:solidFill>
                      <a:schemeClr val="bg1"/>
                    </a:solidFill>
                  </a:rPr>
                  <a:t>химии              </a:t>
                </a:r>
                <a:endParaRPr lang="ru-RU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-274446" y="1108467"/>
                <a:ext cx="663576" cy="520700"/>
              </a:xfrm>
              <a:prstGeom prst="rect">
                <a:avLst/>
              </a:prstGeom>
              <a:grpFill/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1"/>
                    </a:solidFill>
                  </a:rPr>
                  <a:t>1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4112297" y="924523"/>
              <a:ext cx="4170660" cy="2523241"/>
              <a:chOff x="289224" y="924523"/>
              <a:chExt cx="4170660" cy="2523241"/>
            </a:xfrm>
            <a:grpFill/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713616" y="924523"/>
                <a:ext cx="3746268" cy="2523241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2075" algn="ctr">
                  <a:buClr>
                    <a:schemeClr val="accent6">
                      <a:lumMod val="75000"/>
                    </a:schemeClr>
                  </a:buClr>
                </a:pPr>
                <a:r>
                  <a:rPr lang="ru-RU" sz="2000" dirty="0">
                    <a:solidFill>
                      <a:schemeClr val="bg1"/>
                    </a:solidFill>
                    <a:cs typeface="Calibri" panose="020F0502020204030204" charset="0"/>
                  </a:rPr>
                  <a:t>В КИМ по </a:t>
                </a:r>
                <a:r>
                  <a:rPr lang="ru-RU" sz="2000" dirty="0" smtClean="0">
                    <a:solidFill>
                      <a:schemeClr val="bg1"/>
                    </a:solidFill>
                    <a:cs typeface="Calibri" panose="020F0502020204030204" charset="0"/>
                  </a:rPr>
                  <a:t>химии содержит </a:t>
                </a:r>
                <a:r>
                  <a:rPr lang="ru-RU" sz="2000" dirty="0">
                    <a:solidFill>
                      <a:schemeClr val="bg1"/>
                    </a:solidFill>
                    <a:cs typeface="Calibri" panose="020F0502020204030204" charset="0"/>
                  </a:rPr>
                  <a:t>задание № </a:t>
                </a:r>
                <a:r>
                  <a:rPr lang="ru-RU" sz="2000" dirty="0" smtClean="0">
                    <a:solidFill>
                      <a:schemeClr val="bg1"/>
                    </a:solidFill>
                    <a:cs typeface="Calibri" panose="020F0502020204030204" charset="0"/>
                  </a:rPr>
                  <a:t>24, предусматривающее, выполнение химического эксперимента</a:t>
                </a:r>
                <a:endParaRPr lang="ru-RU" sz="2000" dirty="0">
                  <a:solidFill>
                    <a:schemeClr val="bg1"/>
                  </a:solidFill>
                  <a:cs typeface="Calibri" panose="020F050202020403020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289224" y="1036791"/>
                <a:ext cx="663576" cy="520700"/>
              </a:xfrm>
              <a:prstGeom prst="rect">
                <a:avLst/>
              </a:prstGeom>
              <a:grpFill/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1"/>
                    </a:solidFill>
                  </a:rPr>
                  <a:t>2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Прямоугольник 49"/>
            <p:cNvSpPr/>
            <p:nvPr/>
          </p:nvSpPr>
          <p:spPr>
            <a:xfrm>
              <a:off x="234926" y="4029903"/>
              <a:ext cx="3548317" cy="257025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1280" indent="12700" algn="ctr">
                <a:buClr>
                  <a:schemeClr val="accent6">
                    <a:lumMod val="75000"/>
                  </a:schemeClr>
                </a:buClr>
              </a:pPr>
              <a:r>
                <a:rPr lang="ru-RU" sz="2200" dirty="0">
                  <a:solidFill>
                    <a:schemeClr val="bg1"/>
                  </a:solidFill>
                  <a:cs typeface="Calibri" panose="020F0502020204030204" charset="0"/>
                </a:rPr>
                <a:t>Комплекты лабораторного </a:t>
              </a:r>
              <a:r>
                <a:rPr lang="ru-RU" sz="2200" dirty="0" smtClean="0">
                  <a:solidFill>
                    <a:schemeClr val="bg1"/>
                  </a:solidFill>
                  <a:cs typeface="Calibri" panose="020F0502020204030204" charset="0"/>
                </a:rPr>
                <a:t>оборудования и реактивов </a:t>
              </a:r>
              <a:r>
                <a:rPr lang="ru-RU" sz="2200" dirty="0">
                  <a:solidFill>
                    <a:schemeClr val="bg1"/>
                  </a:solidFill>
                  <a:cs typeface="Calibri" panose="020F0502020204030204" charset="0"/>
                </a:rPr>
                <a:t>формируются заблаговременно </a:t>
              </a:r>
            </a:p>
            <a:p>
              <a:pPr marL="81280" indent="12700" algn="ctr">
                <a:buClr>
                  <a:schemeClr val="accent6">
                    <a:lumMod val="75000"/>
                  </a:schemeClr>
                </a:buClr>
              </a:pPr>
              <a:r>
                <a:rPr lang="ru-RU" sz="2200" dirty="0">
                  <a:solidFill>
                    <a:schemeClr val="bg1"/>
                  </a:solidFill>
                  <a:cs typeface="Calibri" panose="020F0502020204030204" charset="0"/>
                </a:rPr>
                <a:t>(за 1 день до экзамена</a:t>
              </a:r>
              <a:r>
                <a:rPr lang="ru-RU" sz="2200" dirty="0" smtClean="0">
                  <a:solidFill>
                    <a:schemeClr val="bg1"/>
                  </a:solidFill>
                  <a:cs typeface="Calibri" panose="020F0502020204030204" charset="0"/>
                </a:rPr>
                <a:t>)</a:t>
              </a:r>
              <a:endParaRPr lang="ru-RU" sz="2200" dirty="0">
                <a:solidFill>
                  <a:schemeClr val="bg1"/>
                </a:solidFill>
                <a:cs typeface="Calibri" panose="020F050202020403020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921165" y="4086615"/>
            <a:ext cx="3733631" cy="258850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280" indent="12700" algn="ctr">
              <a:buClr>
                <a:schemeClr val="accent6">
                  <a:lumMod val="75000"/>
                </a:schemeClr>
              </a:buClr>
            </a:pPr>
            <a:r>
              <a:rPr lang="ru-RU" sz="2000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 charset="0"/>
              </a:rPr>
              <a:t>Во время проведения экзамена в аудитории </a:t>
            </a:r>
            <a:r>
              <a:rPr lang="ru-RU" sz="2000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 charset="0"/>
              </a:rPr>
              <a:t>присутствуют:  </a:t>
            </a:r>
          </a:p>
          <a:p>
            <a:pPr marL="81280" indent="12700" algn="ctr">
              <a:buClr>
                <a:schemeClr val="accent6">
                  <a:lumMod val="75000"/>
                </a:schemeClr>
              </a:buClr>
            </a:pPr>
            <a:r>
              <a:rPr lang="ru-RU" sz="2000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 charset="0"/>
              </a:rPr>
              <a:t>-специалист </a:t>
            </a:r>
            <a:r>
              <a:rPr lang="ru-RU" sz="2000" dirty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 charset="0"/>
              </a:rPr>
              <a:t>по проведению инструктажа </a:t>
            </a:r>
            <a:endParaRPr lang="ru-RU" sz="2000" dirty="0" smtClean="0">
              <a:solidFill>
                <a:schemeClr val="bg1"/>
              </a:solidFill>
              <a:latin typeface="Constantia" panose="02030602050306030303" pitchFamily="18" charset="0"/>
              <a:cs typeface="Calibri" panose="020F0502020204030204" charset="0"/>
            </a:endParaRPr>
          </a:p>
          <a:p>
            <a:pPr marL="81280" indent="12700" algn="ctr">
              <a:buClr>
                <a:schemeClr val="accent6">
                  <a:lumMod val="75000"/>
                </a:schemeClr>
              </a:buClr>
            </a:pPr>
            <a:r>
              <a:rPr lang="ru-RU" sz="2000" dirty="0" smtClean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 charset="0"/>
              </a:rPr>
              <a:t>- 2 эксперта, оценивающие выполнение лабораторного эксперимента</a:t>
            </a:r>
            <a:endParaRPr lang="ru-RU" sz="2000" dirty="0">
              <a:solidFill>
                <a:schemeClr val="bg1"/>
              </a:solidFill>
              <a:latin typeface="Constantia" panose="02030602050306030303" pitchFamily="18" charset="0"/>
              <a:cs typeface="Calibri" panose="020F050202020403020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99992" y="4521022"/>
            <a:ext cx="661536" cy="523110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E26714"/>
                </a:solidFill>
              </a:rPr>
              <a:t>4</a:t>
            </a:r>
            <a:endParaRPr lang="ru-RU" sz="2400" b="1" dirty="0">
              <a:solidFill>
                <a:srgbClr val="E2671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3771" y="4509120"/>
            <a:ext cx="661536" cy="523110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E26714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544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02346" y="2556435"/>
            <a:ext cx="718978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</a:rPr>
              <a:t>Бланки ОГЭ 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перевода первичных баллов ОГЭ по русскому языку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865394"/>
              </p:ext>
            </p:extLst>
          </p:nvPr>
        </p:nvGraphicFramePr>
        <p:xfrm>
          <a:off x="0" y="2719184"/>
          <a:ext cx="8708503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323"/>
                <a:gridCol w="957081"/>
                <a:gridCol w="1030703"/>
                <a:gridCol w="2429514"/>
                <a:gridCol w="3186882"/>
              </a:tblGrid>
              <a:tr h="3808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79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23-28, из них не менее 4 баллов за грамотность по критериям ГК1-ГК4. если по критериям Г К1-ГК4 обучающийся набрал менее 4 баллов,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выставляется отметка  «3»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29-33, из них не менее 6 баллов за грамотность по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критериям ГК1-ГК4. Если по критериям ГК1-ГК4 обучающийся набрал менее 6 баллов, выставляется отметка «4»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4365104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99592" y="5949280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1766715" y="105204"/>
            <a:ext cx="5610588" cy="6588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Индивидуальный комплект ОГЭ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168652" y="3057912"/>
            <a:ext cx="3095625" cy="53936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КИМ</a:t>
            </a: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1943895" y="962419"/>
            <a:ext cx="5545138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1</a:t>
            </a: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1921343" y="2349503"/>
            <a:ext cx="5545138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2 лист 2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2031240" y="3717032"/>
            <a:ext cx="5562601" cy="91177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Справочные материалы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(математика, химия)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921343" y="1656107"/>
            <a:ext cx="5545138" cy="588605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 2 лист 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72261" y="4748530"/>
            <a:ext cx="6662420" cy="16071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cs typeface="Cambria" panose="02040503050406030204" pitchFamily="18" charset="0"/>
              </a:rPr>
              <a:t>Контрольный  лист</a:t>
            </a:r>
          </a:p>
          <a:p>
            <a:pPr marL="342900" indent="-342900" algn="ctr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Номер КИМ</a:t>
            </a:r>
          </a:p>
          <a:p>
            <a:pPr marL="342900" indent="-342900" algn="ctr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Цифровой штрихкод бланка ответов № 1</a:t>
            </a:r>
          </a:p>
        </p:txBody>
      </p:sp>
    </p:spTree>
    <p:extLst>
      <p:ext uri="{BB962C8B-B14F-4D97-AF65-F5344CB8AC3E}">
        <p14:creationId xmlns:p14="http://schemas.microsoft.com/office/powerpoint/2010/main" val="1215408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6"/>
            <a:ext cx="1373362" cy="17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4353533" cy="6144483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5" y="658078"/>
            <a:ext cx="4353533" cy="61825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233725"/>
            <a:ext cx="4212020" cy="547260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072243"/>
            <a:ext cx="5966627" cy="376842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13" y="980728"/>
            <a:ext cx="4254052" cy="536556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67848" y="133497"/>
            <a:ext cx="4107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Контрольный лист</a:t>
            </a:r>
            <a:endParaRPr lang="ru-RU" sz="3600" b="1" dirty="0">
              <a:solidFill>
                <a:srgbClr val="C00000"/>
              </a:solidFill>
              <a:cs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5" y="44624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39953" y="1233727"/>
            <a:ext cx="213581" cy="251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27884" y="775510"/>
            <a:ext cx="216024" cy="13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5" y="20040"/>
            <a:ext cx="222721" cy="16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12361" y="1634516"/>
            <a:ext cx="288032" cy="210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6" y="355338"/>
            <a:ext cx="2827458" cy="5272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0" y="355337"/>
            <a:ext cx="2828860" cy="5302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69" y="355337"/>
            <a:ext cx="2781651" cy="5302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2088" y="5963885"/>
            <a:ext cx="184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Бланк ответов № 1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59226" y="5963885"/>
            <a:ext cx="211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Бланк ответов № 2  лист 1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24446" y="5963885"/>
            <a:ext cx="211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Бланк ответов № 2  лист 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514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7160" y="63387"/>
            <a:ext cx="3456384" cy="125340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37160" y="1268762"/>
            <a:ext cx="3456384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односторонний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83" y="170184"/>
            <a:ext cx="3582714" cy="6532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81348" y="898635"/>
            <a:ext cx="1087821" cy="65827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903659" y="210"/>
            <a:ext cx="7336848" cy="1337253"/>
          </a:xfrm>
          <a:prstGeom prst="rect">
            <a:avLst/>
          </a:prstGeom>
          <a:noFill/>
          <a:ln w="9360">
            <a:noFill/>
            <a:miter lim="800000"/>
          </a:ln>
          <a:effectLst/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Исправление ошибок в регистрационной части</a:t>
            </a:r>
            <a:endParaRPr lang="ru-RU" sz="3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431897" y="1253584"/>
            <a:ext cx="8280400" cy="1438068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Ячейку, в которую внесены некорректные данные, необходимо заштриховать и новые данные внести над заштрихованной ячейкой</a:t>
            </a:r>
          </a:p>
        </p:txBody>
      </p:sp>
      <p:sp>
        <p:nvSpPr>
          <p:cNvPr id="414736" name="Text Box 16"/>
          <p:cNvSpPr txBox="1">
            <a:spLocks noChangeArrowheads="1"/>
          </p:cNvSpPr>
          <p:nvPr/>
        </p:nvSpPr>
        <p:spPr bwMode="auto">
          <a:xfrm>
            <a:off x="431896" y="2188062"/>
            <a:ext cx="8280400" cy="100718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Неверные данные в ячейке зачеркнуть и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сверху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записать верное значение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52203" y="3719884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7" y="3429001"/>
            <a:ext cx="8280400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4211" y="4114800"/>
            <a:ext cx="1430720" cy="7252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28289" y="4114800"/>
            <a:ext cx="1040525" cy="7252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7160" y="63387"/>
            <a:ext cx="3456384" cy="1253402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Бланк ответов №1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37160" y="1268762"/>
            <a:ext cx="3456384" cy="576293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односторонний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905"/>
            <a:ext cx="3671316" cy="6823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777240" cy="9326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04588" y="932689"/>
            <a:ext cx="1138428" cy="62421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903659" y="210"/>
            <a:ext cx="7336848" cy="1152587"/>
          </a:xfrm>
          <a:prstGeom prst="rect">
            <a:avLst/>
          </a:prstGeom>
          <a:noFill/>
          <a:ln w="9360">
            <a:noFill/>
            <a:miter lim="800000"/>
          </a:ln>
          <a:effectLst/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Исправление ошибок в регистрационной части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431897" y="973777"/>
            <a:ext cx="8280400" cy="1438068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Ячейку, в которую внесены некорректные данные, необходимо заштриховать и новые данные внести над заштрихованной ячейкой</a:t>
            </a:r>
          </a:p>
        </p:txBody>
      </p:sp>
      <p:sp>
        <p:nvSpPr>
          <p:cNvPr id="414736" name="Text Box 16"/>
          <p:cNvSpPr txBox="1">
            <a:spLocks noChangeArrowheads="1"/>
          </p:cNvSpPr>
          <p:nvPr/>
        </p:nvSpPr>
        <p:spPr bwMode="auto">
          <a:xfrm>
            <a:off x="431896" y="2345718"/>
            <a:ext cx="8280400" cy="1007181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  <a:miter lim="800000"/>
          </a:ln>
          <a:effec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ctr" defTabSz="44958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Неверные данные в ячейке зачеркнуть и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сверху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записать верное значение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7" y="3590906"/>
            <a:ext cx="8136904" cy="309485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4293096"/>
            <a:ext cx="1620180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4293096"/>
            <a:ext cx="1008112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52203" y="3719884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5830336" y="5298532"/>
            <a:ext cx="253832" cy="525886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bg1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 rtlCol="0">
            <a:spAutoFit/>
          </a:bodyPr>
          <a:lstStyle/>
          <a:p>
            <a:pPr eaLnBrk="1" hangingPunct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26123" y="188640"/>
            <a:ext cx="763761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Поля бланка ответов №1 для записи ответов на задания с кратким ответом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2" y="1214661"/>
            <a:ext cx="7159574" cy="5404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92081" y="116633"/>
            <a:ext cx="3190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Замена ошибочных ответов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cs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9" y="321297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1" y="4835409"/>
            <a:ext cx="8640959" cy="1795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852435" y="5059478"/>
            <a:ext cx="1728192" cy="4320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852435" y="5166857"/>
            <a:ext cx="1590905" cy="50242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139952" y="5935636"/>
            <a:ext cx="1728192" cy="7155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1" y="36629"/>
            <a:ext cx="2887323" cy="5264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51481" y="4225160"/>
            <a:ext cx="2970092" cy="61024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1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ГВЭ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9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53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 первичных баллов ОГЭ по математике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962337"/>
              </p:ext>
            </p:extLst>
          </p:nvPr>
        </p:nvGraphicFramePr>
        <p:xfrm>
          <a:off x="482474" y="1908056"/>
          <a:ext cx="8229600" cy="304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238"/>
                <a:gridCol w="1440160"/>
                <a:gridCol w="1800200"/>
                <a:gridCol w="1728192"/>
                <a:gridCol w="176381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0-6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7-14,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 балла получено за выполнение заданий по геометрии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15-21,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менее 1 балла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получено за выполнение заданий по геометрии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22-31,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них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 балла получено за выполнение заданий по геометрии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5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Рабочий стол\ГИА-9_2024\Рисунки\ГВЭ_бланк регистраци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0" y="203201"/>
            <a:ext cx="2684860" cy="558248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pic>
        <p:nvPicPr>
          <p:cNvPr id="13315" name="Picture 3" descr="E:\Рабочий стол\ГИА-9_2024\Рисунки\ГВЭ_бланк ответов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99" y="203201"/>
            <a:ext cx="2794001" cy="558248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pic>
        <p:nvPicPr>
          <p:cNvPr id="13316" name="Picture 4" descr="E:\Рабочий стол\ГИА-9_2024\Рисунки\ГВЭ_ДБО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3201"/>
            <a:ext cx="2844800" cy="558248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93584" y="5965431"/>
            <a:ext cx="2372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libri" panose="020F0502020204030204" charset="0"/>
                <a:cs typeface="Calibri" panose="020F0502020204030204" charset="0"/>
              </a:rPr>
              <a:t>Бланк</a:t>
            </a:r>
            <a:r>
              <a:rPr lang="ru-RU" sz="200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ru-RU" sz="2000" b="1" dirty="0" smtClean="0">
                <a:latin typeface="Calibri" panose="020F0502020204030204" charset="0"/>
                <a:cs typeface="Calibri" panose="020F0502020204030204" charset="0"/>
              </a:rPr>
              <a:t>регистрации</a:t>
            </a:r>
            <a:r>
              <a:rPr lang="ru-RU" sz="2000" dirty="0" smtClean="0">
                <a:latin typeface="Calibri" panose="020F0502020204030204" charset="0"/>
                <a:cs typeface="Calibri" panose="020F0502020204030204" charset="0"/>
              </a:rPr>
              <a:t> </a:t>
            </a:r>
            <a:endParaRPr lang="ru-RU" sz="20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4206" y="5965099"/>
            <a:ext cx="1766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libri" panose="020F0502020204030204" charset="0"/>
                <a:cs typeface="Calibri" panose="020F0502020204030204" charset="0"/>
              </a:rPr>
              <a:t>Бланк ответов</a:t>
            </a:r>
            <a:endParaRPr lang="ru-RU" sz="20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3003" y="5965244"/>
            <a:ext cx="2905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libri" panose="020F0502020204030204" charset="0"/>
                <a:cs typeface="Calibri" panose="020F0502020204030204" charset="0"/>
              </a:rPr>
              <a:t>Дополнительный бланк </a:t>
            </a:r>
          </a:p>
          <a:p>
            <a:pPr algn="ctr"/>
            <a:r>
              <a:rPr lang="ru-RU" sz="2000" b="1" dirty="0" smtClean="0">
                <a:latin typeface="Calibri" panose="020F0502020204030204" charset="0"/>
                <a:cs typeface="Calibri" panose="020F0502020204030204" charset="0"/>
              </a:rPr>
              <a:t>ответов</a:t>
            </a:r>
            <a:endParaRPr lang="ru-RU" sz="2000" b="1" dirty="0">
              <a:latin typeface="Calibri" panose="020F050202020403020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2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027" y="178848"/>
            <a:ext cx="775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6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Century Gothic" panose="020B0502020202020204" pitchFamily="34" charset="0"/>
                <a:sym typeface="+mn-ea"/>
              </a:rPr>
              <a:t>Заполнение бланка регистрации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947739"/>
            <a:ext cx="8772525" cy="496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40786" y="2790498"/>
            <a:ext cx="5062925" cy="63850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59721" y="3909849"/>
            <a:ext cx="981404" cy="78827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бланков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ручкой с чернилами черного цвета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Записывать буквы и цифры в соответствии с образцом  их написания на бланке ответов №1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поле заполняется с первой клетки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цифра, символ записывается в отдельную клетку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Регистрационные поля заполнить в соответствии с образцом на доске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иные письменные принадлежности, корректирующую жидкость, ластик и другое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 бланков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образовательной организации </a:t>
            </a:r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760210 для заполнения бланков</a:t>
            </a:r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заполнения бланков ответов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прочитать инструкции к заданиям, указанным в КИМ.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ответы в бланки в соответствии </a:t>
            </a: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этими инструкциями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задание с кратким ответом записывать в такой форме, в которой требуется в инструкции, размещенной в КИМ.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ответ слева направо от номера соответствующего задания, начиная с первой клетки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символ записывается в отдельную клетку.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ошибочных ответов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нижней части бланка ответов №1 находятся поля для замены неправильных ответов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замены неправильного ответа надо проставить номер задания, а рядом записать новый ответ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 если будет проставлен только номер задания, а новый ответ не внесен, то задание будет засчитано </a:t>
            </a:r>
            <a:r>
              <a:rPr lang="ru-RU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невыполненным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неправильного указания номера задания, неправильный номер задания надо зачеркнуть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4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участник ГИА заболел в день проведения экзамена?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накануне или в день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экзамена предоставить в свою школу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справку о заболевании и освобождении от экзаменов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соответствующий срок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можно будет сдать в резервные сроки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ГИА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ГИА признаются удовлетворительными, если участник ГИА по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сдаваемым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набрал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баллов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определяется органом исполнительной власти субъекта РФ.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Набранные баллы суммируются и по утвержденной шкале переводятся в пятибалльную систему оценивания.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88399" cy="106997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Результаты ГИА-9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34544" y="6569629"/>
            <a:ext cx="1989584" cy="3157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0BDFD9-CE47-4534-BD97-C1E1113A98DD}" type="slidenum">
              <a:rPr lang="ru-RU" altLang="ru-RU" smtClean="0"/>
              <a:t>68</a:t>
            </a:fld>
            <a:endParaRPr lang="ru-RU" alt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559312"/>
            <a:ext cx="8525266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</a:rPr>
              <a:t>В Ярославской области работает сервис ознакомления с результатами ГИА. Данный сервис также позволяет ознакомиться со скан-копией бланков экзаменационной работы. Для доступа к сервису на сайте школы есть ссылка  </a:t>
            </a:r>
            <a:r>
              <a:rPr lang="en-US" sz="4000" u="sng" dirty="0">
                <a:solidFill>
                  <a:srgbClr val="002060"/>
                </a:solidFill>
              </a:rPr>
              <a:t>https://sdr.ixora.ru/</a:t>
            </a:r>
            <a:endParaRPr lang="ru-RU" sz="40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38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участников ГИА с результатами экзаменов осуществляется в школе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ГЭК повторно допускаются к сдаче экзаменов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неудовлетворительный результат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чем по двум предметам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экзамен по болезни или иным обстоятельствам, подтвержденным документально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экзамен по болезни или иным обстоятельствам, подтвержденным документально.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53" y="692696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 первичных баллов ОГЭ по физике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87242"/>
              </p:ext>
            </p:extLst>
          </p:nvPr>
        </p:nvGraphicFramePr>
        <p:xfrm>
          <a:off x="446855" y="1340768"/>
          <a:ext cx="8229600" cy="149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238"/>
                <a:gridCol w="1440160"/>
                <a:gridCol w="1800200"/>
                <a:gridCol w="1728192"/>
                <a:gridCol w="176381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11-22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23-34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35-45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16419"/>
              </p:ext>
            </p:extLst>
          </p:nvPr>
        </p:nvGraphicFramePr>
        <p:xfrm>
          <a:off x="458427" y="4077072"/>
          <a:ext cx="82296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238"/>
                <a:gridCol w="1440160"/>
                <a:gridCol w="1800200"/>
                <a:gridCol w="1728192"/>
                <a:gridCol w="176381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21-30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9116" y="3252076"/>
            <a:ext cx="820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перевода первичных баллов ОГЭ по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отметок в аттестат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за 9 класс по русскому языку и двум предметам по выбору определяются как среднее арифметическое годовой и экзаменационной отметок выпускника и выставляются в аттестат целыми числами в соответствии с правилами математического округления.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отметка по математике определяется как среднее арифметическое годовых отметок по учебным предметам «Алгебра» и «Геометрия» и отметки за экзамен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успехов на ГИА!</a:t>
            </a:r>
            <a:endParaRPr lang="ru-RU" sz="8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53" y="692696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 первичных баллов ОГЭ по биологии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084872"/>
              </p:ext>
            </p:extLst>
          </p:nvPr>
        </p:nvGraphicFramePr>
        <p:xfrm>
          <a:off x="446855" y="1340768"/>
          <a:ext cx="8229600" cy="149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238"/>
                <a:gridCol w="1440160"/>
                <a:gridCol w="1800200"/>
                <a:gridCol w="1728192"/>
                <a:gridCol w="176381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13-25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26-37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38-48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876709"/>
              </p:ext>
            </p:extLst>
          </p:nvPr>
        </p:nvGraphicFramePr>
        <p:xfrm>
          <a:off x="458427" y="4077072"/>
          <a:ext cx="82296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238"/>
                <a:gridCol w="1440160"/>
                <a:gridCol w="1800200"/>
                <a:gridCol w="1728192"/>
                <a:gridCol w="176381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19-25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26-31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9116" y="3252076"/>
            <a:ext cx="8485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перевода первичных баллов ОГЭ по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53" y="692696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 первичных баллов ОГЭ по обществознанию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83909"/>
              </p:ext>
            </p:extLst>
          </p:nvPr>
        </p:nvGraphicFramePr>
        <p:xfrm>
          <a:off x="446855" y="1340768"/>
          <a:ext cx="8229600" cy="149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238"/>
                <a:gridCol w="1440160"/>
                <a:gridCol w="1800200"/>
                <a:gridCol w="1728192"/>
                <a:gridCol w="176381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14-23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24-31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32-37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46392"/>
              </p:ext>
            </p:extLst>
          </p:nvPr>
        </p:nvGraphicFramePr>
        <p:xfrm>
          <a:off x="458427" y="4077072"/>
          <a:ext cx="82296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238"/>
                <a:gridCol w="1440160"/>
                <a:gridCol w="1800200"/>
                <a:gridCol w="1728192"/>
                <a:gridCol w="176381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11-20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9116" y="3252076"/>
            <a:ext cx="8485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перевода первичных баллов ОГЭ по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 bwMode="auto">
        <a:gradFill rotWithShape="0">
          <a:gsLst>
            <a:gs pos="0">
              <a:srgbClr val="BCBCBC"/>
            </a:gs>
            <a:gs pos="100000">
              <a:srgbClr val="EDEDED"/>
            </a:gs>
          </a:gsLst>
          <a:lin ang="16200000" scaled="1"/>
        </a:gradFill>
        <a:ln w="9360">
          <a:solidFill>
            <a:srgbClr val="CC6600"/>
          </a:solidFill>
          <a:miter lim="800000"/>
          <a:headEnd/>
          <a:tailEnd/>
        </a:ln>
        <a:effectLst>
          <a:outerShdw dist="20160" dir="5400000" algn="ctr" rotWithShape="0">
            <a:srgbClr val="000000">
              <a:alpha val="38033"/>
            </a:srgbClr>
          </a:outerShdw>
        </a:effectLst>
      </a:spPr>
      <a:bodyPr lIns="90000" tIns="108000" rIns="90000" bIns="108000">
        <a:spAutoFit/>
      </a:bodyPr>
      <a:lstStyle>
        <a:defPPr eaLnBrk="1" hangingPunct="1">
          <a:defRPr sz="2400" dirty="0" smtClean="0">
            <a:solidFill>
              <a:schemeClr val="accent2">
                <a:lumMod val="7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2643</TotalTime>
  <Words>2782</Words>
  <Application>Microsoft Office PowerPoint</Application>
  <PresentationFormat>Экран (4:3)</PresentationFormat>
  <Paragraphs>571</Paragraphs>
  <Slides>71</Slides>
  <Notes>45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Поток</vt:lpstr>
      <vt:lpstr>   Муниципальное общеобразовательное учреждение «Средняя школа №59»   Информирование участников ГИА и их родителей (законных представителей) о подготовке и проведении государственной итоговой аттестации в 9 классе (ГИА-9)  18.04.2024г.</vt:lpstr>
      <vt:lpstr>Презентация PowerPoint</vt:lpstr>
      <vt:lpstr>Презентация PowerPoint</vt:lpstr>
      <vt:lpstr>Нормативные правовые акты ГИА-9 (региональный уровень)</vt:lpstr>
      <vt:lpstr>Шкала перевода первичных баллов ОГЭ по русскому языку</vt:lpstr>
      <vt:lpstr>Шкала перевода первичных баллов ОГЭ по математике</vt:lpstr>
      <vt:lpstr>Шкала перевода первичных баллов ОГЭ по физике</vt:lpstr>
      <vt:lpstr>Шкала перевода первичных баллов ОГЭ по биологии</vt:lpstr>
      <vt:lpstr>Шкала перевода первичных баллов ОГЭ по обществознанию</vt:lpstr>
      <vt:lpstr>Шкала перевода первичных баллов ОГЭ по литературе</vt:lpstr>
      <vt:lpstr>Шкала перевода первичных баллов ОГЭ по иностранным языкам</vt:lpstr>
      <vt:lpstr>  Шкала перевода первичных баллов ГВЭ по русскому языку (письменная форма)</vt:lpstr>
      <vt:lpstr>  Нормативные правовые акты ГИА-9 (региональный уровень)</vt:lpstr>
      <vt:lpstr>Расписание ГИА в 2024 году Основной период</vt:lpstr>
      <vt:lpstr>Расписание ГИА в 2024 году Резервный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Средства обучения и воспитания, используемые на ГИА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ГИА-9 в пункте проведения экзамена (ППЭ)</vt:lpstr>
      <vt:lpstr>Презентация PowerPoint</vt:lpstr>
      <vt:lpstr>Презентация PowerPoint</vt:lpstr>
      <vt:lpstr>Презентация PowerPoint</vt:lpstr>
      <vt:lpstr>Презентация PowerPoint</vt:lpstr>
      <vt:lpstr>Нумерация рабочих мест</vt:lpstr>
      <vt:lpstr>В аудитории </vt:lpstr>
      <vt:lpstr>В аудитории</vt:lpstr>
      <vt:lpstr>Презентация PowerPoint</vt:lpstr>
      <vt:lpstr>Выход из аудитории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Бланки ГВЭ</vt:lpstr>
      <vt:lpstr>Презентация PowerPoint</vt:lpstr>
      <vt:lpstr>Презентация PowerPoint</vt:lpstr>
      <vt:lpstr>Заполнение бланков</vt:lpstr>
      <vt:lpstr>Заполнение  бланков</vt:lpstr>
      <vt:lpstr>Основные правила заполнения бланков ответов</vt:lpstr>
      <vt:lpstr>Презентация PowerPoint</vt:lpstr>
      <vt:lpstr>Что делать, если участник ГИА заболел в день проведения экзамена?</vt:lpstr>
      <vt:lpstr>Оценка результатов ГИА</vt:lpstr>
      <vt:lpstr>Результаты ГИА-9</vt:lpstr>
      <vt:lpstr>Презентация PowerPoint</vt:lpstr>
      <vt:lpstr>Выставление отметок в аттестат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«Государственная итоговая аттестация по образовательным программам основного общего образования» (ГИА -9)</dc:title>
  <dc:creator>User10</dc:creator>
  <cp:lastModifiedBy>USER_10</cp:lastModifiedBy>
  <cp:revision>211</cp:revision>
  <cp:lastPrinted>2024-04-18T09:13:15Z</cp:lastPrinted>
  <dcterms:created xsi:type="dcterms:W3CDTF">2014-02-11T07:41:19Z</dcterms:created>
  <dcterms:modified xsi:type="dcterms:W3CDTF">2024-04-18T09:17:37Z</dcterms:modified>
</cp:coreProperties>
</file>