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8"/>
  </p:notesMasterIdLst>
  <p:handoutMasterIdLst>
    <p:handoutMasterId r:id="rId89"/>
  </p:handoutMasterIdLst>
  <p:sldIdLst>
    <p:sldId id="256" r:id="rId2"/>
    <p:sldId id="514" r:id="rId3"/>
    <p:sldId id="515" r:id="rId4"/>
    <p:sldId id="516" r:id="rId5"/>
    <p:sldId id="601" r:id="rId6"/>
    <p:sldId id="517" r:id="rId7"/>
    <p:sldId id="518" r:id="rId8"/>
    <p:sldId id="607" r:id="rId9"/>
    <p:sldId id="519" r:id="rId10"/>
    <p:sldId id="520" r:id="rId11"/>
    <p:sldId id="522" r:id="rId12"/>
    <p:sldId id="524" r:id="rId13"/>
    <p:sldId id="523" r:id="rId14"/>
    <p:sldId id="527" r:id="rId15"/>
    <p:sldId id="528" r:id="rId16"/>
    <p:sldId id="529" r:id="rId17"/>
    <p:sldId id="530" r:id="rId18"/>
    <p:sldId id="531" r:id="rId19"/>
    <p:sldId id="525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50" r:id="rId37"/>
    <p:sldId id="551" r:id="rId38"/>
    <p:sldId id="552" r:id="rId39"/>
    <p:sldId id="553" r:id="rId40"/>
    <p:sldId id="532" r:id="rId41"/>
    <p:sldId id="555" r:id="rId42"/>
    <p:sldId id="557" r:id="rId43"/>
    <p:sldId id="556" r:id="rId44"/>
    <p:sldId id="558" r:id="rId45"/>
    <p:sldId id="560" r:id="rId46"/>
    <p:sldId id="559" r:id="rId47"/>
    <p:sldId id="562" r:id="rId48"/>
    <p:sldId id="563" r:id="rId49"/>
    <p:sldId id="564" r:id="rId50"/>
    <p:sldId id="565" r:id="rId51"/>
    <p:sldId id="566" r:id="rId52"/>
    <p:sldId id="568" r:id="rId53"/>
    <p:sldId id="569" r:id="rId54"/>
    <p:sldId id="602" r:id="rId55"/>
    <p:sldId id="570" r:id="rId56"/>
    <p:sldId id="571" r:id="rId57"/>
    <p:sldId id="605" r:id="rId58"/>
    <p:sldId id="609" r:id="rId59"/>
    <p:sldId id="610" r:id="rId60"/>
    <p:sldId id="567" r:id="rId61"/>
    <p:sldId id="572" r:id="rId62"/>
    <p:sldId id="576" r:id="rId63"/>
    <p:sldId id="577" r:id="rId64"/>
    <p:sldId id="578" r:id="rId65"/>
    <p:sldId id="579" r:id="rId66"/>
    <p:sldId id="580" r:id="rId67"/>
    <p:sldId id="603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591" r:id="rId79"/>
    <p:sldId id="592" r:id="rId80"/>
    <p:sldId id="593" r:id="rId81"/>
    <p:sldId id="604" r:id="rId82"/>
    <p:sldId id="595" r:id="rId83"/>
    <p:sldId id="597" r:id="rId84"/>
    <p:sldId id="598" r:id="rId85"/>
    <p:sldId id="606" r:id="rId86"/>
    <p:sldId id="600" r:id="rId8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9F0E1E-8E5F-4DBE-8ADF-47A7798C4139}">
          <p14:sldIdLst>
            <p14:sldId id="256"/>
            <p14:sldId id="514"/>
            <p14:sldId id="515"/>
            <p14:sldId id="516"/>
            <p14:sldId id="601"/>
            <p14:sldId id="517"/>
            <p14:sldId id="518"/>
            <p14:sldId id="607"/>
            <p14:sldId id="519"/>
            <p14:sldId id="520"/>
            <p14:sldId id="522"/>
            <p14:sldId id="524"/>
            <p14:sldId id="523"/>
            <p14:sldId id="527"/>
            <p14:sldId id="528"/>
            <p14:sldId id="529"/>
            <p14:sldId id="530"/>
            <p14:sldId id="531"/>
            <p14:sldId id="525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50"/>
            <p14:sldId id="551"/>
            <p14:sldId id="552"/>
            <p14:sldId id="553"/>
            <p14:sldId id="532"/>
            <p14:sldId id="555"/>
            <p14:sldId id="557"/>
            <p14:sldId id="556"/>
            <p14:sldId id="558"/>
            <p14:sldId id="560"/>
            <p14:sldId id="559"/>
            <p14:sldId id="562"/>
            <p14:sldId id="563"/>
            <p14:sldId id="564"/>
            <p14:sldId id="565"/>
            <p14:sldId id="566"/>
            <p14:sldId id="568"/>
            <p14:sldId id="569"/>
            <p14:sldId id="602"/>
            <p14:sldId id="570"/>
            <p14:sldId id="571"/>
            <p14:sldId id="605"/>
            <p14:sldId id="609"/>
            <p14:sldId id="610"/>
            <p14:sldId id="567"/>
            <p14:sldId id="572"/>
            <p14:sldId id="576"/>
            <p14:sldId id="577"/>
            <p14:sldId id="578"/>
            <p14:sldId id="579"/>
            <p14:sldId id="580"/>
            <p14:sldId id="603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604"/>
            <p14:sldId id="595"/>
            <p14:sldId id="597"/>
            <p14:sldId id="598"/>
            <p14:sldId id="606"/>
            <p14:sldId id="600"/>
          </p14:sldIdLst>
        </p14:section>
        <p14:section name="Раздел без заголовка" id="{0D12B5CD-AE08-4E42-9609-6B052BF2F8C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r">
              <a:defRPr sz="1200"/>
            </a:lvl1pPr>
          </a:lstStyle>
          <a:p>
            <a:fld id="{585CAAE1-B97E-49F2-BBB5-E8971A71AB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r">
              <a:defRPr sz="1200"/>
            </a:lvl1pPr>
          </a:lstStyle>
          <a:p>
            <a:fld id="{8034C391-6C0A-4617-B239-F451D7BAC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3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072" cy="496491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4" y="3"/>
            <a:ext cx="2945072" cy="496491"/>
          </a:xfrm>
          <a:prstGeom prst="rect">
            <a:avLst/>
          </a:prstGeom>
        </p:spPr>
        <p:txBody>
          <a:bodyPr vert="horz" lIns="92034" tIns="46016" rIns="92034" bIns="46016" rtlCol="0"/>
          <a:lstStyle>
            <a:lvl1pPr algn="r">
              <a:defRPr sz="1200"/>
            </a:lvl1pPr>
          </a:lstStyle>
          <a:p>
            <a:fld id="{B7719D6A-D311-4E4F-9A14-F1B4ACD5464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6" rIns="92034" bIns="460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50" y="4715868"/>
            <a:ext cx="5437179" cy="4468420"/>
          </a:xfrm>
          <a:prstGeom prst="rect">
            <a:avLst/>
          </a:prstGeom>
        </p:spPr>
        <p:txBody>
          <a:bodyPr vert="horz" lIns="92034" tIns="46016" rIns="92034" bIns="460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138"/>
            <a:ext cx="2945072" cy="496490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4" y="9430138"/>
            <a:ext cx="2945072" cy="496490"/>
          </a:xfrm>
          <a:prstGeom prst="rect">
            <a:avLst/>
          </a:prstGeom>
        </p:spPr>
        <p:txBody>
          <a:bodyPr vert="horz" lIns="92034" tIns="46016" rIns="92034" bIns="46016" rtlCol="0" anchor="b"/>
          <a:lstStyle>
            <a:lvl1pPr algn="r">
              <a:defRPr sz="1200"/>
            </a:lvl1pPr>
          </a:lstStyle>
          <a:p>
            <a:fld id="{27ACD30D-68FE-41B5-A3CB-170C83694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92888" cy="5976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итогового сочинения (изложения),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ГИА-11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2024г.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136904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ФГБУ «ФЦТ» опубликованы материалы: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№04-323 от 14.10.2024г. О направлении методических документов о проведении итогового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Методические рекомендации по организации и проведению итогового сочинения (изложения) в 2024/2025 учебном году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Правила заполнения бланков итогового сочинения (изложения) в 2024/2025 учебном году</a:t>
            </a:r>
          </a:p>
          <a:p>
            <a:pPr marL="4572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банк/Итоговое изложение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136904" cy="62646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04.04.2023г. №233/552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marL="4572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13" y="260648"/>
            <a:ext cx="8136904" cy="8354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1052736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25.10.2024г. №305/01-04 «Об утверждении Порядка проведения итогового сочинения (изложения) на территории Ярославской области»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01.11.2024г. №403/01-03 «Об утверждении Памятки о порядке проведения итогового сочинения (изложения)»</a:t>
            </a:r>
          </a:p>
          <a:p>
            <a:pPr marL="457200" indent="-457200" algn="just">
              <a:buClr>
                <a:schemeClr val="tx1"/>
              </a:buClr>
              <a:buSzPct val="103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01.11.2024г. №404/01-03 «Об утверждении Правил заполнения бланков итогового сочинения (изложения) в 2024-2025 учебном году».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8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76673"/>
            <a:ext cx="8280919" cy="54579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мэрии г. Ярославля 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29.10.2024г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01-05/1041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государственной итоговой аттестации по образовательным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основного общего и среднего общего образования, итогового собеседования, итогового сочинения (изложения) в г. Ярославле в 2024-2025 учебном году»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9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87" t="31453" r="36026" b="22734"/>
          <a:stretch/>
        </p:blipFill>
        <p:spPr bwMode="auto">
          <a:xfrm>
            <a:off x="611560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6076" y="3645024"/>
            <a:ext cx="169218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5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4425672"/>
          </a:xfr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://school59.edu.yar.ru/</a:t>
            </a:r>
            <a:r>
              <a:rPr lang="ru-RU" sz="3600" dirty="0"/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20880" cy="4464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(далее- ИС (И))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– допуск к ГИА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96752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является допуском к ГИА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сочинения используются при приеме на обучение в ОО высшего образования (по желанию участников)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ОВЗ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дети-инвалиды и инвалиды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обучающиеся на дому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6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1206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и детей-инвалидов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особые условия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 дому по рекомендации ПМПК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в устной форме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продолжительности ИС (И) на 1,5 часа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перерывы для проведения медико-профилактических процедур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справка ПМПК и (или) справка об инвалидности.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848872" cy="6048671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(далее-ИС (И))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5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ИС (И) обучающиеся подают заявления не позднее чем за две недели до начала проведения ИС (И)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предоставляют справку ПМПК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инвалиды – справку об инвалидности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8" y="0"/>
            <a:ext cx="7380313" cy="10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307184"/>
            <a:ext cx="8784976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вход участников ИС(И)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начинается с 9.00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5554" y="164638"/>
            <a:ext cx="2622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492497"/>
            <a:ext cx="878497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064896" cy="5688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начинается в 10.00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ИС (И) проводится инструктаж участников ИС (И):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до 10.00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10.00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написания ИС (И) не включается время инструктажа</a:t>
            </a:r>
          </a:p>
        </p:txBody>
      </p:sp>
    </p:spTree>
    <p:extLst>
      <p:ext uri="{BB962C8B-B14F-4D97-AF65-F5344CB8AC3E}">
        <p14:creationId xmlns:p14="http://schemas.microsoft.com/office/powerpoint/2010/main" val="2677528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итогового сочинения (изложения)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выдадут: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записи ( при необходимости)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 (для сочинения), орфографические и толковые словари (для изложения)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должны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с собой: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чернилами  черного цвета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питание и медицинские препараты при необходимости (на медицинские препараты –справка от врача).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участников в специально отведенном месте для хранения личных вещей</a:t>
            </a:r>
          </a:p>
          <a:p>
            <a:pPr marL="4572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0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выполнении работы участник может использовать черновики.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не проверяются и записи в них не учитываются.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1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73008" cy="61206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45720" indent="0" algn="just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регистрационные поля бланков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номер темы итогового сочинения (текста для изложения)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бланки необходимо в соответствии с Правилами заполнения бланков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записи участники ИС (И) переписывают название выбранной темы сочинения (текста для изложения)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3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сочинения (изложения)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5681" y="2564904"/>
            <a:ext cx="799288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второй части инструктажа объявляется и фиксируется на доске время начала и время окончания написания ИС (И)</a:t>
            </a:r>
          </a:p>
          <a:p>
            <a:pPr>
              <a:buClrTx/>
              <a:buSzPct val="103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приступают к написанию ИС (И)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5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0486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не завершить написание итогового сочинения (изложения) и покинуть аудиторию: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объективным причинам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повторную сдачу итогового сочинения (изложения)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(И)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30 минут и за 5 минут до окончания итогового сочинения (изложения) члены комиссии сообщают участникам о скором завершении работы, о необходимости перенести написанные сочинения (изложения) из черновиков в бланки записи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49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404664"/>
            <a:ext cx="4138792" cy="3139321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 личность;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черными чернилами);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(для участников ОВЗ, детей инвалидов, инвалидов).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01172" y="3734886"/>
            <a:ext cx="4119300" cy="286246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ДОСРОЧНОМ ЗАВЕРШЕНИИ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о досрочном завершении работы по объективным причинам;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717032"/>
            <a:ext cx="443520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ПОРЯДКА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об удалении участника;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(только по решению педагогического совета)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32040" y="1052736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60032" y="1052736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6728" y="404664"/>
            <a:ext cx="3936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 и иные средства хранения и передачи информации;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и толковые словари;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литературного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59480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Расписание </a:t>
            </a:r>
          </a:p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Основной срок</a:t>
            </a:r>
          </a:p>
          <a:p>
            <a:pPr marL="45720" indent="0" algn="ctr">
              <a:buNone/>
            </a:pPr>
            <a:r>
              <a:rPr lang="ru-RU" sz="4000" b="1" dirty="0" smtClean="0"/>
              <a:t>4 декабря 2024 года (среда)</a:t>
            </a:r>
          </a:p>
          <a:p>
            <a:pPr marL="4572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Дополнительные сроки</a:t>
            </a:r>
          </a:p>
          <a:p>
            <a:pPr marL="45720" indent="0" algn="ctr">
              <a:buNone/>
            </a:pPr>
            <a:r>
              <a:rPr lang="ru-RU" sz="4000" b="1" dirty="0" smtClean="0"/>
              <a:t>5 февраля 2025 года (среда)</a:t>
            </a:r>
          </a:p>
          <a:p>
            <a:pPr marL="45720" indent="0" algn="ctr">
              <a:buNone/>
            </a:pPr>
            <a:r>
              <a:rPr lang="ru-RU" sz="4000" b="1" dirty="0" smtClean="0"/>
              <a:t>9 апреля 2025 (среда)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26921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9692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566" y="1340768"/>
            <a:ext cx="792088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сочинения (изложения) заполняются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с чернилами черного цвета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и буквы во всех полях бланка регистрации и верхней части бланка записи должны быть изображены в соответствии с образцами написания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13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583264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 (И)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 на основном бланке записи по запросу участника выдается дополнительный бланк записи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46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ИС (И)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6673" y="1475252"/>
            <a:ext cx="7992888" cy="490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односторонних бланка записи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рассматриваются в комплекте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42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7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Комплект бланков ИС(И):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 РЕГИСТРАЦИИ 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два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БЛАНКА ЗАПИСИ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53203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БЛАНКИ ИС(И) 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16765"/>
            <a:ext cx="2809875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48681"/>
            <a:ext cx="2809875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4798"/>
            <a:ext cx="2647950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64288" y="1796818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740701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8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0"/>
            <a:ext cx="1878013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2669"/>
            <a:ext cx="8856984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Group 1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72144"/>
              </p:ext>
            </p:extLst>
          </p:nvPr>
        </p:nvGraphicFramePr>
        <p:xfrm>
          <a:off x="251520" y="2747771"/>
          <a:ext cx="8712968" cy="4604512"/>
        </p:xfrm>
        <a:graphic>
          <a:graphicData uri="http://schemas.openxmlformats.org/drawingml/2006/table">
            <a:tbl>
              <a:tblPr/>
              <a:tblGrid>
                <a:gridCol w="3263207">
                  <a:extLst>
                    <a:ext uri="{9D8B030D-6E8A-4147-A177-3AD203B41FA5}"/>
                  </a:extLst>
                </a:gridCol>
                <a:gridCol w="5449761">
                  <a:extLst>
                    <a:ext uri="{9D8B030D-6E8A-4147-A177-3AD203B41FA5}"/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              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обучается участник: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11а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 в которой  участник  пишет ИС(И):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760210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0025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06.12.2023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СОЧИНЕНИЕ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ИЗЛОЖЕНИЕ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97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использованных</a:t>
                      </a:r>
                      <a:r>
                        <a:rPr kumimoji="0" lang="ru-RU" sz="1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7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670"/>
            <a:ext cx="9144000" cy="30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45"/>
          <p:cNvGraphicFramePr>
            <a:graphicFrameLocks/>
          </p:cNvGraphicFramePr>
          <p:nvPr/>
        </p:nvGraphicFramePr>
        <p:xfrm>
          <a:off x="179512" y="3429002"/>
          <a:ext cx="8686800" cy="2812593"/>
        </p:xfrm>
        <a:graphic>
          <a:graphicData uri="http://schemas.openxmlformats.org/drawingml/2006/table">
            <a:tbl>
              <a:tblPr/>
              <a:tblGrid>
                <a:gridCol w="2888898">
                  <a:extLst>
                    <a:ext uri="{9D8B030D-6E8A-4147-A177-3AD203B41FA5}"/>
                  </a:extLst>
                </a:gridCol>
                <a:gridCol w="5797902">
                  <a:extLst>
                    <a:ext uri="{9D8B030D-6E8A-4147-A177-3AD203B41FA5}"/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96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02426"/>
            <a:ext cx="78488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1"/>
            <a:ext cx="2771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6978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51720" y="5253203"/>
            <a:ext cx="360040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Заполняет член комиссии по завершении ИС(И)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1604797"/>
            <a:ext cx="792088" cy="96010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478685">
            <a:off x="3254414" y="2501800"/>
            <a:ext cx="576064" cy="279362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452706"/>
            <a:ext cx="288032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3482" y="140345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2 1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452706"/>
            <a:ext cx="216024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27884" y="137486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2 1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452706"/>
            <a:ext cx="117727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8905" y="137495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1452706"/>
            <a:ext cx="117727" cy="152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800993" y="1392048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309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" y="0"/>
            <a:ext cx="1897064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0"/>
            <a:ext cx="7261225" cy="6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5300665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45422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Выдача дополнительных бланков записи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932723"/>
            <a:ext cx="3226465" cy="574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20755"/>
            <a:ext cx="5616624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Во время написания ИС(И) в случае недостатка места для оформления ИС(И) на основных односторонних бланках записи (лист 1, лист 2) для продолжения написания ИС(И) по запросу участника ИС(И) члены комиссии выдают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дополнительный бланк записи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332990"/>
            <a:ext cx="1622351" cy="30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3332990"/>
            <a:ext cx="1597261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96136" y="2276872"/>
            <a:ext cx="3168352" cy="2208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Член комиссии заполняет</a:t>
            </a:r>
            <a:r>
              <a:rPr lang="ru-RU" dirty="0" smtClean="0">
                <a:solidFill>
                  <a:srgbClr val="002060"/>
                </a:solidFill>
              </a:rPr>
              <a:t> поля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Лист №», «Код работы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 поле «Лист №» нумерация дополнительного бланка записи начинается с 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91880" y="4293096"/>
            <a:ext cx="1296144" cy="646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581128"/>
            <a:ext cx="3384376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Информация для заполнения полей о коде региона, коде и названии работы, номере темы, ФИО должна быть продублирована с бланка регистрации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5 критериям оценивания допускаются итоговые сочинения, соответствующие 2 требованиям: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№1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«Объем итогового сочинения». Рекомендуемое число слов – от 350, если в сочинении   менее 250 слов, то выставляется «незачет» за работу в целом.</a:t>
            </a:r>
          </a:p>
          <a:p>
            <a:pPr algn="just">
              <a:buFontTx/>
              <a:buChar char="-"/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№2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«Самостоятельность написания итогового сочинения»</a:t>
            </a:r>
          </a:p>
          <a:p>
            <a:pPr marL="4572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из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или воспроизведение по памяти чужого текста. Допускается прямое или косвенное цитирование с обязательной ссылкой на источник (ссылка дается в свободной форме).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несамостоятельным, то выставляется «незачет» за работу в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Такое сочинение не проверяется по критериям оценивания.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dirty="0"/>
          </a:p>
          <a:p>
            <a:pPr algn="just"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280920" cy="55778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закрытого банка тем итогового сочинения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1,2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3,4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</a:t>
            </a:r>
          </a:p>
          <a:p>
            <a:pPr marL="4572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5,6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34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8658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проверки итогового сочинения (изложения)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сочинения (изложения) будет комиссия школы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теме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Аргументация.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Композиция и логика рассуждения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Качество письменной речи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Грамотность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06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692697"/>
            <a:ext cx="8064896" cy="5241968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сочинения (изложения) является «зачет» или «незачет»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итоговое сочинение (изложение) необходимо получить «зачет» по критериям №1 и №2 (обязательно), а также дополнительно «зачет» по одному из других критериев (№3-№5)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4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856984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1.Содержание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2.Логичность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стиля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текста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речи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5.Грамотность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96944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ИС (И)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ИС (И)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за нарушение Порядка ИС (И)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ИС (И) по уважительным причинам (болезнь или иные обстоятельства), подтвержденным документально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написание ИС (И) по уважительным причинам (болезнь или иные  обстоятельства), подтвержденным документально.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75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ИС (И)</a:t>
            </a:r>
          </a:p>
          <a:p>
            <a:pPr marL="4572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ИС (И) «незачет» повторно допускаются в текущем учебном году не более двух раз.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6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649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сочинения (изложения)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итогового сочинения (изложения) можно будет ознакомиться в школе.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предоставляется в ВУЗ в качестве индивидуального достижения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Оригиналы  сочинений будут доступны вузам к просмотру через федеральную систему (ФИС ГИА)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при приеме в ВУЗ– 4 года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(И) как допуск к ГИА действительно бессрочно.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80920" cy="423385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 11 классе (ГИА-11)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70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590465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ГИА, ИС (И)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84776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ГИА-11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22023" y="1268760"/>
            <a:ext cx="8784976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29.11.2021г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№2085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федеральной информационной системе обеспечения проведения государственной итоговой аттестации (ГИА) обучающихся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26.08.2022г. №924 «Об утверждении порядка аккредитации граждан в качестве общественных наблюдателей при проведении ГИА…..»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№233/552 от 04.04.2023г. «Об утверждении Порядка проведения государственной итоговой аттестации по образовательным программам  среднего общего образования» (далее-Порядок проведения ГИА-11)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/>
          <a:lstStyle/>
          <a:p>
            <a:pPr marL="45720" indent="0" algn="ctr">
              <a:buNone/>
            </a:pPr>
            <a:endParaRPr lang="ru-RU" sz="48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4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(</a:t>
            </a:r>
            <a:r>
              <a:rPr lang="ru-RU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ГИА-11)</a:t>
            </a:r>
            <a:endParaRPr lang="ru-RU" sz="4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5649808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комплекта тем 2024/2025 учебного года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 итогового сочинения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№ИС07122023-02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19120"/>
              </p:ext>
            </p:extLst>
          </p:nvPr>
        </p:nvGraphicFramePr>
        <p:xfrm>
          <a:off x="467544" y="2276872"/>
          <a:ext cx="8280920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04"/>
                <a:gridCol w="7217316"/>
              </a:tblGrid>
              <a:tr h="524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чем люди чаще всего мечтают?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опасно равнодушие?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из мыслей М.Ю. Лермонтова вам ближе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ищу свободы и покоя» или «Так жизнь скучна, когда боренья нет»?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значит быть гражданином?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0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науки-каким он должен быть?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Разделяете ли Вы мнение о том, что речевая культура человека-зеркало его духовной культуры?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94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88831" cy="5544615"/>
          </a:xfrm>
        </p:spPr>
        <p:txBody>
          <a:bodyPr/>
          <a:lstStyle/>
          <a:p>
            <a:pPr algn="ctr"/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(ЕГЭ)- это основная форма государственной итоговой аттестации (ГИА)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6498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36904" cy="12573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проведения экзаменов на ППЭ для детей с ОВЗ, инвалидов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340768"/>
            <a:ext cx="84249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ГВЭ в устной форме по желанию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(И), ЕГЭ, ГВЭ на 1,5 часа; раздела «Говорение» на ЕГЭ по иностранным языкам - на 30 минут.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и перерывов для проведения необходимых лечебных и профилактических мероприятий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помещения ППЭ</a:t>
            </a:r>
          </a:p>
          <a:p>
            <a:pPr marL="45720" indent="0">
              <a:buClr>
                <a:schemeClr val="tx1"/>
              </a:buCl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Clr>
                <a:schemeClr val="tx1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необходима справка с рекомендациями ПМПК.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4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572181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на ГИА по рекомендациям ПМПК</a:t>
            </a: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рисутствие ассистента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специальных технических средств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аудиторий проведения звукоусиливающей аппаратурой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ЭМ рельефно-точечным шрифтом Брайля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 ЭМ в увеличенном размере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увеличительных устройств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не менее 300 люкс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экзаменационной работы на компьютере (без подключения к сети «Интернет»: клавиатурное письмо)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77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 </a:t>
            </a:r>
            <a:r>
              <a:rPr lang="ru-RU" sz="5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ГВЭ; ЕГЭ+ГВЭ;)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666" t="24388" r="29359" b="12705"/>
          <a:stretch/>
        </p:blipFill>
        <p:spPr bwMode="auto">
          <a:xfrm>
            <a:off x="188558" y="331816"/>
            <a:ext cx="8712968" cy="62646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1816"/>
            <a:ext cx="18002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flipH="1">
            <a:off x="7596336" y="2492896"/>
            <a:ext cx="122413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2025 </a:t>
            </a:r>
            <a:r>
              <a:rPr lang="ru-RU" sz="1600" b="1" dirty="0" smtClean="0">
                <a:solidFill>
                  <a:srgbClr val="C00000"/>
                </a:solidFill>
              </a:rPr>
              <a:t>года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509120"/>
            <a:ext cx="432048" cy="21602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2123728" y="1531872"/>
            <a:ext cx="1972814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от 04.04.2023г. №233/552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64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92888" cy="57218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Сроки проведения ГИА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ru-RU" sz="3200" dirty="0" smtClean="0"/>
              <a:t>Экзамены проводятся в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досрочный период (март-апрель)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основной период (май-июнь)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дополнительный период (сентябрь)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5720" indent="0" algn="just">
              <a:buClr>
                <a:schemeClr val="tx1"/>
              </a:buClr>
              <a:buNone/>
            </a:pPr>
            <a:r>
              <a:rPr lang="ru-RU" sz="3200" dirty="0" smtClean="0"/>
              <a:t>В каждом из периодов проведения есть резервные сроки (единое расписание ЕГЭ и ГВЭ)</a:t>
            </a: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893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8864397"/>
              </p:ext>
            </p:extLst>
          </p:nvPr>
        </p:nvGraphicFramePr>
        <p:xfrm>
          <a:off x="539552" y="1052736"/>
          <a:ext cx="828092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976664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92D050"/>
                          </a:solidFill>
                        </a:rPr>
                        <a:t>Основной период</a:t>
                      </a:r>
                      <a:endParaRPr lang="ru-RU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мая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литература, химия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базового уровня, математика профильного уровня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июня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физика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июня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июня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(устная часть), информатика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(ср)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(устная часть), информатика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дни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с 16.06 по 23.06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3369"/>
              </p:ext>
            </p:extLst>
          </p:nvPr>
        </p:nvGraphicFramePr>
        <p:xfrm>
          <a:off x="539552" y="404664"/>
          <a:ext cx="82089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расписания на 2025 год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79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064896" cy="6192688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пересдачи</a:t>
            </a:r>
          </a:p>
          <a:p>
            <a:pPr marL="4572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вправе в дополнительные дни по своему желанию один раз пересдать ЕГЭ по одному учебному предмету по своему выбору из числа учебных предметов, сданных в текущем году.</a:t>
            </a:r>
          </a:p>
          <a:p>
            <a:pPr marL="4572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пересдать предоставляется всем выпускникам текущего  года, сдававшим ЕГЭ, без исключения. Но важно обратить внимание, что действителен будет только результат пересдачи. Первый полученный результат по пересдаваемому предмету будет аннулирован.</a:t>
            </a:r>
          </a:p>
          <a:p>
            <a:pPr marL="4572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июля (четверг)-иностранные языки (письменная часть),  информатика, обществознание, русский язык, физика, химия;</a:t>
            </a:r>
          </a:p>
          <a:p>
            <a:pPr marL="4572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июля (пятница)- биология, география, математика базового уровня, математика профильного уровня, иностранные языки (устная часть), история, литература.</a:t>
            </a:r>
          </a:p>
          <a:p>
            <a:pPr marL="4572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период-сентябрь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  <a:p>
            <a:pPr marL="4572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проведения-школа</a:t>
            </a: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Начало- в 10.00</a:t>
            </a:r>
          </a:p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Длительность- 3 часа 55 минут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51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597666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80286"/>
              </p:ext>
            </p:extLst>
          </p:nvPr>
        </p:nvGraphicFramePr>
        <p:xfrm>
          <a:off x="611560" y="1397000"/>
          <a:ext cx="806489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3ч.55 мин. (235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мин)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079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352928" cy="387358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77915"/>
              </p:ext>
            </p:extLst>
          </p:nvPr>
        </p:nvGraphicFramePr>
        <p:xfrm>
          <a:off x="467544" y="836712"/>
          <a:ext cx="8208912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312368"/>
              </a:tblGrid>
              <a:tr h="5063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 выбору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30 мин. (210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55 мин. (235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67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(180 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 письменная часть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 10 мин. (190мин)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устная часть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мин.,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включая время для подготовки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346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352928" cy="5688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сдают обязательные предметы  - русский язык и математику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 необходимо еще сдать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168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704856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Математика базовая или профильная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268760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сдать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базового уровня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поступления в вуз, в котором математика включена в перечень вступительных испытаний, необходимо сдать экзамен по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профильного уровня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03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556792"/>
            <a:ext cx="80648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Можно выбрать только один уровень ЕГЭ по математике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4400" dirty="0" smtClean="0"/>
              <a:t> При пересдаче уровень можно изменить.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21302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755576" y="291249"/>
            <a:ext cx="770485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ЕГЭ по математике, если не набрал минимальный пороговый балл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86460"/>
              </p:ext>
            </p:extLst>
          </p:nvPr>
        </p:nvGraphicFramePr>
        <p:xfrm>
          <a:off x="467544" y="2204864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8803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резервные дни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наличии положительного результата ЕГЭ по русскому языку)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дополнительный период сентября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96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36177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уровня ЕГЭ по математике</a:t>
            </a:r>
          </a:p>
          <a:p>
            <a:pPr marL="45720" indent="0" algn="ctr">
              <a:buNone/>
            </a:pPr>
            <a:endParaRPr lang="ru-RU" dirty="0"/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изменить выбранный ранее уровень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в ГЭК заявление с указанием измененного уровня (базовый или профильный) не позднее чем за две недели до начала соответствующего экзамена.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10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 ГИА,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на ГИА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ГИА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20080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экзаменов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2060848"/>
            <a:ext cx="84249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экзаменов (ППЭ)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на дому по медицинским показаниям (справка ПМПК)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3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76673"/>
            <a:ext cx="7992887" cy="5457992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объем работы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Сочинение-от 350 слов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Изложение- от 200 слов</a:t>
            </a:r>
          </a:p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Зачет/Незачет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87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98" t="22109" r="29486" b="11338"/>
          <a:stretch/>
        </p:blipFill>
        <p:spPr bwMode="auto">
          <a:xfrm>
            <a:off x="0" y="0"/>
            <a:ext cx="9036495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0"/>
            <a:ext cx="1944215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27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5057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 начинается с 9.00 по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ГИА начинается в 10.00 по местному 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уполномоченный представитель от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цвета: толщина линии на бланке не менее 0,5 мм.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медицинские препараты и питание при необходимости (на медицинские препараты – справка от врача)</a:t>
            </a:r>
          </a:p>
        </p:txBody>
      </p:sp>
    </p:spTree>
    <p:extLst>
      <p:ext uri="{BB962C8B-B14F-4D97-AF65-F5344CB8AC3E}">
        <p14:creationId xmlns:p14="http://schemas.microsoft.com/office/powerpoint/2010/main" val="36052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352928" cy="612067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и профильный уровни) -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непрограммируемый калькулятор, линейка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- непрограммируемый калькулятор, периодическая система Д.И. Менделеева, таблица растворимости солей, кислот, электрохимический ряд напряжений металлов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- непрограммируемый калькулятор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Биология- непрограммируемый калькулятор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Литература- орфографический словарь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оборудован: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видеонаблюдения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подавления сигналов мобильной связи (по решению регионов)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ППЭ осуществляется печать экзаменационных материалов (КИМ) и бланков ЕГЭ для участников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28869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 каждому участнику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видеонаблюдение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136904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1412776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первую часть инструктажа (начало в 9.50) о соблюдении Порядка проведения ЕГЭ.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инструктажа (не ранее 10.00):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напечатанные в ППЭ индивидуальные комплекты (ИК)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комплектацию выданных экзаменационных материалов (ЭМ)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52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488832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1124744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 ИК: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1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№2 лист 2 (за исключением математики базовой)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 с информацией о номере бланка регистрации и номере КИМ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228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46373" y="1484784"/>
            <a:ext cx="82172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совпадают ли цифровые значения штрих-кодов на первом и последнем листе КИМ и на бланке регистрации со штрих-кодами на контрольном листе.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26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 ЕГЭ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 ЕГЭ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92888" cy="543378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объем работы </a:t>
            </a:r>
          </a:p>
          <a:p>
            <a:pPr marL="4572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 если менее 250 слов, то «незачет»</a:t>
            </a:r>
          </a:p>
          <a:p>
            <a:pPr marL="45720" indent="0" algn="just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Изложение- если менее 150 слов, то «незачет»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328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Записи в КИМ и черновиках не </a:t>
            </a:r>
          </a:p>
          <a:p>
            <a:pPr marL="4572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ЕГЭ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064896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запрещено в ППЭ в день экзамена</a:t>
            </a:r>
          </a:p>
          <a:p>
            <a:pPr marL="4572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экзаменационные работы несамостоятельно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другими участниками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информации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и ППЭ черновики, экзаменационные материалы на бумажных и электронных носителях, фотографировать ЭМ, черновики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перемещаться по аудитории и ППЭ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651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оценивается в первичных баллах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 по 100 - балльной шкале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предмету устанавливается минимальное количество баллов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результатами ЕГЭ выпускники могут в своей школе</a:t>
            </a:r>
          </a:p>
          <a:p>
            <a:pPr marL="502920" indent="-457200">
              <a:buSzPct val="100000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ЕГЭ заносятся в федеральную и региональную информационные системы</a:t>
            </a:r>
          </a:p>
          <a:p>
            <a:pPr marL="4572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476672"/>
            <a:ext cx="7848872" cy="6048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действуют 4 года.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821" t="22336" r="29358" b="11110"/>
          <a:stretch/>
        </p:blipFill>
        <p:spPr bwMode="auto">
          <a:xfrm>
            <a:off x="0" y="0"/>
            <a:ext cx="9144000" cy="6974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813992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147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86583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ГИА-11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получившие на ГИА неудовлетворительный результат по одному из обязательных учебных предметов;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не явившиеся на экзамен по уважительным причинам (болезнь или иные обстоятельства), подтвержденным документально;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не завершившие выполнение экзаменационной работы по уважительным причинам (болезнь или иные обстоятельства), подтвержденным документально;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апелляции которых о нарушении Порядка апелляционной комиссией были удовлетворены;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чьи результаты были аннулированы по решению председателя ГЭК в случае выявления фактов нарушений Порядка, совершенных лицами, указанными в пунктах 66 и 67 Порядка, или иными (в том  числе неустановленными) лицами;</a:t>
            </a:r>
          </a:p>
          <a:p>
            <a:pPr marL="388620" indent="-342900" algn="just">
              <a:buClrTx/>
              <a:buSzPct val="10000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экзаменов, чьи результаты были аннулированы по решению председателя ГЭК в случае выявления фактов отсутствия, неисправного состояния, отключения средств видеонаблюдения во время проведения экзаменов.</a:t>
            </a:r>
          </a:p>
          <a:p>
            <a:pPr marL="388620" indent="-342900" algn="just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756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5433784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1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7938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ФГБУ «ФЦТ» опубликованы материалы: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Структура закрытого банка тем ИС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Комментарии к разделам закрытого банка тем ИС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Образец комплекта тем 2024/25 учебного года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4.Критерии оценивания итогового сочинения (изложения)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76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2748</TotalTime>
  <Words>3596</Words>
  <Application>Microsoft Office PowerPoint</Application>
  <PresentationFormat>Экран (4:3)</PresentationFormat>
  <Paragraphs>481</Paragraphs>
  <Slides>86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</dc:creator>
  <cp:lastModifiedBy>USER_10</cp:lastModifiedBy>
  <cp:revision>240</cp:revision>
  <cp:lastPrinted>2024-11-20T10:52:27Z</cp:lastPrinted>
  <dcterms:created xsi:type="dcterms:W3CDTF">2014-11-25T08:55:33Z</dcterms:created>
  <dcterms:modified xsi:type="dcterms:W3CDTF">2024-11-20T11:39:53Z</dcterms:modified>
</cp:coreProperties>
</file>