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9"/>
  </p:notesMasterIdLst>
  <p:handoutMasterIdLst>
    <p:handoutMasterId r:id="rId70"/>
  </p:handoutMasterIdLst>
  <p:sldIdLst>
    <p:sldId id="428" r:id="rId2"/>
    <p:sldId id="454" r:id="rId3"/>
    <p:sldId id="455" r:id="rId4"/>
    <p:sldId id="432" r:id="rId5"/>
    <p:sldId id="445" r:id="rId6"/>
    <p:sldId id="433" r:id="rId7"/>
    <p:sldId id="257" r:id="rId8"/>
    <p:sldId id="285" r:id="rId9"/>
    <p:sldId id="437" r:id="rId10"/>
    <p:sldId id="438" r:id="rId11"/>
    <p:sldId id="362" r:id="rId12"/>
    <p:sldId id="456" r:id="rId13"/>
    <p:sldId id="302" r:id="rId14"/>
    <p:sldId id="303" r:id="rId15"/>
    <p:sldId id="377" r:id="rId16"/>
    <p:sldId id="379" r:id="rId17"/>
    <p:sldId id="423" r:id="rId18"/>
    <p:sldId id="444" r:id="rId19"/>
    <p:sldId id="439" r:id="rId20"/>
    <p:sldId id="449" r:id="rId21"/>
    <p:sldId id="443" r:id="rId22"/>
    <p:sldId id="440" r:id="rId23"/>
    <p:sldId id="407" r:id="rId24"/>
    <p:sldId id="370" r:id="rId25"/>
    <p:sldId id="371" r:id="rId26"/>
    <p:sldId id="424" r:id="rId27"/>
    <p:sldId id="408" r:id="rId28"/>
    <p:sldId id="313" r:id="rId29"/>
    <p:sldId id="314" r:id="rId30"/>
    <p:sldId id="409" r:id="rId31"/>
    <p:sldId id="316" r:id="rId32"/>
    <p:sldId id="317" r:id="rId33"/>
    <p:sldId id="441" r:id="rId34"/>
    <p:sldId id="391" r:id="rId35"/>
    <p:sldId id="392" r:id="rId36"/>
    <p:sldId id="393" r:id="rId37"/>
    <p:sldId id="451" r:id="rId38"/>
    <p:sldId id="351" r:id="rId39"/>
    <p:sldId id="394" r:id="rId40"/>
    <p:sldId id="395" r:id="rId41"/>
    <p:sldId id="447" r:id="rId42"/>
    <p:sldId id="320" r:id="rId43"/>
    <p:sldId id="457" r:id="rId44"/>
    <p:sldId id="411" r:id="rId45"/>
    <p:sldId id="458" r:id="rId46"/>
    <p:sldId id="398" r:id="rId47"/>
    <p:sldId id="372" r:id="rId48"/>
    <p:sldId id="322" r:id="rId49"/>
    <p:sldId id="413" r:id="rId50"/>
    <p:sldId id="324" r:id="rId51"/>
    <p:sldId id="381" r:id="rId52"/>
    <p:sldId id="375" r:id="rId53"/>
    <p:sldId id="442" r:id="rId54"/>
    <p:sldId id="459" r:id="rId55"/>
    <p:sldId id="328" r:id="rId56"/>
    <p:sldId id="452" r:id="rId57"/>
    <p:sldId id="460" r:id="rId58"/>
    <p:sldId id="326" r:id="rId59"/>
    <p:sldId id="414" r:id="rId60"/>
    <p:sldId id="330" r:id="rId61"/>
    <p:sldId id="461" r:id="rId62"/>
    <p:sldId id="332" r:id="rId63"/>
    <p:sldId id="335" r:id="rId64"/>
    <p:sldId id="282" r:id="rId65"/>
    <p:sldId id="339" r:id="rId66"/>
    <p:sldId id="448" r:id="rId67"/>
    <p:sldId id="284" r:id="rId6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37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12"/>
          </a:xfrm>
          <a:prstGeom prst="rect">
            <a:avLst/>
          </a:prstGeom>
        </p:spPr>
        <p:txBody>
          <a:bodyPr vert="horz" lIns="92099" tIns="46049" rIns="92099" bIns="460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60" cy="496412"/>
          </a:xfrm>
          <a:prstGeom prst="rect">
            <a:avLst/>
          </a:prstGeom>
        </p:spPr>
        <p:txBody>
          <a:bodyPr vert="horz" lIns="92099" tIns="46049" rIns="92099" bIns="46049" rtlCol="0"/>
          <a:lstStyle>
            <a:lvl1pPr algn="r">
              <a:defRPr sz="1200"/>
            </a:lvl1pPr>
          </a:lstStyle>
          <a:p>
            <a:fld id="{9949536E-1F54-4E8B-8C1B-D1D20C8C311E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0"/>
            <a:ext cx="2945660" cy="496412"/>
          </a:xfrm>
          <a:prstGeom prst="rect">
            <a:avLst/>
          </a:prstGeom>
        </p:spPr>
        <p:txBody>
          <a:bodyPr vert="horz" lIns="92099" tIns="46049" rIns="92099" bIns="460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60" cy="496412"/>
          </a:xfrm>
          <a:prstGeom prst="rect">
            <a:avLst/>
          </a:prstGeom>
        </p:spPr>
        <p:txBody>
          <a:bodyPr vert="horz" lIns="92099" tIns="46049" rIns="92099" bIns="46049" rtlCol="0" anchor="b"/>
          <a:lstStyle>
            <a:lvl1pPr algn="r">
              <a:defRPr sz="1200"/>
            </a:lvl1pPr>
          </a:lstStyle>
          <a:p>
            <a:fld id="{610E64BE-BE2C-4077-AF8E-36BBD687E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6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72" cy="49649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03" y="1"/>
            <a:ext cx="2945072" cy="49649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17046AAB-9A36-4E29-8DF7-3878492A9B89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50" y="4715868"/>
            <a:ext cx="5437179" cy="4468420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137"/>
            <a:ext cx="2945072" cy="496491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03" y="9430137"/>
            <a:ext cx="2945072" cy="496491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6C5F311D-16D1-44C6-B544-00FE3E4D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0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0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7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7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7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2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01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7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1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1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3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82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3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2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59.edu.yar.r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«Средняя школа №59»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государственной итоговой аттестации (далее-ГИА-11) и их родителей (законных представителей) по вопросам организации и проведения государственной итоговой аттестации   (ГИА-11)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апреля 2025г.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от 03.02.2025г. №61/01-03 «Об утверждении правил заполнения бланков единого государственного экзамена, государственного выпускного экзамена в 2025г»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от 14.01.2025г. №9/01-03 :  «Об утверждении перечня программного обеспечения  для проведения КЕГЭ в 2025 году».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ФИПИ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328592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подготовки к ГИА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ЕГЭ 2025г.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 и кодификаторы КИМ ЕГЭ 2025 года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самостоятельной подготовки к ЕГЭ по всем предметам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ЕГЭ по информатике и ИКТ в компьютерной форме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500188" y="540367"/>
            <a:ext cx="8002665" cy="6196944"/>
            <a:chOff x="355594" y="860952"/>
            <a:chExt cx="10793905" cy="6254344"/>
          </a:xfrm>
        </p:grpSpPr>
        <p:sp>
          <p:nvSpPr>
            <p:cNvPr id="21" name="TextBox 20"/>
            <p:cNvSpPr txBox="1"/>
            <p:nvPr/>
          </p:nvSpPr>
          <p:spPr>
            <a:xfrm>
              <a:off x="1403647" y="1024133"/>
              <a:ext cx="9745852" cy="108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000" b="1" i="1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rPr>
                <a:t>ФГНБУ «Федеральный институт педагогических измерений»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2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2400" b="1" dirty="0">
                  <a:latin typeface="Calibri" pitchFamily="34" charset="0"/>
                </a:rPr>
                <a:t>www.fipi.ru</a:t>
              </a:r>
              <a:endParaRPr lang="ru-RU" altLang="ru-RU" sz="2400" b="1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58478" y="1741442"/>
              <a:ext cx="4248151" cy="53738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</a:rPr>
                <a:t>Демоверсии, спецификации и кодификаторы КИМ </a:t>
              </a: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ЕГЭ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</a:rPr>
                <a:t>Открытый банк заданий </a:t>
              </a: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ЕГЭ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2000" b="1" dirty="0">
                  <a:solidFill>
                    <a:srgbClr val="1F497D">
                      <a:lumMod val="75000"/>
                    </a:srgbClr>
                  </a:solidFill>
                </a:rPr>
                <a:t>Открытый банк заданий ГВЭ </a:t>
              </a:r>
              <a:r>
                <a:rPr lang="ru-RU" sz="2000" i="1" dirty="0">
                  <a:solidFill>
                    <a:srgbClr val="1F497D">
                      <a:lumMod val="75000"/>
                    </a:srgbClr>
                  </a:solidFill>
                </a:rPr>
                <a:t>(в тестовом режиме)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</a:rPr>
                <a:t>Рекомендации по самостоятельной </a:t>
              </a: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подготовке 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</a:rPr>
                <a:t>к </a:t>
              </a: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ЕГЭ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</a:rPr>
                <a:t>по каждому учебному предмету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94" y="860952"/>
              <a:ext cx="844562" cy="11807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4" name="TextBox 3"/>
          <p:cNvSpPr txBox="1"/>
          <p:nvPr/>
        </p:nvSpPr>
        <p:spPr>
          <a:xfrm>
            <a:off x="1817695" y="116632"/>
            <a:ext cx="556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Содержание КИМ </a:t>
            </a:r>
            <a:r>
              <a:rPr lang="ru-RU" sz="2800" b="1" dirty="0" smtClean="0">
                <a:solidFill>
                  <a:srgbClr val="C00000"/>
                </a:solidFill>
              </a:rPr>
              <a:t>ЕГЭ</a:t>
            </a:r>
            <a:r>
              <a:rPr lang="ru-RU" sz="2800" b="1" dirty="0">
                <a:solidFill>
                  <a:srgbClr val="C00000"/>
                </a:solidFill>
              </a:rPr>
              <a:t>, ГВЭ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3812" t="3738" r="24156"/>
          <a:stretch/>
        </p:blipFill>
        <p:spPr>
          <a:xfrm>
            <a:off x="485517" y="1763917"/>
            <a:ext cx="3500696" cy="485734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721894" y="2053635"/>
            <a:ext cx="1800225" cy="6401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21894" y="2742996"/>
            <a:ext cx="1800225" cy="11191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21894" y="2714536"/>
            <a:ext cx="1800225" cy="7226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721894" y="2750208"/>
            <a:ext cx="1800225" cy="16122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" y="25282"/>
            <a:ext cx="196091" cy="46844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5747" y="109481"/>
            <a:ext cx="17959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9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ГИА в 2025 году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</a:t>
            </a:r>
            <a:endParaRPr lang="ru-RU" sz="36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7782579"/>
              </p:ext>
            </p:extLst>
          </p:nvPr>
        </p:nvGraphicFramePr>
        <p:xfrm>
          <a:off x="107504" y="1196752"/>
          <a:ext cx="8871024" cy="519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153"/>
                <a:gridCol w="7251871"/>
              </a:tblGrid>
              <a:tr h="57763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38100" marR="38100" marT="38100" marB="38100" anchor="ctr"/>
                </a:tc>
              </a:tr>
              <a:tr h="57763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литература, химия</a:t>
                      </a:r>
                    </a:p>
                  </a:txBody>
                  <a:tcPr marL="38100" marR="38100" marT="38100" marB="38100" anchor="ctr"/>
                </a:tc>
              </a:tr>
              <a:tr h="57763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мая (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П, математика Б</a:t>
                      </a:r>
                    </a:p>
                    <a:p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7763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мая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7763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физика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7763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июня (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(письменная часть), биология, география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10397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июня (</a:t>
                      </a: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(устная часть), информатика</a:t>
                      </a:r>
                    </a:p>
                    <a:p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7763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июня (ср)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(устная часть), информатика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9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4594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сроки основного периода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617805"/>
              </p:ext>
            </p:extLst>
          </p:nvPr>
        </p:nvGraphicFramePr>
        <p:xfrm>
          <a:off x="-12159" y="980728"/>
          <a:ext cx="9144000" cy="6304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117"/>
                <a:gridCol w="7404883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июня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география, литература, обществознание, физика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 июня (</a:t>
                      </a:r>
                      <a:r>
                        <a:rPr lang="ru-RU" sz="1800" b="1" dirty="0" err="1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610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 июня (ср)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иностранные языки (устная часть), история, химия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57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июня (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биология</a:t>
                      </a:r>
                      <a:r>
                        <a:rPr lang="ru-RU" sz="18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иностранные языки</a:t>
                      </a:r>
                      <a:r>
                        <a:rPr lang="ru-RU" sz="1800" b="0" i="1" baseline="0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(письменная часть), информатика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543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июня (</a:t>
                      </a:r>
                      <a:r>
                        <a:rPr lang="ru-RU" sz="1800" b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П, математика Б</a:t>
                      </a:r>
                    </a:p>
                  </a:txBody>
                  <a:tcPr marL="180975" marR="180975" marT="152400" marB="152400"/>
                </a:tc>
              </a:tr>
              <a:tr h="524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 июня (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всем</a:t>
                      </a:r>
                      <a:r>
                        <a:rPr lang="ru-RU" sz="1800" b="0" i="1" baseline="0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учебным  предметам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52686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Дни пересдачи одного предмета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814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июля (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иностранные</a:t>
                      </a:r>
                      <a:r>
                        <a:rPr lang="ru-RU" sz="1800" b="0" i="1" baseline="0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1" baseline="0" dirty="0" smtClean="0">
                          <a:solidFill>
                            <a:srgbClr val="1F262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языки (письменная часть), информатика, литература, русский язык, физика, химия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  <a:tr h="1051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июля (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Биология, география, математика Б, математика П, иностранные языки</a:t>
                      </a:r>
                      <a:r>
                        <a:rPr lang="ru-RU" sz="1800" b="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(устная часть), история, обществознание</a:t>
                      </a:r>
                      <a:endParaRPr lang="ru-RU" sz="18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0975" marR="180975" marT="152400" marB="152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4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ЕГЭ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974624"/>
              </p:ext>
            </p:extLst>
          </p:nvPr>
        </p:nvGraphicFramePr>
        <p:xfrm>
          <a:off x="107504" y="1268760"/>
          <a:ext cx="9036496" cy="5229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32"/>
                <a:gridCol w="4176464"/>
              </a:tblGrid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8335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профильного уровня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681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часа 30 минут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2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715392"/>
              </p:ext>
            </p:extLst>
          </p:nvPr>
        </p:nvGraphicFramePr>
        <p:xfrm>
          <a:off x="107504" y="692696"/>
          <a:ext cx="8856984" cy="572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3672408"/>
              </a:tblGrid>
              <a:tr h="781801">
                <a:tc>
                  <a:txBody>
                    <a:bodyPr/>
                    <a:lstStyle/>
                    <a:p>
                      <a:r>
                        <a:rPr lang="ru-RU" sz="3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</a:t>
                      </a:r>
                      <a:endParaRPr lang="ru-RU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(письменная часть)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10 минут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базового уровня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30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</a:t>
                      </a:r>
                      <a:r>
                        <a:rPr lang="ru-RU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языки (устная  часть</a:t>
                      </a:r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минут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0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ЕГЭ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ЕГЭ: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кратких ответов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(лист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лист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развернутых ответов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бланк 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ЕГЭ по математике базового уровня используются только бланки регистрации и бланк ответов №1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ЕГЭ по иностранным языкам (устная часть) и КЕГЭ используются только бланки регистрации.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черно-белые, односторонние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6093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 выполняют экзаменационные работы на бланках ЕГЭ, формы и описание правил заполнения которых приведены ниже.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бланков ЕГЭ необходимо точно соблюдать настоящие правила, так как информация, внесенная в бланки, сканируется и обрабатывается с использованием специальных аппаратно-программных средств.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записи ответов на задания с развернутым ответом на листе 1 и листе 2 бланка ответов № 2 организатор в аудитории по просьбе участника экзамена выдает дополнительный бланк ответов № 2. При этом номер дополнительного бланка ответов № 2 организатор в аудитории указывает в листе 2 бланка ответов № 2.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 бланки   ответов	 № 2	НЕ ПРИНИМАЮТСЯ К ОЦЕНИВАНИЮ, если хотя бы один из листов бланка ответов № 2 (лист 1 и (или) лист 2) остался не заполненным.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9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/>
          <p:cNvPicPr/>
          <p:nvPr/>
        </p:nvPicPr>
        <p:blipFill rotWithShape="1">
          <a:blip r:embed="rId2" cstate="print"/>
          <a:srcRect b="76569"/>
          <a:stretch/>
        </p:blipFill>
        <p:spPr bwMode="auto">
          <a:xfrm>
            <a:off x="251520" y="980728"/>
            <a:ext cx="8568952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2374" y="986916"/>
            <a:ext cx="99601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4667" y="1844824"/>
            <a:ext cx="52441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018813" y="-18420"/>
            <a:ext cx="7020779" cy="7590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Информационные ресурсы</a:t>
            </a:r>
          </a:p>
        </p:txBody>
      </p:sp>
      <p:pic>
        <p:nvPicPr>
          <p:cNvPr id="3074" name="Picture 2" descr="Z:\ГИА\Информационное обеспечение\Баннеры\Рособрнадзор\logo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34" y="980727"/>
            <a:ext cx="83335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7156" y="950100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Федеральная служба по надзору в сфере образования и науки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http://obrnadzor.gov.ru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15" y="920617"/>
            <a:ext cx="580005" cy="107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46441" y="981744"/>
            <a:ext cx="2349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ФГНБУ «Федеральный институт педагогических измерений»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https://fipi.ru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85" y="2627014"/>
            <a:ext cx="60615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06147" y="2627018"/>
            <a:ext cx="2539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Министерство образования Ярославской области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https://portal.yarregion.ru/depts-dobr/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8" name="Picture 6" descr="https://www.coikko.ru/templates/cko/images/shapk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8058" r="82414"/>
          <a:stretch/>
        </p:blipFill>
        <p:spPr bwMode="auto">
          <a:xfrm>
            <a:off x="5072118" y="2711303"/>
            <a:ext cx="625504" cy="8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697619" y="2711307"/>
            <a:ext cx="2198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ГУ ЯО «Центр оценки и контроля качества образования»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https://www.coikko.ru/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0345" y="4437112"/>
            <a:ext cx="5441957" cy="707886"/>
          </a:xfrm>
          <a:prstGeom prst="rect">
            <a:avLst/>
          </a:prstGeom>
          <a:gradFill>
            <a:gsLst>
              <a:gs pos="3000">
                <a:schemeClr val="accent6">
                  <a:lumMod val="50000"/>
                </a:schemeClr>
              </a:gs>
              <a:gs pos="33000">
                <a:schemeClr val="accent6">
                  <a:lumMod val="75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«Горячая линия» 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 проведению ГИА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4986" y="5386335"/>
            <a:ext cx="2727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Министерство образования Ярославской области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4852) </a:t>
            </a:r>
            <a:r>
              <a:rPr lang="ru-RU" b="1" dirty="0" smtClean="0">
                <a:solidFill>
                  <a:srgbClr val="C00000"/>
                </a:solidFill>
              </a:rPr>
              <a:t>40-08-63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(4852) 40-08-52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5386340"/>
            <a:ext cx="27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Муниципальные органы управления образования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" y="25282"/>
            <a:ext cx="196091" cy="4684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960" y="97155"/>
            <a:ext cx="2215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по заполнению полей верхней части бланка регистрации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635457"/>
              </p:ext>
            </p:extLst>
          </p:nvPr>
        </p:nvGraphicFramePr>
        <p:xfrm>
          <a:off x="107504" y="1935164"/>
          <a:ext cx="8856984" cy="473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000"/>
                <a:gridCol w="4660984"/>
              </a:tblGrid>
              <a:tr h="10191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Заполняется автоматически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Заполняют участники ЕГЭ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91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Код региона 76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Код образовательной организации 760210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91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  ППЭ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2.Класс: номер, буква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89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Код предмета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3.Номер аудитории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89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Название предмета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89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Дата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ЕГЭ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1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части бланка ответов № 1 находятся поля для указания следующей информации: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региона (заполняется автоматически, за исключением случаев проведения ЕГЭ ППЭ с использованием ЭМ на бумажных носителях);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(заполняется автоматически);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предмета (заполняется автоматически).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части бланка ответов № 1 расположены поля для записи результатов выполнения заданий с кратким ответом. Максимальное количество полей для кратких ответов – 40. Максимальное количество символов в одном ответе – 17.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4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1196752"/>
            <a:ext cx="8712968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2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836712"/>
            <a:ext cx="8712968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8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заполнения бланков ЕГЭ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заполняются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капиллярной ручкой с чернилами черного цвета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изображать каждую цифру и букву во всех полях бланков в соответствии с образцами написания букв и цифр, расположенными в верхней части бланка регистрации и бланка ответов №1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поле заполняется с первой позиции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записи ответов необходимо строго следовать инструкциям по выполнению работы (к группе заданий, отдельным заданиям), указанным в КИМ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бланках ответов не должно быть пометок, содержащих информацию о личности участника ЕГЭ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 smtClean="0"/>
              <a:t>Категорически запрещается:</a:t>
            </a:r>
          </a:p>
          <a:p>
            <a:pPr marL="0" indent="0">
              <a:buNone/>
            </a:pPr>
            <a:r>
              <a:rPr lang="ru-RU" sz="3600" dirty="0" smtClean="0"/>
              <a:t>Использовать для заполнения бланков ЕГЭ цветные ручки, карандаш, корректирующую жидкость, ластик и др.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745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3"/>
            <a:ext cx="8928992" cy="61913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48264" y="47667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2025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908720"/>
            <a:ext cx="50405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568425"/>
            <a:ext cx="504056" cy="216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220250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4779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0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040560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бланка ответов № 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записывается справа от номера задания в поле ответов «Результаты выполнения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кратким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ответом»,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первой позиции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(клеточки)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задание с кратким ответом нужно записать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такой форме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в инструкции к данному заданию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группе заданий),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размещенной в КИМ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перед соответствующим заданием или группой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10618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цифра, буква, запятая или знак «минус» (если число отрицательное) записывается в отдельную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клеточку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по образцу из верхней части бланка ответов № 1.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8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1836267"/>
            <a:ext cx="2737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https://resurs-yar.ru/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1306" y="759059"/>
            <a:ext cx="4806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2F1444"/>
                </a:solidFill>
              </a:rPr>
              <a:t>«Центр профессиональной ориентации и психологической поддержки  «Ресурс»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6475" r="8044" b="4374"/>
          <a:stretch/>
        </p:blipFill>
        <p:spPr bwMode="auto">
          <a:xfrm>
            <a:off x="683568" y="2266925"/>
            <a:ext cx="3132713" cy="22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s://shpb.edu.yar.ru/templates/conc2018/flat/images/part-resu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28192"/>
            <a:ext cx="1328738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2" b="5862"/>
          <a:stretch/>
        </p:blipFill>
        <p:spPr bwMode="auto">
          <a:xfrm>
            <a:off x="4139952" y="2207378"/>
            <a:ext cx="3426668" cy="215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8035" r="7842" b="4812"/>
          <a:stretch/>
        </p:blipFill>
        <p:spPr bwMode="auto">
          <a:xfrm>
            <a:off x="2695632" y="4499140"/>
            <a:ext cx="3071067" cy="235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8" y="5496030"/>
            <a:ext cx="138020" cy="309234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121855" y="2"/>
            <a:ext cx="7020779" cy="7590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Информационные ресурсы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9" y="177682"/>
            <a:ext cx="196091" cy="4684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9961" y="215236"/>
            <a:ext cx="2215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6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76064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одностороннего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ответов № 1 предусмотрены поля для записи исправленных ответов на задания с кратким ответом взамен ошибочно записанных (рис.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12).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замены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ответа, внесенного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 ответов №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нужно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соответствующих полях замены проставить номер задания, ответ на который следует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исправить,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записать новое значение верного ответа на указанное задание.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8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бланка ответов № 2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 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(лист 1 и лист 2) предназначен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записи ответов на задания с развернутым ответом (строго в соответствии с требованиями инструкции к КИМ и к отдельным заданиям КИМ). 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заполнения полей верхней части бланка ответов № 2 («Код региона», «Код предмета» и «Название предмета»)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автоматически и соответствует информации, внесенной в бланк регистрации и бланк ответов №1.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1" y="116633"/>
            <a:ext cx="8640960" cy="6768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4180" y="188640"/>
            <a:ext cx="4261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77034" y="109918"/>
            <a:ext cx="681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2025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69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9" y="107757"/>
            <a:ext cx="8568952" cy="65527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24328" y="65438"/>
            <a:ext cx="504056" cy="126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905546" y="53897"/>
            <a:ext cx="4747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2025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0825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бланка ответов 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в лист 1 и лист 2 бланка ответов №2 делаются в соответствующей последовательности: сначала в лист 1, затем - в лист 2 и только на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стороне!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Оборотная сторона листов бланка ответов №2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ЗАПОЛНЯЕТСЯ!!!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бланка ответов 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ответов на одностороннем бланке ответов №2 (лист  1    и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лист 2) необходимо попросить односторонний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№2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заполнения дополнительного бланка ответов №2 при незаполненных листах основного одностороннего бланка ответов №2, ответы, внесенные в дополнительный бланк ответов №2, оцениваться не будут.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записи ответов на задания с развернутым ответом на листе 1 и листе 2 бланка ответов № 2 организатор в аудитории по просьбе участника экзамена выдает дополнительный бланк ответов № 2. При этом номер дополнительного бланка ответов № 2 организатор в аудитории указывает в листе 2 бланка ответов № 2.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0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текст правил заполнения бланков ЕГЭ в 2025г. размещен на сайте школы на странице «Нормативно-правовые документы»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участник ЕГЭ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работы может использовать черновики со штампом школы- пункта и делать пометки в КИМ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Черновики и КИМ не проверяются и записи в них не учитываются при обработке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7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07504" y="731520"/>
            <a:ext cx="8928992" cy="5433784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endParaRPr lang="ru-RU" sz="3600" dirty="0" smtClean="0">
              <a:hlinkClick r:id="rId2"/>
            </a:endParaRPr>
          </a:p>
          <a:p>
            <a:pPr marL="45720" indent="0">
              <a:buNone/>
            </a:pPr>
            <a:endParaRPr lang="ru-RU" sz="3600" dirty="0">
              <a:hlinkClick r:id="rId2"/>
            </a:endParaRPr>
          </a:p>
          <a:p>
            <a:pPr marL="45720" indent="0" algn="just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://school59.edu.yar.ru/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адрес школьного сайта: страница «Проведение государственной итоговой аттестации»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3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капиллярной ручкой с чернилами черного цвета.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работы, выполненные другими  письменными принадлежностями, не обрабатываются и не проверяются.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1"/>
          <p:cNvSpPr txBox="1">
            <a:spLocks/>
          </p:cNvSpPr>
          <p:nvPr/>
        </p:nvSpPr>
        <p:spPr>
          <a:xfrm>
            <a:off x="395536" y="653836"/>
            <a:ext cx="7992888" cy="594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допускаются обучающиеся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задолженности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«зачёт» за итоговое сочинение (изложение)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выполнившие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ГИА в ППЭ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4389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участника ГИА в  день экзамена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по всем предметам начинается в 10.00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участников ГИА в ППЭ начинается с 09.00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 выпускников сопровождает уполномоченный представитель от школы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43000" y="116632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1588" algn="ctr"/>
            <a:r>
              <a:rPr lang="ru-RU" sz="2800" b="1" dirty="0">
                <a:solidFill>
                  <a:srgbClr val="C00000"/>
                </a:solidFill>
              </a:rPr>
              <a:t>Участники </a:t>
            </a:r>
            <a:r>
              <a:rPr lang="ru-RU" sz="2800" b="1" dirty="0" smtClean="0">
                <a:solidFill>
                  <a:srgbClr val="C00000"/>
                </a:solidFill>
              </a:rPr>
              <a:t>ГИА-11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30677" y="852546"/>
            <a:ext cx="0" cy="423263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38994" y="1465577"/>
            <a:ext cx="1763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должен иметь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1005840"/>
            <a:ext cx="3632732" cy="180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документ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удостоверяющий личность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ручку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чернилами черного цвета</a:t>
            </a: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>
            <a:off x="1331641" y="2936349"/>
            <a:ext cx="6545609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31641" y="3501009"/>
            <a:ext cx="1971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разрешается иметь при себе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91881" y="3215711"/>
            <a:ext cx="4474820" cy="2157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средства обучения и воспитания по предмету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лекарства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(при необходимости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продукты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питания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бутилированную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воду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(при необходимости)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70" y="833350"/>
            <a:ext cx="105608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70" y="1957357"/>
            <a:ext cx="974545" cy="97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" y="25282"/>
            <a:ext cx="196091" cy="468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8960" y="97155"/>
            <a:ext cx="2215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7584" y="518482"/>
            <a:ext cx="7427168" cy="100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9pPr>
          </a:lstStyle>
          <a:p>
            <a:pPr eaLnBrk="1" hangingPunct="1"/>
            <a:r>
              <a:rPr lang="ru-RU" sz="4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Допуск обучающихся в ППЭ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1700808"/>
            <a:ext cx="8424935" cy="120251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Пронос лекарственного средства в ППЭ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536" y="3697585"/>
            <a:ext cx="8424935" cy="243410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Медицинская справка</a:t>
            </a:r>
          </a:p>
          <a:p>
            <a:pPr marL="342900" indent="-3429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Штамп и печать медицинской организации</a:t>
            </a:r>
          </a:p>
          <a:p>
            <a:pPr marL="342900" indent="-3429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Подпись и печать врача</a:t>
            </a:r>
          </a:p>
        </p:txBody>
      </p:sp>
    </p:spTree>
    <p:extLst>
      <p:ext uri="{BB962C8B-B14F-4D97-AF65-F5344CB8AC3E}">
        <p14:creationId xmlns:p14="http://schemas.microsoft.com/office/powerpoint/2010/main" val="8434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7693" y="980728"/>
            <a:ext cx="5805264" cy="57810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87868" y="1124750"/>
            <a:ext cx="4110246" cy="54040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35750" y="5653"/>
            <a:ext cx="7020779" cy="7590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Организация ГИА в пункте проведения экзаменов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5711803" y="5184573"/>
            <a:ext cx="1251011" cy="1080927"/>
            <a:chOff x="6080816" y="1150262"/>
            <a:chExt cx="1668014" cy="108092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150056" y="1150262"/>
              <a:ext cx="1598774" cy="108092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00" b="1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0816" y="1240304"/>
              <a:ext cx="134212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>
                  <a:solidFill>
                    <a:prstClr val="black"/>
                  </a:solidFill>
                </a:rPr>
                <a:t>Место для хранения личных вещей</a:t>
              </a:r>
            </a:p>
          </p:txBody>
        </p:sp>
        <p:pic>
          <p:nvPicPr>
            <p:cNvPr id="3101" name="Picture 29" descr="Иконка наушники, headset, размер 128x128 | id39487 | iconbird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656" y="1212959"/>
              <a:ext cx="261937" cy="261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3" name="Picture 31" descr="ключ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940" y="1545175"/>
              <a:ext cx="309305" cy="297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 descr="Инструмент для мобильного телефона – Бесплатные иконки: Инструменты и посуда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562" y="1515219"/>
              <a:ext cx="357062" cy="357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54" y="3789039"/>
            <a:ext cx="30122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66" y="3789039"/>
            <a:ext cx="30122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01" y="3789039"/>
            <a:ext cx="30122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49" y="3760379"/>
            <a:ext cx="30122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6" name="Picture 44" descr="Iconizer.net | значок бесплатные икон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49" y="1561706"/>
            <a:ext cx="482369" cy="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475251" y="1128201"/>
            <a:ext cx="4064729" cy="5400602"/>
            <a:chOff x="466473" y="1124744"/>
            <a:chExt cx="5419638" cy="5400602"/>
          </a:xfrm>
        </p:grpSpPr>
        <p:sp>
          <p:nvSpPr>
            <p:cNvPr id="16" name="TextBox 15"/>
            <p:cNvSpPr txBox="1"/>
            <p:nvPr/>
          </p:nvSpPr>
          <p:spPr>
            <a:xfrm>
              <a:off x="1172414" y="2069520"/>
              <a:ext cx="4713697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0" b="1" dirty="0">
                  <a:solidFill>
                    <a:prstClr val="white">
                      <a:lumMod val="75000"/>
                    </a:prstClr>
                  </a:solidFill>
                  <a:latin typeface="Arial Black" panose="020B0A04020102020204" pitchFamily="34" charset="0"/>
                </a:rPr>
                <a:t>ППЭ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66473" y="1135427"/>
              <a:ext cx="2094664" cy="1332631"/>
            </a:xfrm>
            <a:prstGeom prst="rect">
              <a:avLst/>
            </a:prstGeom>
            <a:gradFill flip="none" rotWithShape="1">
              <a:gsLst>
                <a:gs pos="7000">
                  <a:schemeClr val="bg1">
                    <a:lumMod val="85000"/>
                  </a:schemeClr>
                </a:gs>
                <a:gs pos="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55" name="Группа 54"/>
            <p:cNvGrpSpPr/>
            <p:nvPr/>
          </p:nvGrpSpPr>
          <p:grpSpPr>
            <a:xfrm rot="16200000">
              <a:off x="37970" y="4090352"/>
              <a:ext cx="2880320" cy="1989667"/>
              <a:chOff x="179512" y="2297637"/>
              <a:chExt cx="2880320" cy="1989667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2198992" y="2569912"/>
                <a:ext cx="745488" cy="1503863"/>
                <a:chOff x="5439271" y="1028308"/>
                <a:chExt cx="1653009" cy="3120774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5439271" y="1028308"/>
                  <a:ext cx="500881" cy="3120774"/>
                  <a:chOff x="5511279" y="1028308"/>
                  <a:chExt cx="500881" cy="3120774"/>
                </a:xfrm>
              </p:grpSpPr>
              <p:sp>
                <p:nvSpPr>
                  <p:cNvPr id="90" name="Прямоугольник 89"/>
                  <p:cNvSpPr/>
                  <p:nvPr/>
                </p:nvSpPr>
                <p:spPr>
                  <a:xfrm>
                    <a:off x="5511279" y="1028308"/>
                    <a:ext cx="432047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800" dirty="0">
                        <a:solidFill>
                          <a:prstClr val="white"/>
                        </a:solidFill>
                      </a:rPr>
                      <a:t>1</a:t>
                    </a:r>
                    <a:r>
                      <a:rPr lang="ru-RU" sz="800" dirty="0">
                        <a:solidFill>
                          <a:prstClr val="white"/>
                        </a:solidFill>
                      </a:rPr>
                      <a:t>А</a:t>
                    </a:r>
                  </a:p>
                </p:txBody>
              </p:sp>
              <p:sp>
                <p:nvSpPr>
                  <p:cNvPr id="91" name="Прямоугольник 90"/>
                  <p:cNvSpPr/>
                  <p:nvPr/>
                </p:nvSpPr>
                <p:spPr>
                  <a:xfrm>
                    <a:off x="5539355" y="2224387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800" dirty="0">
                        <a:solidFill>
                          <a:prstClr val="white"/>
                        </a:solidFill>
                      </a:rPr>
                      <a:t>1</a:t>
                    </a:r>
                    <a:r>
                      <a:rPr lang="ru-RU" sz="800" dirty="0">
                        <a:solidFill>
                          <a:prstClr val="white"/>
                        </a:solidFill>
                      </a:rPr>
                      <a:t>Б</a:t>
                    </a:r>
                  </a:p>
                </p:txBody>
              </p:sp>
              <p:sp>
                <p:nvSpPr>
                  <p:cNvPr id="92" name="Прямоугольник 91"/>
                  <p:cNvSpPr/>
                  <p:nvPr/>
                </p:nvSpPr>
                <p:spPr>
                  <a:xfrm>
                    <a:off x="5580111" y="3429001"/>
                    <a:ext cx="432049" cy="720081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800" dirty="0">
                        <a:solidFill>
                          <a:prstClr val="white"/>
                        </a:solidFill>
                      </a:rPr>
                      <a:t>1</a:t>
                    </a:r>
                    <a:r>
                      <a:rPr lang="ru-RU" sz="800" dirty="0">
                        <a:solidFill>
                          <a:prstClr val="white"/>
                        </a:solidFill>
                      </a:rPr>
                      <a:t>В</a:t>
                    </a:r>
                  </a:p>
                </p:txBody>
              </p:sp>
            </p:grpSp>
            <p:sp>
              <p:nvSpPr>
                <p:cNvPr id="71" name="Прямоугольник 70"/>
                <p:cNvSpPr/>
                <p:nvPr/>
              </p:nvSpPr>
              <p:spPr>
                <a:xfrm>
                  <a:off x="6444208" y="1556792"/>
                  <a:ext cx="648072" cy="108012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7" name="Прямоугольник 56"/>
              <p:cNvSpPr/>
              <p:nvPr/>
            </p:nvSpPr>
            <p:spPr>
              <a:xfrm>
                <a:off x="179512" y="2297637"/>
                <a:ext cx="2880320" cy="1989667"/>
              </a:xfrm>
              <a:prstGeom prst="rect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6" name="Группа 95"/>
            <p:cNvGrpSpPr/>
            <p:nvPr/>
          </p:nvGrpSpPr>
          <p:grpSpPr>
            <a:xfrm rot="16200000">
              <a:off x="2012819" y="4110181"/>
              <a:ext cx="2880320" cy="1950008"/>
              <a:chOff x="179512" y="2271080"/>
              <a:chExt cx="2880320" cy="1950008"/>
            </a:xfrm>
          </p:grpSpPr>
          <p:grpSp>
            <p:nvGrpSpPr>
              <p:cNvPr id="97" name="Группа 96"/>
              <p:cNvGrpSpPr/>
              <p:nvPr/>
            </p:nvGrpSpPr>
            <p:grpSpPr>
              <a:xfrm>
                <a:off x="618852" y="2581683"/>
                <a:ext cx="2325627" cy="1492092"/>
                <a:chOff x="1935545" y="1052736"/>
                <a:chExt cx="5156735" cy="3096347"/>
              </a:xfrm>
            </p:grpSpPr>
            <p:grpSp>
              <p:nvGrpSpPr>
                <p:cNvPr id="99" name="Группа 98"/>
                <p:cNvGrpSpPr/>
                <p:nvPr/>
              </p:nvGrpSpPr>
              <p:grpSpPr>
                <a:xfrm>
                  <a:off x="5508104" y="1052736"/>
                  <a:ext cx="432048" cy="3096344"/>
                  <a:chOff x="5580112" y="1052736"/>
                  <a:chExt cx="432048" cy="3096344"/>
                </a:xfrm>
              </p:grpSpPr>
              <p:sp>
                <p:nvSpPr>
                  <p:cNvPr id="131" name="Прямоугольник 130"/>
                  <p:cNvSpPr/>
                  <p:nvPr/>
                </p:nvSpPr>
                <p:spPr>
                  <a:xfrm>
                    <a:off x="5580112" y="1052736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800" dirty="0">
                        <a:solidFill>
                          <a:prstClr val="white"/>
                        </a:solidFill>
                      </a:rPr>
                      <a:t>1</a:t>
                    </a:r>
                    <a:r>
                      <a:rPr lang="ru-RU" sz="800" dirty="0">
                        <a:solidFill>
                          <a:prstClr val="white"/>
                        </a:solidFill>
                      </a:rPr>
                      <a:t>А</a:t>
                    </a:r>
                  </a:p>
                </p:txBody>
              </p:sp>
              <p:sp>
                <p:nvSpPr>
                  <p:cNvPr id="132" name="Прямоугольник 131"/>
                  <p:cNvSpPr/>
                  <p:nvPr/>
                </p:nvSpPr>
                <p:spPr>
                  <a:xfrm>
                    <a:off x="5580112" y="2204864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800" dirty="0">
                        <a:solidFill>
                          <a:prstClr val="white"/>
                        </a:solidFill>
                      </a:rPr>
                      <a:t>1</a:t>
                    </a:r>
                    <a:r>
                      <a:rPr lang="ru-RU" sz="800" dirty="0">
                        <a:solidFill>
                          <a:prstClr val="white"/>
                        </a:solidFill>
                      </a:rPr>
                      <a:t>Б</a:t>
                    </a:r>
                  </a:p>
                </p:txBody>
              </p:sp>
              <p:sp>
                <p:nvSpPr>
                  <p:cNvPr id="133" name="Прямоугольник 132"/>
                  <p:cNvSpPr/>
                  <p:nvPr/>
                </p:nvSpPr>
                <p:spPr>
                  <a:xfrm>
                    <a:off x="5580112" y="3429000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800" dirty="0">
                        <a:solidFill>
                          <a:prstClr val="white"/>
                        </a:solidFill>
                      </a:rPr>
                      <a:t>1</a:t>
                    </a:r>
                    <a:r>
                      <a:rPr lang="ru-RU" sz="800" dirty="0">
                        <a:solidFill>
                          <a:prstClr val="white"/>
                        </a:solidFill>
                      </a:rPr>
                      <a:t>В</a:t>
                    </a:r>
                  </a:p>
                </p:txBody>
              </p:sp>
            </p:grpSp>
            <p:grpSp>
              <p:nvGrpSpPr>
                <p:cNvPr id="101" name="Группа 100"/>
                <p:cNvGrpSpPr/>
                <p:nvPr/>
              </p:nvGrpSpPr>
              <p:grpSpPr>
                <a:xfrm>
                  <a:off x="3635896" y="2204864"/>
                  <a:ext cx="432048" cy="1944216"/>
                  <a:chOff x="5580112" y="2204864"/>
                  <a:chExt cx="432048" cy="1944216"/>
                </a:xfrm>
              </p:grpSpPr>
              <p:sp>
                <p:nvSpPr>
                  <p:cNvPr id="123" name="Прямоугольник 122"/>
                  <p:cNvSpPr/>
                  <p:nvPr/>
                </p:nvSpPr>
                <p:spPr>
                  <a:xfrm>
                    <a:off x="5580112" y="2204864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ru-RU" sz="800" dirty="0">
                        <a:solidFill>
                          <a:prstClr val="white"/>
                        </a:solidFill>
                      </a:rPr>
                      <a:t>3Б</a:t>
                    </a:r>
                  </a:p>
                </p:txBody>
              </p:sp>
              <p:sp>
                <p:nvSpPr>
                  <p:cNvPr id="124" name="Прямоугольник 123"/>
                  <p:cNvSpPr/>
                  <p:nvPr/>
                </p:nvSpPr>
                <p:spPr>
                  <a:xfrm>
                    <a:off x="5580112" y="3429000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ru-RU" sz="800" dirty="0">
                        <a:solidFill>
                          <a:prstClr val="white"/>
                        </a:solidFill>
                      </a:rPr>
                      <a:t>3В</a:t>
                    </a:r>
                  </a:p>
                </p:txBody>
              </p:sp>
            </p:grpSp>
            <p:grpSp>
              <p:nvGrpSpPr>
                <p:cNvPr id="102" name="Группа 101"/>
                <p:cNvGrpSpPr/>
                <p:nvPr/>
              </p:nvGrpSpPr>
              <p:grpSpPr>
                <a:xfrm>
                  <a:off x="1935545" y="2204866"/>
                  <a:ext cx="439362" cy="1944217"/>
                  <a:chOff x="5751969" y="2204866"/>
                  <a:chExt cx="439362" cy="1944217"/>
                </a:xfrm>
              </p:grpSpPr>
              <p:sp>
                <p:nvSpPr>
                  <p:cNvPr id="117" name="Прямоугольник 116"/>
                  <p:cNvSpPr/>
                  <p:nvPr/>
                </p:nvSpPr>
                <p:spPr>
                  <a:xfrm>
                    <a:off x="5759283" y="2204866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ru-RU" sz="800" dirty="0">
                        <a:solidFill>
                          <a:prstClr val="white"/>
                        </a:solidFill>
                      </a:rPr>
                      <a:t>5Б</a:t>
                    </a:r>
                  </a:p>
                </p:txBody>
              </p:sp>
              <p:sp>
                <p:nvSpPr>
                  <p:cNvPr id="118" name="Прямоугольник 117"/>
                  <p:cNvSpPr/>
                  <p:nvPr/>
                </p:nvSpPr>
                <p:spPr>
                  <a:xfrm>
                    <a:off x="5751969" y="3429003"/>
                    <a:ext cx="432048" cy="7200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ru-RU" sz="800" dirty="0">
                        <a:solidFill>
                          <a:prstClr val="white"/>
                        </a:solidFill>
                      </a:rPr>
                      <a:t>5В</a:t>
                    </a:r>
                  </a:p>
                </p:txBody>
              </p:sp>
            </p:grpSp>
            <p:sp>
              <p:nvSpPr>
                <p:cNvPr id="112" name="Прямоугольник 111"/>
                <p:cNvSpPr/>
                <p:nvPr/>
              </p:nvSpPr>
              <p:spPr>
                <a:xfrm>
                  <a:off x="6444208" y="1556792"/>
                  <a:ext cx="648072" cy="108012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8" name="Прямоугольник 97"/>
              <p:cNvSpPr/>
              <p:nvPr/>
            </p:nvSpPr>
            <p:spPr>
              <a:xfrm>
                <a:off x="179512" y="2271080"/>
                <a:ext cx="2880320" cy="1950008"/>
              </a:xfrm>
              <a:prstGeom prst="rect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3962183" y="1124744"/>
              <a:ext cx="969857" cy="1332631"/>
            </a:xfrm>
            <a:prstGeom prst="rect">
              <a:avLst/>
            </a:prstGeom>
            <a:gradFill flip="none" rotWithShape="1">
              <a:gsLst>
                <a:gs pos="7000">
                  <a:schemeClr val="bg1">
                    <a:lumMod val="85000"/>
                  </a:schemeClr>
                </a:gs>
                <a:gs pos="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581210" y="1124744"/>
              <a:ext cx="1380973" cy="1388669"/>
              <a:chOff x="6769829" y="861556"/>
              <a:chExt cx="1170990" cy="1062920"/>
            </a:xfrm>
            <a:gradFill>
              <a:gsLst>
                <a:gs pos="8500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  <a:gs pos="6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769829" y="861556"/>
                <a:ext cx="1170990" cy="1020027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10192" y="1394423"/>
                <a:ext cx="1085866" cy="53005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dirty="0">
                    <a:solidFill>
                      <a:prstClr val="black"/>
                    </a:solidFill>
                  </a:rPr>
                  <a:t>Медицинский кабинет</a:t>
                </a:r>
              </a:p>
            </p:txBody>
          </p:sp>
          <p:pic>
            <p:nvPicPr>
              <p:cNvPr id="3084" name="Picture 12"/>
              <p:cNvPicPr>
                <a:picLocks noChangeAspect="1" noChangeArrowheads="1"/>
              </p:cNvPicPr>
              <p:nvPr/>
            </p:nvPicPr>
            <p:blipFill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4953" y="929078"/>
                <a:ext cx="505155" cy="42097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1691840" y="3653879"/>
              <a:ext cx="73141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prstClr val="black"/>
                  </a:solidFill>
                </a:rPr>
                <a:t>Ауд. 023</a:t>
              </a: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3840356" y="3613543"/>
            <a:ext cx="5485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</a:rPr>
              <a:t>Ауд. 024</a:t>
            </a:r>
          </a:p>
        </p:txBody>
      </p:sp>
      <p:sp>
        <p:nvSpPr>
          <p:cNvPr id="165" name="TextBox 164"/>
          <p:cNvSpPr txBox="1"/>
          <p:nvPr/>
        </p:nvSpPr>
        <p:spPr>
          <a:xfrm rot="5400000">
            <a:off x="4811348" y="2658849"/>
            <a:ext cx="3098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79646">
                    <a:lumMod val="40000"/>
                    <a:lumOff val="60000"/>
                  </a:srgbClr>
                </a:solidFill>
                <a:latin typeface="Arial Black" panose="020B0A04020102020204" pitchFamily="34" charset="0"/>
              </a:rPr>
              <a:t>Здание школы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 rot="5400000">
            <a:off x="5027727" y="2909458"/>
            <a:ext cx="1368152" cy="1759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Вход в ППЭ </a:t>
            </a:r>
          </a:p>
        </p:txBody>
      </p:sp>
      <p:pic>
        <p:nvPicPr>
          <p:cNvPr id="166" name="Picture 1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52" y="3672103"/>
            <a:ext cx="215900" cy="28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1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26" y="3667507"/>
            <a:ext cx="228635" cy="30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" name="Прямоугольник 136"/>
          <p:cNvSpPr/>
          <p:nvPr/>
        </p:nvSpPr>
        <p:spPr>
          <a:xfrm rot="16200000">
            <a:off x="3267134" y="4666983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2А</a:t>
            </a:r>
          </a:p>
        </p:txBody>
      </p:sp>
      <p:sp>
        <p:nvSpPr>
          <p:cNvPr id="138" name="Прямоугольник 137"/>
          <p:cNvSpPr/>
          <p:nvPr/>
        </p:nvSpPr>
        <p:spPr>
          <a:xfrm rot="16200000">
            <a:off x="3267134" y="4247276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prstClr val="white"/>
                </a:solidFill>
              </a:rPr>
              <a:t>1</a:t>
            </a:r>
            <a:r>
              <a:rPr lang="ru-RU" sz="800" dirty="0">
                <a:solidFill>
                  <a:prstClr val="white"/>
                </a:solidFill>
              </a:rPr>
              <a:t>А</a:t>
            </a:r>
          </a:p>
        </p:txBody>
      </p:sp>
      <p:sp>
        <p:nvSpPr>
          <p:cNvPr id="139" name="Прямоугольник 138"/>
          <p:cNvSpPr/>
          <p:nvPr/>
        </p:nvSpPr>
        <p:spPr>
          <a:xfrm rot="16200000">
            <a:off x="3674919" y="4670335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2Б</a:t>
            </a:r>
          </a:p>
        </p:txBody>
      </p:sp>
      <p:sp>
        <p:nvSpPr>
          <p:cNvPr id="140" name="Прямоугольник 139"/>
          <p:cNvSpPr/>
          <p:nvPr/>
        </p:nvSpPr>
        <p:spPr>
          <a:xfrm rot="16200000">
            <a:off x="3267492" y="5092772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3А</a:t>
            </a:r>
          </a:p>
        </p:txBody>
      </p:sp>
      <p:sp>
        <p:nvSpPr>
          <p:cNvPr id="141" name="Прямоугольник 140"/>
          <p:cNvSpPr/>
          <p:nvPr/>
        </p:nvSpPr>
        <p:spPr>
          <a:xfrm rot="16200000">
            <a:off x="3257958" y="5473803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4А</a:t>
            </a:r>
          </a:p>
        </p:txBody>
      </p:sp>
      <p:sp>
        <p:nvSpPr>
          <p:cNvPr id="142" name="Прямоугольник 141"/>
          <p:cNvSpPr/>
          <p:nvPr/>
        </p:nvSpPr>
        <p:spPr>
          <a:xfrm rot="16200000">
            <a:off x="3691318" y="5477620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4Б</a:t>
            </a:r>
          </a:p>
        </p:txBody>
      </p:sp>
      <p:sp>
        <p:nvSpPr>
          <p:cNvPr id="143" name="Прямоугольник 142"/>
          <p:cNvSpPr/>
          <p:nvPr/>
        </p:nvSpPr>
        <p:spPr>
          <a:xfrm rot="16200000">
            <a:off x="3257958" y="5858458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5А</a:t>
            </a:r>
          </a:p>
        </p:txBody>
      </p:sp>
      <p:sp>
        <p:nvSpPr>
          <p:cNvPr id="144" name="Прямоугольник 143"/>
          <p:cNvSpPr/>
          <p:nvPr/>
        </p:nvSpPr>
        <p:spPr>
          <a:xfrm rot="16200000">
            <a:off x="4137478" y="4647214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2В</a:t>
            </a:r>
          </a:p>
        </p:txBody>
      </p:sp>
      <p:sp>
        <p:nvSpPr>
          <p:cNvPr id="145" name="Прямоугольник 144"/>
          <p:cNvSpPr/>
          <p:nvPr/>
        </p:nvSpPr>
        <p:spPr>
          <a:xfrm rot="16200000">
            <a:off x="4124507" y="5477909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4В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3642220" y="6228711"/>
            <a:ext cx="276647" cy="2246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ОН</a:t>
            </a:r>
          </a:p>
        </p:txBody>
      </p:sp>
      <p:sp>
        <p:nvSpPr>
          <p:cNvPr id="219" name="Прямоугольник 218"/>
          <p:cNvSpPr/>
          <p:nvPr/>
        </p:nvSpPr>
        <p:spPr>
          <a:xfrm rot="16200000">
            <a:off x="1742382" y="4670335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2А</a:t>
            </a:r>
          </a:p>
        </p:txBody>
      </p:sp>
      <p:sp>
        <p:nvSpPr>
          <p:cNvPr id="220" name="Прямоугольник 219"/>
          <p:cNvSpPr/>
          <p:nvPr/>
        </p:nvSpPr>
        <p:spPr>
          <a:xfrm rot="16200000">
            <a:off x="2170985" y="4670335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2Б</a:t>
            </a:r>
          </a:p>
        </p:txBody>
      </p:sp>
      <p:sp>
        <p:nvSpPr>
          <p:cNvPr id="221" name="Прямоугольник 220"/>
          <p:cNvSpPr/>
          <p:nvPr/>
        </p:nvSpPr>
        <p:spPr>
          <a:xfrm rot="16200000">
            <a:off x="2616260" y="4664921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2В</a:t>
            </a:r>
          </a:p>
        </p:txBody>
      </p:sp>
      <p:sp>
        <p:nvSpPr>
          <p:cNvPr id="222" name="Прямоугольник 221"/>
          <p:cNvSpPr/>
          <p:nvPr/>
        </p:nvSpPr>
        <p:spPr>
          <a:xfrm rot="16200000">
            <a:off x="1742382" y="5484532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4А</a:t>
            </a:r>
          </a:p>
        </p:txBody>
      </p:sp>
      <p:sp>
        <p:nvSpPr>
          <p:cNvPr id="223" name="Прямоугольник 222"/>
          <p:cNvSpPr/>
          <p:nvPr/>
        </p:nvSpPr>
        <p:spPr>
          <a:xfrm rot="16200000">
            <a:off x="2170985" y="5477619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4Б</a:t>
            </a:r>
          </a:p>
        </p:txBody>
      </p:sp>
      <p:sp>
        <p:nvSpPr>
          <p:cNvPr id="224" name="Прямоугольник 223"/>
          <p:cNvSpPr/>
          <p:nvPr/>
        </p:nvSpPr>
        <p:spPr>
          <a:xfrm rot="16200000">
            <a:off x="2606478" y="5484532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4В</a:t>
            </a:r>
          </a:p>
        </p:txBody>
      </p:sp>
      <p:sp>
        <p:nvSpPr>
          <p:cNvPr id="225" name="Прямоугольник 224"/>
          <p:cNvSpPr/>
          <p:nvPr/>
        </p:nvSpPr>
        <p:spPr>
          <a:xfrm rot="16200000">
            <a:off x="1749711" y="5052484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3А</a:t>
            </a:r>
          </a:p>
        </p:txBody>
      </p:sp>
      <p:sp>
        <p:nvSpPr>
          <p:cNvPr id="226" name="Прямоугольник 225"/>
          <p:cNvSpPr/>
          <p:nvPr/>
        </p:nvSpPr>
        <p:spPr>
          <a:xfrm rot="16200000">
            <a:off x="2183071" y="5052484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3Б</a:t>
            </a:r>
          </a:p>
        </p:txBody>
      </p:sp>
      <p:sp>
        <p:nvSpPr>
          <p:cNvPr id="227" name="Прямоугольник 226"/>
          <p:cNvSpPr/>
          <p:nvPr/>
        </p:nvSpPr>
        <p:spPr>
          <a:xfrm rot="16200000">
            <a:off x="2616260" y="5052484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3В</a:t>
            </a:r>
          </a:p>
        </p:txBody>
      </p:sp>
      <p:sp>
        <p:nvSpPr>
          <p:cNvPr id="228" name="Прямоугольник 227"/>
          <p:cNvSpPr/>
          <p:nvPr/>
        </p:nvSpPr>
        <p:spPr>
          <a:xfrm rot="16200000">
            <a:off x="1742382" y="5844572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5А</a:t>
            </a:r>
          </a:p>
        </p:txBody>
      </p:sp>
      <p:sp>
        <p:nvSpPr>
          <p:cNvPr id="229" name="Прямоугольник 228"/>
          <p:cNvSpPr/>
          <p:nvPr/>
        </p:nvSpPr>
        <p:spPr>
          <a:xfrm rot="16200000">
            <a:off x="2175743" y="5848389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5Б</a:t>
            </a:r>
          </a:p>
        </p:txBody>
      </p:sp>
      <p:sp>
        <p:nvSpPr>
          <p:cNvPr id="230" name="Прямоугольник 229"/>
          <p:cNvSpPr/>
          <p:nvPr/>
        </p:nvSpPr>
        <p:spPr>
          <a:xfrm rot="16200000">
            <a:off x="2608932" y="5848678"/>
            <a:ext cx="194848" cy="260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prstClr val="white"/>
                </a:solidFill>
              </a:rPr>
              <a:t>5В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5686504" y="1214323"/>
            <a:ext cx="1199081" cy="4794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6504" y="1284987"/>
            <a:ext cx="1199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</a:rPr>
              <a:t>Сопровождающие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 rot="5400000">
            <a:off x="6435908" y="3230157"/>
            <a:ext cx="1527722" cy="2530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Вход в школу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7722" y="1575512"/>
            <a:ext cx="86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ШТАБ ППЭ</a:t>
            </a:r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2" y="1543266"/>
            <a:ext cx="333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43" y="1169881"/>
            <a:ext cx="333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45" y="1891759"/>
            <a:ext cx="30122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8505" y="2717604"/>
            <a:ext cx="731864" cy="38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88" y="2160261"/>
            <a:ext cx="334455" cy="5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61" y="2610359"/>
            <a:ext cx="30122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75" y="3162141"/>
            <a:ext cx="30122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1649376" y="2592831"/>
            <a:ext cx="259410" cy="992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" name="Рисунок 1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7313" y="2604228"/>
            <a:ext cx="389090" cy="518786"/>
          </a:xfrm>
          <a:prstGeom prst="rect">
            <a:avLst/>
          </a:prstGeom>
        </p:spPr>
      </p:pic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00" y="2543030"/>
            <a:ext cx="501675" cy="5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4" name="Picture 62" descr="медицина, здравоохранение, компьютерные иконки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t="23108" r="21504" b="10382"/>
          <a:stretch/>
        </p:blipFill>
        <p:spPr bwMode="auto">
          <a:xfrm>
            <a:off x="4248578" y="2899044"/>
            <a:ext cx="206954" cy="1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46" y="6223991"/>
            <a:ext cx="300098" cy="23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9" y="177682"/>
            <a:ext cx="196091" cy="468441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389232" y="260106"/>
            <a:ext cx="2215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участник ГИА заболел в день проведения экзамена?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накануне или в день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экзамена предоставить в свою школу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справку о заболевании и освобождении от экзаменов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соответствующий срок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можно будет сдать в резервные сроки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регистрации на экзамены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иметь при себе.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на ЕГЭ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- линейка, не содержащая справочной информации (далее-линейка)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линейка, 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калькулятор,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Химия-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калькулятор, периодическая система химических элементов Д.И. Менделеева, таблица растворимости солей, 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кислот..и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География-непрограммируемый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– технические средства, обеспечивающие воспроизведение аудиозаписей, компьютерная техника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Информатика– компьютерная техника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Литература- орфографический словарь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Биология-непрограммируемый калькулятор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756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algn="just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ГИА на средствах обучения и воспитания не допускается делать пометки, относящиеся к содержанию заданий КИМ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064896" cy="57606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ГИА</a:t>
            </a:r>
          </a:p>
          <a:p>
            <a:pPr marL="4572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ЕГЭ досрочного периода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 и кодификаторы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 станции для проведения компьютерного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подготовки к итоговому сочинению (изложению)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Видеоконсультации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разработчиков КИМ ЕГЭ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05835" y="1204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771218" y="1204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438052" y="1204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в ППЭ при наличии паспорта</a:t>
            </a:r>
          </a:p>
          <a:p>
            <a:pPr marL="0" indent="0" algn="just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вещи оставить в специально выделенном в ППЭ месте до установленной рамки металлоискателя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4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Если участник ЕГЭ опоздал на экзамен, он допускается к сдаче экзамена, </a:t>
            </a:r>
            <a:r>
              <a:rPr lang="ru-RU" dirty="0"/>
              <a:t>п</a:t>
            </a:r>
            <a:r>
              <a:rPr lang="ru-RU" dirty="0" smtClean="0"/>
              <a:t>ри этом время окончания экзамена не продлевается.</a:t>
            </a:r>
          </a:p>
          <a:p>
            <a:r>
              <a:rPr lang="ru-RU" dirty="0" smtClean="0"/>
              <a:t>Допуск опоздавших участников на ЕГЭ по иностранным языкам в аудиторию после включения аудиозаписи не осуществляется. Персональное </a:t>
            </a:r>
            <a:r>
              <a:rPr lang="ru-RU" dirty="0" err="1" smtClean="0"/>
              <a:t>аудирование</a:t>
            </a:r>
            <a:r>
              <a:rPr lang="ru-RU" dirty="0" smtClean="0"/>
              <a:t> для опоздавших не проводится (за исключением, если в аудитории нет других участников). </a:t>
            </a:r>
          </a:p>
          <a:p>
            <a:r>
              <a:rPr lang="ru-RU" dirty="0" smtClean="0"/>
              <a:t>Повторно общий инструктаж для опоздавших участников ЕГЭ не проводится.</a:t>
            </a:r>
          </a:p>
        </p:txBody>
      </p:sp>
    </p:spTree>
    <p:extLst>
      <p:ext uri="{BB962C8B-B14F-4D97-AF65-F5344CB8AC3E}">
        <p14:creationId xmlns:p14="http://schemas.microsoft.com/office/powerpoint/2010/main" val="32582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626469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600" dirty="0" smtClean="0"/>
              <a:t> </a:t>
            </a:r>
            <a:endParaRPr lang="ru-RU" altLang="ru-RU" sz="600" dirty="0"/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 оборудуются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стационарными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(или) переносными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металлоискателями.</a:t>
            </a:r>
          </a:p>
          <a:p>
            <a:pPr marL="0" indent="0" algn="just">
              <a:lnSpc>
                <a:spcPct val="80000"/>
              </a:lnSpc>
              <a:buClr>
                <a:srgbClr val="000099"/>
              </a:buClr>
              <a:buSzPct val="125000"/>
              <a:buNone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аудиториях пункта проведения экзамена будет осуществляться 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этом число аудиторий, где наблюдение ведется в  режиме онлайн, будет максимально увеличено.</a:t>
            </a:r>
          </a:p>
          <a:p>
            <a:pPr marL="0" indent="0" algn="just">
              <a:lnSpc>
                <a:spcPct val="80000"/>
              </a:lnSpc>
              <a:buClr>
                <a:srgbClr val="000099"/>
              </a:buClr>
              <a:buSzPct val="125000"/>
              <a:buNone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 могут оборудоваться системами подавления сигналов подвижной связи (по решению ГЭК).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хранения видеозаписи 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составляет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трех месяцев 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проведения экзамена.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и штаб ППЭ при печати ЭМ оборудуются Станциями печати и сканирования ЭМ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endParaRPr lang="ru-RU" alt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 на ЕГЭ свою работу федеральные инспекторы и </a:t>
            </a:r>
            <a:r>
              <a:rPr lang="ru-RU" alt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</a:t>
            </a:r>
            <a:r>
              <a:rPr lang="ru-RU" alt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6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участнику ГИА противопоказано прохождение через металлоискатель, необходимо предъявить медицинский документ, запрещающий прохождение через металлоискатель.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43000" y="265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1588"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Участники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ГИА-11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897814" y="707447"/>
            <a:ext cx="6462" cy="6033923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43608" y="2311718"/>
            <a:ext cx="1914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Century Gothic" panose="020B0502020202020204" pitchFamily="34" charset="0"/>
                <a:sym typeface="+mn-ea"/>
              </a:rPr>
              <a:t>Запрещается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67319" y="647092"/>
            <a:ext cx="5855476" cy="3670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выполнять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несамостоятельно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общаться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 другими участниками во время экзамена в аудитории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пересаживаться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фотографировать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ЭМ и черновики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свободно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перемещаться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 аудитории и ППЭ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обмениваться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любыми материалами и предметами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выносить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из аудиторий  и ППЭ ЭМ на бумажном или электронном носителях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>
            <a:off x="1194489" y="4437112"/>
            <a:ext cx="6725883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27584" y="5157194"/>
            <a:ext cx="2124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Century Gothic" panose="020B0502020202020204" pitchFamily="34" charset="0"/>
                <a:sym typeface="+mn-ea"/>
              </a:rPr>
              <a:t>запрещается иметь при себе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58282" y="4509120"/>
            <a:ext cx="5862190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средства связи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электронно-вычислительную технику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фото-, аудио- и видеоаппаратуру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справочные  материалы, письменные заметки 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иные средства хранения и передачи информации</a:t>
            </a:r>
          </a:p>
        </p:txBody>
      </p:sp>
      <p:pic>
        <p:nvPicPr>
          <p:cNvPr id="20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91" y="647988"/>
            <a:ext cx="565347" cy="104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869" y="1301021"/>
            <a:ext cx="10411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cs typeface="Century Gothic" panose="020B0502020202020204" pitchFamily="34" charset="0"/>
                <a:sym typeface="+mn-ea"/>
              </a:rPr>
              <a:t>п. 72</a:t>
            </a:r>
          </a:p>
          <a:p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Порядка проведения </a:t>
            </a:r>
            <a:r>
              <a:rPr lang="ru-RU" sz="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государственной итоговой аттестации </a:t>
            </a:r>
          </a:p>
          <a:p>
            <a:r>
              <a:rPr lang="ru-RU" sz="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 образовательным программам среднего общего образования </a:t>
            </a:r>
          </a:p>
          <a:p>
            <a:r>
              <a:rPr lang="ru-RU" sz="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/утвержден приказом Министерства просвещения и Федеральной службы по надзору в сфере образования и науки от 04.04.2023 №</a:t>
            </a:r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233/552</a:t>
            </a:r>
            <a:endParaRPr lang="ru-RU" sz="8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708" y="78104"/>
            <a:ext cx="2215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" y="25282"/>
            <a:ext cx="196091" cy="4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924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5109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Занять рабочее место в соответствии со списком распределения. Изменение рабочего места запрещено.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</a:t>
            </a:r>
            <a:r>
              <a:rPr lang="ru-RU" sz="23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между собой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переписывать задания КИМ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любыми материалами и предметами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из аудитории любые материалы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по ППЭ во время экзамена без сопровождения организаторов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перемещаться по аудитории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аудитории без разрешения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необходимо оставить экзаменационные материалы, черновики и письменные принадлежности  на рабочем столе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ведется видеонаблюдение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аудитории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прослушайте инструктаж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целостность и качество полученных экзаменационных материалов (ЭМ)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задания и вовремя внесите ответы в бланки ЕГЭ.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на КИМ и черновиках не проверяются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44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9719"/>
            <a:ext cx="7886700" cy="1325563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Контроль за порядком </a:t>
            </a:r>
            <a:b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проведения ГИА – </a:t>
            </a: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2024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(11 класс)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ru-RU" sz="2400" dirty="0" smtClean="0">
                <a:cs typeface="Times New Roman" pitchFamily="18" charset="0"/>
              </a:rPr>
              <a:t>Должностные </a:t>
            </a:r>
            <a:r>
              <a:rPr lang="ru-RU" sz="2400" dirty="0">
                <a:cs typeface="Times New Roman" pitchFamily="18" charset="0"/>
              </a:rPr>
              <a:t>лица </a:t>
            </a:r>
            <a:r>
              <a:rPr lang="ru-RU" sz="2400" dirty="0" smtClean="0">
                <a:cs typeface="Times New Roman" pitchFamily="18" charset="0"/>
              </a:rPr>
              <a:t>министерства </a:t>
            </a:r>
            <a:r>
              <a:rPr lang="ru-RU" sz="2400" dirty="0">
                <a:cs typeface="Times New Roman" pitchFamily="18" charset="0"/>
              </a:rPr>
              <a:t>осуществляли контроль непосредственно в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18 ППЭ,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 8 муниципальных районах области, апелляционной, предметных комиссиях</a:t>
            </a:r>
            <a:endParaRPr lang="ru-RU" sz="24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ru-RU" sz="2400" dirty="0" smtClean="0">
                <a:cs typeface="Times New Roman" pitchFamily="18" charset="0"/>
              </a:rPr>
              <a:t>Проводился </a:t>
            </a:r>
            <a:r>
              <a:rPr lang="ru-RU" sz="2400" dirty="0">
                <a:cs typeface="Times New Roman" pitchFamily="18" charset="0"/>
              </a:rPr>
              <a:t>дополнительный просмотр видеозаписей хода проведения ЕГЭ, ГВЭ </a:t>
            </a:r>
            <a:r>
              <a:rPr lang="ru-RU" sz="2400" dirty="0" smtClean="0"/>
              <a:t>на </a:t>
            </a:r>
            <a:r>
              <a:rPr lang="ru-RU" sz="2400" dirty="0"/>
              <a:t>портале </a:t>
            </a:r>
            <a:r>
              <a:rPr lang="ru-RU" sz="2400" dirty="0" smtClean="0">
                <a:cs typeface="Times New Roman" pitchFamily="18" charset="0"/>
              </a:rPr>
              <a:t>smotriege.ru</a:t>
            </a:r>
            <a:endParaRPr lang="ru-RU" sz="2400" dirty="0">
              <a:cs typeface="Times New Roman" pitchFamily="18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ru-RU" sz="2400" dirty="0" smtClean="0"/>
              <a:t>Требования </a:t>
            </a:r>
            <a:r>
              <a:rPr lang="ru-RU" sz="2400" dirty="0"/>
              <a:t>пункта </a:t>
            </a:r>
            <a:r>
              <a:rPr lang="ru-RU" sz="2400" dirty="0" smtClean="0"/>
              <a:t>72 </a:t>
            </a:r>
            <a:r>
              <a:rPr lang="ru-RU" sz="2400" dirty="0"/>
              <a:t>Порядка проведения ГИА </a:t>
            </a:r>
            <a:r>
              <a:rPr lang="ru-RU" sz="2400" dirty="0" smtClean="0"/>
              <a:t>нарушили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8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участников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ГИА</a:t>
            </a:r>
            <a:r>
              <a:rPr lang="ru-RU" sz="2400" dirty="0" smtClean="0"/>
              <a:t>.  Нарушения </a:t>
            </a:r>
            <a:r>
              <a:rPr lang="ru-RU" sz="2400" dirty="0"/>
              <a:t>заключались в наличии у данных лиц в ППЭ </a:t>
            </a:r>
            <a:r>
              <a:rPr lang="ru-RU" sz="2400" b="1" dirty="0"/>
              <a:t>средства связи (4 ) и справочных материалов </a:t>
            </a:r>
            <a:r>
              <a:rPr lang="ru-RU" sz="2400" b="1" dirty="0" smtClean="0"/>
              <a:t>(4)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3528392" cy="4351338"/>
          </a:xfrm>
        </p:spPr>
        <p:txBody>
          <a:bodyPr>
            <a:normAutofit fontScale="85000" lnSpcReduction="20000"/>
          </a:bodyPr>
          <a:lstStyle/>
          <a:p>
            <a:endParaRPr lang="ru-RU" altLang="ru-RU" dirty="0" smtClean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altLang="ru-RU" sz="2200" dirty="0" smtClean="0"/>
              <a:t>Должностными лицами министерства составлено   </a:t>
            </a:r>
            <a:r>
              <a:rPr lang="ru-RU" altLang="ru-RU" sz="2200" dirty="0" smtClean="0">
                <a:solidFill>
                  <a:schemeClr val="accent2">
                    <a:lumMod val="75000"/>
                  </a:schemeClr>
                </a:solidFill>
              </a:rPr>
              <a:t>8 протоколов </a:t>
            </a:r>
            <a:r>
              <a:rPr lang="ru-RU" altLang="ru-RU" sz="2200" dirty="0"/>
              <a:t>об </a:t>
            </a:r>
            <a:r>
              <a:rPr lang="ru-RU" altLang="ru-RU" sz="2200" dirty="0" smtClean="0"/>
              <a:t>административном правонарушении       (</a:t>
            </a:r>
            <a:r>
              <a:rPr lang="ru-RU" altLang="ru-RU" sz="2200" dirty="0"/>
              <a:t>ч. 4 ст. 19.30 КоАП </a:t>
            </a:r>
            <a:r>
              <a:rPr lang="ru-RU" altLang="ru-RU" sz="2200" dirty="0" smtClean="0"/>
              <a:t>РФ)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altLang="ru-RU" sz="2200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altLang="ru-RU" sz="2200" dirty="0" smtClean="0"/>
              <a:t>По протоколам суды </a:t>
            </a:r>
            <a:r>
              <a:rPr lang="ru-RU" altLang="ru-RU" sz="2200" dirty="0" smtClean="0">
                <a:solidFill>
                  <a:schemeClr val="accent2">
                    <a:lumMod val="75000"/>
                  </a:schemeClr>
                </a:solidFill>
              </a:rPr>
              <a:t>6 участникам</a:t>
            </a:r>
            <a:r>
              <a:rPr lang="ru-RU" altLang="ru-RU" sz="2200" dirty="0" smtClean="0"/>
              <a:t> назначили административное наказание в виде штрафа - 3 </a:t>
            </a:r>
            <a:r>
              <a:rPr lang="ru-RU" altLang="ru-RU" sz="2200" dirty="0"/>
              <a:t>тыс. руб</a:t>
            </a:r>
            <a:r>
              <a:rPr lang="ru-RU" altLang="ru-RU" sz="2200" dirty="0" smtClean="0"/>
              <a:t>. 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200" dirty="0" smtClean="0"/>
              <a:t>2 участникам объявлены  устные замечания 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88960" y="97155"/>
            <a:ext cx="2215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" y="25282"/>
            <a:ext cx="196091" cy="4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37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с экзамена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ЕГЭ, нарушившие установленный Порядок проведения ГИА, </a:t>
            </a:r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с экзамена</a:t>
            </a:r>
            <a:endParaRPr lang="ru-RU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Аннулирование результатов экзамена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удаления с экзамена составляется акт, который передается на рассмотрение в ГЭК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факт нарушения Порядка экзамена подтверждается, ГЭК принимает решение об аннулировании результатов участника экзамена по данному учебному предмету.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7992888" cy="590465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телефонов «горячей линии», по которым можно обратиться с вопросами об организации и проведении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УКАЗАНЫ НА САЙТАХ: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№59       35-40-35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Ярославской области    40-08-66, 40-08-63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портале ЕГЭ    +7 (495) 104-68-38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по состоянию здоровья или другим объективным причинам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АКТ о досрочном завершении экзамена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можно сдать экзамен в резервные сроки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373240" y="1896222"/>
            <a:ext cx="1" cy="3568799"/>
          </a:xfrm>
          <a:prstGeom prst="line">
            <a:avLst/>
          </a:prstGeom>
          <a:ln w="5080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" y="2725808"/>
            <a:ext cx="5336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b="1" i="1" dirty="0" smtClean="0">
                <a:latin typeface="+mj-lt"/>
              </a:rPr>
              <a:t>Приказ </a:t>
            </a:r>
            <a:r>
              <a:rPr lang="ru-RU" sz="800" b="1" i="1" dirty="0">
                <a:latin typeface="+mj-lt"/>
              </a:rPr>
              <a:t>Федеральной службы по надзору в сфере образования и науки от 26 июня 2019 г. N </a:t>
            </a:r>
            <a:r>
              <a:rPr lang="ru-RU" sz="800" b="1" i="1" dirty="0" smtClean="0">
                <a:latin typeface="+mj-lt"/>
              </a:rPr>
              <a:t>876 "</a:t>
            </a:r>
            <a:r>
              <a:rPr lang="ru-RU" sz="800" b="1" i="1" dirty="0">
                <a:latin typeface="+mj-lt"/>
              </a:rPr>
              <a:t>Об определении минимального количества баллов единого государственного экзамена, подтверждающего освоение образовательной программы среднего общего образования, и минимального количества баллов единого государственного экзамена, необходимого для поступления в образовательные организации высшего образования на обучение по программам </a:t>
            </a:r>
            <a:r>
              <a:rPr lang="ru-RU" sz="800" b="1" i="1" dirty="0" err="1">
                <a:latin typeface="+mj-lt"/>
              </a:rPr>
              <a:t>бакалавриата</a:t>
            </a:r>
            <a:r>
              <a:rPr lang="ru-RU" sz="800" b="1" i="1" dirty="0">
                <a:latin typeface="+mj-lt"/>
              </a:rPr>
              <a:t> и программам </a:t>
            </a:r>
            <a:r>
              <a:rPr lang="ru-RU" sz="800" b="1" i="1" dirty="0" err="1" smtClean="0">
                <a:latin typeface="+mj-lt"/>
              </a:rPr>
              <a:t>специалитета</a:t>
            </a:r>
            <a:r>
              <a:rPr lang="ru-RU" sz="800" b="1" i="1" dirty="0" smtClean="0">
                <a:latin typeface="+mj-lt"/>
              </a:rPr>
              <a:t>»:</a:t>
            </a:r>
          </a:p>
          <a:p>
            <a:pPr algn="just"/>
            <a:endParaRPr lang="ru-RU" sz="800" b="1" i="1" dirty="0" smtClean="0">
              <a:latin typeface="+mj-lt"/>
            </a:endParaRPr>
          </a:p>
          <a:p>
            <a:pPr algn="just"/>
            <a:r>
              <a:rPr lang="ru-RU" sz="800" b="1" dirty="0"/>
              <a:t>1.1. минимальное количество баллов единого государственного экзамена по </a:t>
            </a:r>
            <a:r>
              <a:rPr lang="ru-RU" sz="800" b="1" dirty="0" err="1"/>
              <a:t>стобалльной</a:t>
            </a:r>
            <a:r>
              <a:rPr lang="ru-RU" sz="800" b="1" dirty="0"/>
              <a:t> системе оценивания, подтверждающее освоение образовательной программы среднего общего образования</a:t>
            </a:r>
            <a:r>
              <a:rPr lang="ru-RU" sz="800" b="1" dirty="0" smtClean="0"/>
              <a:t>:</a:t>
            </a:r>
          </a:p>
          <a:p>
            <a:pPr algn="just"/>
            <a:r>
              <a:rPr lang="ru-RU" sz="800" dirty="0" smtClean="0"/>
              <a:t>по </a:t>
            </a:r>
            <a:r>
              <a:rPr lang="ru-RU" sz="800" dirty="0"/>
              <a:t>русскому языку - 24 балла;</a:t>
            </a:r>
            <a:endParaRPr lang="ru-RU" sz="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800" dirty="0"/>
              <a:t>по математике профильного уровня - 27 баллов;</a:t>
            </a:r>
          </a:p>
          <a:p>
            <a:pPr algn="just"/>
            <a:r>
              <a:rPr lang="ru-RU" sz="800" dirty="0"/>
              <a:t>по физике - 36 баллов;</a:t>
            </a:r>
          </a:p>
          <a:p>
            <a:pPr algn="just"/>
            <a:r>
              <a:rPr lang="ru-RU" sz="800" dirty="0"/>
              <a:t>по химии - 36 баллов;</a:t>
            </a:r>
          </a:p>
          <a:p>
            <a:pPr algn="just"/>
            <a:r>
              <a:rPr lang="ru-RU" sz="800" dirty="0"/>
              <a:t>по информатике - 40 баллов;</a:t>
            </a:r>
          </a:p>
          <a:p>
            <a:pPr algn="just"/>
            <a:r>
              <a:rPr lang="ru-RU" sz="800" dirty="0"/>
              <a:t>по биологии - 36 баллов;</a:t>
            </a:r>
          </a:p>
          <a:p>
            <a:pPr algn="just"/>
            <a:r>
              <a:rPr lang="ru-RU" sz="800" dirty="0"/>
              <a:t>по истории - 32 балла;</a:t>
            </a:r>
          </a:p>
          <a:p>
            <a:pPr algn="just"/>
            <a:r>
              <a:rPr lang="ru-RU" sz="800" dirty="0"/>
              <a:t>по географии - 37 баллов;</a:t>
            </a:r>
          </a:p>
          <a:p>
            <a:pPr algn="just"/>
            <a:r>
              <a:rPr lang="ru-RU" sz="800" dirty="0"/>
              <a:t>по обществознанию - 42 балла;</a:t>
            </a:r>
          </a:p>
          <a:p>
            <a:pPr algn="just"/>
            <a:r>
              <a:rPr lang="ru-RU" sz="800" dirty="0"/>
              <a:t>по литературе - 32 балла;</a:t>
            </a:r>
          </a:p>
          <a:p>
            <a:pPr algn="just"/>
            <a:r>
              <a:rPr lang="ru-RU" sz="800" dirty="0"/>
              <a:t>по иностранным языкам (английский, французский, немецкий, испанский, китайский) - 22 </a:t>
            </a:r>
            <a:r>
              <a:rPr lang="ru-RU" sz="800" dirty="0" smtClean="0"/>
              <a:t>балла.</a:t>
            </a:r>
            <a:endParaRPr lang="ru-RU" sz="800" dirty="0"/>
          </a:p>
          <a:p>
            <a:pPr algn="just"/>
            <a:r>
              <a:rPr lang="ru-RU" sz="800" b="1" i="1" dirty="0" smtClean="0">
                <a:latin typeface="+mj-lt"/>
              </a:rPr>
              <a:t>Приказ Министерства науки и высшего образования РФ от 2 декабря 2024 г. № 845 «Об установлении  минимального количества баллов единого государственного экзамена по общеобразовательным предметам, соответствующим специальности или направлению подготовки по которым проводится прием на обучение, в том числе прием на целевое обучение, в организации, осуществляющие образовательную деятельность, находящиеся в ведении Министерства науки и высшего образования РФ, на 2025/26 учебный год»</a:t>
            </a:r>
          </a:p>
          <a:p>
            <a:pPr algn="just"/>
            <a:r>
              <a:rPr lang="ru-RU" sz="800" b="1" i="1" dirty="0" smtClean="0"/>
              <a:t>Приказ Министерства просвещения РФ от 13 декабря 2024 г. № 891 «Об установлении  минимального количества баллов единого государственного экзамена по общеобразовательным предметам, соответствующим специальности или направлению подготовки по которым проводится прием на обучение в образовательных организациях, находящихся в ведении Министерства просвещения РФ, на 2025/26 учебный год»</a:t>
            </a:r>
          </a:p>
          <a:p>
            <a:pPr algn="just"/>
            <a:endParaRPr lang="ru-RU" sz="800" b="1" i="1" dirty="0" smtClean="0">
              <a:latin typeface="+mj-lt"/>
            </a:endParaRPr>
          </a:p>
          <a:p>
            <a:pPr algn="just"/>
            <a:endParaRPr lang="ru-RU" sz="800" b="1" i="1" dirty="0" smtClean="0">
              <a:latin typeface="+mj-lt"/>
            </a:endParaRPr>
          </a:p>
          <a:p>
            <a:pPr algn="just"/>
            <a:endParaRPr lang="ru-RU" sz="800" b="1" i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57361" y="1497733"/>
            <a:ext cx="2588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ГИА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3" y="4803300"/>
            <a:ext cx="3528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Ознакомление с результатами экзаменов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образовательной организации под подпись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544" y="6271156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Специализированный портал ознакомления с результатами </a:t>
            </a:r>
            <a:r>
              <a:rPr lang="ru-RU" sz="1600" b="1" dirty="0" smtClean="0"/>
              <a:t>ГИА-11 </a:t>
            </a:r>
            <a:r>
              <a:rPr lang="ru-RU" sz="1600" i="1" dirty="0"/>
              <a:t>можно познакомиться </a:t>
            </a:r>
            <a:endParaRPr lang="ru-RU" sz="1600" i="1" dirty="0" smtClean="0"/>
          </a:p>
          <a:p>
            <a:pPr algn="ctr"/>
            <a:r>
              <a:rPr lang="ru-RU" sz="1600" i="1" dirty="0" smtClean="0"/>
              <a:t>с </a:t>
            </a:r>
            <a:r>
              <a:rPr lang="ru-RU" sz="1600" i="1" dirty="0"/>
              <a:t>образами работ и результатами их проверки</a:t>
            </a:r>
            <a:endParaRPr lang="ru-RU" sz="1600" b="1" i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5312560" y="1600737"/>
            <a:ext cx="3597261" cy="3415558"/>
            <a:chOff x="4131701" y="1201376"/>
            <a:chExt cx="4792132" cy="171480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717175" y="1201376"/>
              <a:ext cx="4040367" cy="200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АПЕЛЛЯЦИЙ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31701" y="1468340"/>
              <a:ext cx="4559435" cy="94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 algn="ctr"/>
              <a:r>
                <a:rPr lang="ru-RU" b="1" dirty="0"/>
                <a:t>О нарушении установленного порядка проведения ГИА</a:t>
              </a:r>
            </a:p>
            <a:p>
              <a:pPr lvl="0" algn="ctr"/>
              <a:r>
                <a:rPr lang="ru-RU" sz="1600" i="1" dirty="0">
                  <a:solidFill>
                    <a:srgbClr val="1F497D">
                      <a:lumMod val="75000"/>
                    </a:srgbClr>
                  </a:solidFill>
                </a:rPr>
                <a:t>в день проведения экзамена до выхода из ППЭ</a:t>
              </a:r>
              <a:endParaRPr lang="ru-RU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08159" y="1936719"/>
              <a:ext cx="4715674" cy="9256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/>
                <a:t>О несогласии с выставленными баллами</a:t>
              </a:r>
            </a:p>
            <a:p>
              <a:pPr algn="ctr"/>
              <a:r>
                <a:rPr lang="ru-RU" sz="1600" i="1" dirty="0">
                  <a:solidFill>
                    <a:srgbClr val="1F497D">
                      <a:lumMod val="75000"/>
                    </a:srgbClr>
                  </a:solidFill>
                </a:rPr>
                <a:t>в течение 2-х дней после объявления результатов в образовательную организацию</a:t>
              </a:r>
              <a:endParaRPr lang="ru-RU" sz="2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98103" y="2751953"/>
              <a:ext cx="4559439" cy="1642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0032" y="585074"/>
            <a:ext cx="8786464" cy="1015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развернутых ответов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экзаменационных работ </a:t>
            </a:r>
            <a:r>
              <a:rPr lang="ru-RU" sz="2000" i="1" dirty="0"/>
              <a:t>проводится предметными комиссиями, созданными на региональном уровне по каждому учебному предмету</a:t>
            </a:r>
            <a:endParaRPr lang="ru-RU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240882" y="61854"/>
            <a:ext cx="653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1588" algn="ctr"/>
            <a:r>
              <a:rPr lang="ru-RU" sz="2800" b="1" dirty="0">
                <a:solidFill>
                  <a:srgbClr val="C00000"/>
                </a:solidFill>
              </a:rPr>
              <a:t>Результаты </a:t>
            </a:r>
            <a:r>
              <a:rPr lang="ru-RU" sz="2800" b="1" dirty="0" smtClean="0">
                <a:solidFill>
                  <a:srgbClr val="C00000"/>
                </a:solidFill>
              </a:rPr>
              <a:t>ГИА-11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28855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Минимальное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количество баллов единого государственного экзамена по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стобалльной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системе оценивания, подтверждающее освоение образовательной программы среднего общего образования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: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9526" y="180613"/>
            <a:ext cx="2215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Министерство образования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Ярославской области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" y="116633"/>
            <a:ext cx="196091" cy="4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результатами ЕГЭ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течение одного рабочего дня со дня передачи в ОУ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 и их родители (законные представители) будут ознакомлены с результатами ЕГЭ в школе (под подпись)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результатах будут отражены в федеральной информационной системе (ФИС)</a:t>
            </a:r>
          </a:p>
          <a:p>
            <a:pPr marL="0" indent="0" algn="just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результатов ЕГЭ -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годом получения таких результатов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порядка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экзамена подается в день экзамена до выхода из ППЭ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течение 2-х рабочих дней после дня объявления результатов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4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285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удовлетворении апелляции результат ЕГЭ, по процедуре которого участником ЕГЭ была подана апелляция, аннулируется и участнику ЕГЭ предоставляется возможность сдать экзамен по учебному предмету в иной день, предусмотренный расписаниями проведения ЕГЭ.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апелляции о несогласии с выставленными баллами конфликтная комиссия принимает решение об отклонении апелляции и сохранении выставленных баллов либо об удовлетворении апелляции и изменении баллов. Баллы могут быть изменены как в сторону повышения, так и в сторону понижения.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ГИА-11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допускаются к сдаче экзамена в текущем учебном году в резервные сроки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неудовлетворительный результат по одному из обязательных предметов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экзамен по уважительной причине (болезнь или иные обстоятельства), подтвержденной документально.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экзамен по уважительной причине, подтвержденной документально.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апелляции которых о нарушении порядка проведения ГИА-11 были удовлетворены.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8913"/>
            <a:ext cx="8523287" cy="64087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altLang="ru-RU" b="1" dirty="0"/>
          </a:p>
          <a:p>
            <a:pPr algn="ctr">
              <a:buFont typeface="Wingdings" pitchFamily="2" charset="2"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 на ГИА !!!</a:t>
            </a:r>
            <a:endParaRPr lang="ru-RU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  <p:pic>
        <p:nvPicPr>
          <p:cNvPr id="17412" name="Picture 4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70413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638" y="332656"/>
            <a:ext cx="8229600" cy="6009531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1268760"/>
            <a:ext cx="8499475" cy="5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</a:pPr>
            <a:endParaRPr lang="ru-RU" altLang="ru-RU" sz="800" b="1" dirty="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29.11.2021г. №2085 «О федеральной информационной системе обеспечения проведения ГИА…»</a:t>
            </a:r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 проведения государственной итоговой аттестации по образовательным программам среднего общего образования. Приказ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№233/552 от 04.04.2023г</a:t>
            </a:r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0000"/>
              <a:buFont typeface="Wingdings" pitchFamily="2" charset="2"/>
              <a:buChar char="Ø"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altLang="ru-RU" sz="1400" b="1" dirty="0" smtClean="0"/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1400" b="1" dirty="0" smtClean="0"/>
          </a:p>
          <a:p>
            <a:pPr marL="609600" indent="-609600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655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Clr>
                <a:srgbClr val="000099"/>
              </a:buClr>
              <a:buSzPct val="125000"/>
            </a:pPr>
            <a:r>
              <a:rPr lang="ru-RU" alt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  <a:p>
            <a:pPr marL="609600" indent="-609600" algn="just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12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№787/2089 от 11.11.2024г. «Об утверждении единого расписания и продолжительности проведения ЕГЭ по каждому учебному предмету, требований к использованию средств обучения и воспитания при его проведении в 2025 году» 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120000"/>
              </a:lnSpc>
              <a:buClr>
                <a:srgbClr val="000099"/>
              </a:buClr>
              <a:buSzPct val="125000"/>
              <a:buFont typeface="Wingdings" pitchFamily="2" charset="2"/>
              <a:buChar char="Ø"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№789/2091 от 11.11.2024г «Об утверждении единого расписания и продолжительности проведения ГВЭ…. по каждому учебному предмету, требований к использованию средств обучения и воспитания при его проведении в 2025г»</a:t>
            </a:r>
          </a:p>
          <a:p>
            <a:pPr algn="just">
              <a:lnSpc>
                <a:spcPct val="80000"/>
              </a:lnSpc>
              <a:buClr>
                <a:srgbClr val="000099"/>
              </a:buClr>
              <a:buSzPct val="125000"/>
            </a:pP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7361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4839816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от 18.02.2025г. №100/01-03 «Об утверждении памятки о правилах проведения государственной итоговой аттестации по образовательным программам среднего общего образования в 2025г., листа информирования участников экзаменов, формы журнала учета ознакомления участников экзаменов/родителей (законных представителей) с порядком проведения экзаменов»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</TotalTime>
  <Words>2841</Words>
  <Application>Microsoft Office PowerPoint</Application>
  <PresentationFormat>Экран (4:3)</PresentationFormat>
  <Paragraphs>431</Paragraphs>
  <Slides>67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Нормативно-правовые документы</vt:lpstr>
      <vt:lpstr>Нормативно-правовые документы </vt:lpstr>
      <vt:lpstr>САЙТ ФИПИ</vt:lpstr>
      <vt:lpstr>Презентация PowerPoint</vt:lpstr>
      <vt:lpstr>Расписание ГИА в 2025 году Основной период</vt:lpstr>
      <vt:lpstr>Резервные сроки основного периода</vt:lpstr>
      <vt:lpstr>Продолжительность ЕГЭ</vt:lpstr>
      <vt:lpstr>Презентация PowerPoint</vt:lpstr>
      <vt:lpstr>Правила заполнения бланков ЕГЭ</vt:lpstr>
      <vt:lpstr>Презентация PowerPoint</vt:lpstr>
      <vt:lpstr>Презентация PowerPoint</vt:lpstr>
      <vt:lpstr>Указание по заполнению полей верхней части бланка регистрации</vt:lpstr>
      <vt:lpstr>Презентация PowerPoint</vt:lpstr>
      <vt:lpstr>Презентация PowerPoint</vt:lpstr>
      <vt:lpstr>Презентация PowerPoint</vt:lpstr>
      <vt:lpstr>Основные правила заполнения бланков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бланка ответов № 2 </vt:lpstr>
      <vt:lpstr>Презентация PowerPoint</vt:lpstr>
      <vt:lpstr>Презентация PowerPoint</vt:lpstr>
      <vt:lpstr>Заполнение бланка ответов №2</vt:lpstr>
      <vt:lpstr>Заполнение бланка ответов №2</vt:lpstr>
      <vt:lpstr>Презентация PowerPoint</vt:lpstr>
      <vt:lpstr>Презентация PowerPoint</vt:lpstr>
      <vt:lpstr>В аудитории участник ЕГЭ</vt:lpstr>
      <vt:lpstr>Презентация PowerPoint</vt:lpstr>
      <vt:lpstr>Презентация PowerPoint</vt:lpstr>
      <vt:lpstr>Правила и процедура проведения ГИА в ППЭ</vt:lpstr>
      <vt:lpstr>Презентация PowerPoint</vt:lpstr>
      <vt:lpstr>Допуск обучающихся в ППЭ</vt:lpstr>
      <vt:lpstr>Презентация PowerPoint</vt:lpstr>
      <vt:lpstr>Что делать, если участник ГИА заболел в день проведения экзамена?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аудитории</vt:lpstr>
      <vt:lpstr>В аудитории</vt:lpstr>
      <vt:lpstr>Контроль за порядком  проведения ГИА – 2024 (11 класс)</vt:lpstr>
      <vt:lpstr>Удаление с экзамена</vt:lpstr>
      <vt:lpstr>Аннулирование результатов экзамена</vt:lpstr>
      <vt:lpstr>Досрочное завершение экзамена</vt:lpstr>
      <vt:lpstr>Презентация PowerPoint</vt:lpstr>
      <vt:lpstr>Ознакомление с результатами ЕГЭ</vt:lpstr>
      <vt:lpstr>Результаты ЕГЭ</vt:lpstr>
      <vt:lpstr>Апелляция</vt:lpstr>
      <vt:lpstr>Апелляция</vt:lpstr>
      <vt:lpstr>Повторный допуск к ГИА-11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и процедура проведения ГИА в ППЭ в 2014 году  (для выпускников 11 классов)</dc:title>
  <dc:creator>User10</dc:creator>
  <cp:lastModifiedBy>USER_10</cp:lastModifiedBy>
  <cp:revision>202</cp:revision>
  <cp:lastPrinted>2025-04-22T09:13:47Z</cp:lastPrinted>
  <dcterms:created xsi:type="dcterms:W3CDTF">2014-04-21T08:35:57Z</dcterms:created>
  <dcterms:modified xsi:type="dcterms:W3CDTF">2025-04-22T10:10:30Z</dcterms:modified>
</cp:coreProperties>
</file>