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84" r:id="rId4"/>
    <p:sldId id="281" r:id="rId5"/>
    <p:sldId id="282" r:id="rId6"/>
    <p:sldId id="283" r:id="rId7"/>
    <p:sldId id="286" r:id="rId8"/>
    <p:sldId id="285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49A42-35AB-48C1-AA95-DC3543A49436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70BC1-0C9C-4BDB-AE6E-2C3501DDA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33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7ADD8-9224-4E20-A605-557C3D24F9B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23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81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67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77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6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40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41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40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31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71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71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23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3E8E-1847-4DFB-9C69-3AFFE94183BB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0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54.ru/sites/default/files/userfiles/image/matematika_carica_nauk_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sosh6.ueducation.ru/parents/regime_image001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hyperlink" Target="http://pics.livejournal.com/seyat/pic/000e5tsy" TargetMode="External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2/74/401/74401469_2822077_FingerPaint_1_.jpg" TargetMode="External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://doo.chel-edu.ru/mou106/images/p123_imgp7843.jpg" TargetMode="External"/><Relationship Id="rId9" Type="http://schemas.openxmlformats.org/officeDocument/2006/relationships/hyperlink" Target="http://i.allday.ru/uploads/posts/2009-11/thumbs/1259270197_kids_26_11-2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hyperlink" Target="http://www.samuray-club.com/uploads/posts/2009-10/1256034228_1_resize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6.png"/><Relationship Id="rId1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hyperlink" Target="http://www.satka.ru/satka5/municipal/files/DSC_7377.JPG" TargetMode="External"/><Relationship Id="rId12" Type="http://schemas.openxmlformats.org/officeDocument/2006/relationships/hyperlink" Target="http://cabot.k12.ar.us/Portals/2/Files/Users/brookbj/image/geometry.jpg" TargetMode="External"/><Relationship Id="rId17" Type="http://schemas.openxmlformats.org/officeDocument/2006/relationships/hyperlink" Target="http://gazeta2x2.ru/wp-content/uploads/2011/09/39-10-1.jpg" TargetMode="External"/><Relationship Id="rId2" Type="http://schemas.openxmlformats.org/officeDocument/2006/relationships/hyperlink" Target="http://www.edu54.ru/sites/default/files/userfiles/image/matematika_carica_nauk_1.jpg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openxmlformats.org/officeDocument/2006/relationships/hyperlink" Target="http://prv0.lori-images.net/0002096376-thumb.jpg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19.jpeg"/><Relationship Id="rId4" Type="http://schemas.openxmlformats.org/officeDocument/2006/relationships/hyperlink" Target="http://31.unise.ru/files/default/sport/shahmaty.jpg" TargetMode="External"/><Relationship Id="rId9" Type="http://schemas.openxmlformats.org/officeDocument/2006/relationships/hyperlink" Target="http://ipklabdo.lanta-net.ru/ipk_mediawiki/images/1/1d/%d0%a0%d0%b8%d1%81%d1%83%d0%bd%d0%be%d0%ba1%d1%82%d1%8c%d1%82%d0%b8%d1%87%d1%81.jpg" TargetMode="External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hyperlink" Target="http://900igr.net/datai/pedagogika/Razvitie-tvorcheskikh-sposobnostej-uchaschikhsja/0034-042-Viktoriny-KVN-tvorcheskie-konkursy.jpg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3.jpeg"/><Relationship Id="rId5" Type="http://schemas.openxmlformats.org/officeDocument/2006/relationships/image" Target="../media/image20.png"/><Relationship Id="rId10" Type="http://schemas.openxmlformats.org/officeDocument/2006/relationships/image" Target="../media/image22.jpeg"/><Relationship Id="rId4" Type="http://schemas.openxmlformats.org/officeDocument/2006/relationships/hyperlink" Target="http://savepic.ru/926275.jpg" TargetMode="External"/><Relationship Id="rId9" Type="http://schemas.openxmlformats.org/officeDocument/2006/relationships/hyperlink" Target="http://pics.livejournal.com/choice_tik/pic/0002cxt7/s640x4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sch663.narod.ru/paste.jpg" TargetMode="External"/><Relationship Id="rId10" Type="http://schemas.openxmlformats.org/officeDocument/2006/relationships/image" Target="http://sosh6.ueducation.ru/parents/regime_image001.pn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16"/>
          <a:stretch/>
        </p:blipFill>
        <p:spPr bwMode="auto">
          <a:xfrm>
            <a:off x="-25087" y="-35155"/>
            <a:ext cx="916908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074331">
            <a:off x="2596161" y="2199892"/>
            <a:ext cx="392658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Организация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в</a:t>
            </a:r>
            <a:r>
              <a:rPr lang="ru-RU" sz="4400" b="1" i="1" dirty="0" smtClean="0">
                <a:solidFill>
                  <a:srgbClr val="002060"/>
                </a:solidFill>
              </a:rPr>
              <a:t>неурочной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д</a:t>
            </a:r>
            <a:r>
              <a:rPr lang="ru-RU" sz="4400" b="1" i="1" dirty="0" smtClean="0">
                <a:solidFill>
                  <a:srgbClr val="002060"/>
                </a:solidFill>
              </a:rPr>
              <a:t>еятельности</a:t>
            </a:r>
          </a:p>
          <a:p>
            <a:pPr algn="ctr"/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25740">
            <a:off x="4917307" y="5592987"/>
            <a:ext cx="2300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МОУ СОШ № 59</a:t>
            </a:r>
          </a:p>
        </p:txBody>
      </p:sp>
    </p:spTree>
    <p:extLst>
      <p:ext uri="{BB962C8B-B14F-4D97-AF65-F5344CB8AC3E}">
        <p14:creationId xmlns:p14="http://schemas.microsoft.com/office/powerpoint/2010/main" xmlns="" val="1996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а 5 из 10169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6166" y="-27384"/>
            <a:ext cx="915939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4260360"/>
            <a:ext cx="3883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Спортивно-оздоровительное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направление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6957" y="1844824"/>
            <a:ext cx="4572000" cy="159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Обще </a:t>
            </a: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интеллектуальное</a:t>
            </a:r>
            <a:endParaRPr lang="ru-RU" sz="28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171" y="2842766"/>
            <a:ext cx="2995244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Общекультурное</a:t>
            </a:r>
            <a:endParaRPr lang="ru-RU" sz="28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7008" y="3980989"/>
            <a:ext cx="3901517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Духовно-нравственное</a:t>
            </a:r>
            <a:endParaRPr lang="ru-RU" sz="28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171" y="4030913"/>
            <a:ext cx="2812693" cy="1054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Социально –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психологическое</a:t>
            </a:r>
            <a:endParaRPr lang="ru-RU" sz="28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Нашивка 9"/>
          <p:cNvSpPr/>
          <p:nvPr/>
        </p:nvSpPr>
        <p:spPr>
          <a:xfrm rot="16200000">
            <a:off x="3514914" y="2237018"/>
            <a:ext cx="1312964" cy="1647064"/>
          </a:xfrm>
          <a:prstGeom prst="chevron">
            <a:avLst>
              <a:gd name="adj" fmla="val 5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6200000">
            <a:off x="3559332" y="3649580"/>
            <a:ext cx="1224128" cy="1647064"/>
          </a:xfrm>
          <a:prstGeom prst="chevron">
            <a:avLst>
              <a:gd name="adj" fmla="val 5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628800"/>
            <a:ext cx="6715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Основные направления:</a:t>
            </a:r>
            <a:r>
              <a:rPr lang="ru-RU" sz="44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" descr="http://sosh6.ueducation.ru/parents/regime_image001.pn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56589" y="4473111"/>
            <a:ext cx="3332737" cy="2163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4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765" y="-27384"/>
            <a:ext cx="9159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6016" y="1521064"/>
            <a:ext cx="4962128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Духовно-нравственное</a:t>
            </a:r>
            <a:endParaRPr lang="ru-RU" sz="36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6394" y="2213113"/>
            <a:ext cx="261129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«Дорогою добра»</a:t>
            </a:r>
          </a:p>
        </p:txBody>
      </p:sp>
      <p:pic>
        <p:nvPicPr>
          <p:cNvPr id="6146" name="Picture 2" descr="Картинка 98 из 1082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31517"/>
            <a:ext cx="3833713" cy="28698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liveinternet.ru/images/attach/c/2/74/401/74401469_2822077_FingerPaint_1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680338"/>
            <a:ext cx="2254660" cy="22050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3-tub-ru.yandex.net/i?id=7011833-09-16f-534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26572"/>
            <a:ext cx="3497162" cy="2354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а 96 из 15488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6699">
            <a:off x="6505327" y="733946"/>
            <a:ext cx="2785744" cy="25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106 из 131288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8610"/>
            <a:ext cx="3137726" cy="2348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28014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   Развития </a:t>
            </a:r>
            <a:r>
              <a:rPr lang="ru-RU" b="1" i="1" dirty="0">
                <a:solidFill>
                  <a:srgbClr val="002060"/>
                </a:solidFill>
              </a:rPr>
              <a:t>у детей начальной школы нравственных ориентиров при построении  деятельности, общения и </a:t>
            </a:r>
            <a:r>
              <a:rPr lang="ru-RU" b="1" i="1" dirty="0" smtClean="0">
                <a:solidFill>
                  <a:srgbClr val="002060"/>
                </a:solidFill>
              </a:rPr>
              <a:t>взаимоотношений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191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5361" y="0"/>
            <a:ext cx="9159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913" y="1461657"/>
            <a:ext cx="630155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Спортивно-оздоровительное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направление</a:t>
            </a:r>
            <a:endParaRPr lang="ru-RU" sz="32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104" name="Picture 8" descr="Картинка 1 из 1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431926" cy="34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2837" y="2623022"/>
            <a:ext cx="2264979" cy="1054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Спортивный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калейдоскоп</a:t>
            </a:r>
            <a:endParaRPr lang="ru-RU" sz="28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91471"/>
            <a:ext cx="350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</a:rPr>
              <a:t>Игры </a:t>
            </a:r>
            <a:r>
              <a:rPr lang="ru-RU" sz="2400" b="1" i="1" dirty="0">
                <a:solidFill>
                  <a:srgbClr val="002060"/>
                </a:solidFill>
              </a:rPr>
              <a:t>русских народов»</a:t>
            </a:r>
          </a:p>
        </p:txBody>
      </p:sp>
      <p:pic>
        <p:nvPicPr>
          <p:cNvPr id="1026" name="Picture 2" descr="G:\Документы СПС со старого ПК\Цыганова\фото 1 класс масленица\фото\S106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57" y="2564904"/>
            <a:ext cx="2855979" cy="1606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окументы СПС со старого ПК\Цыганова\фото 1 класс масленица\фото\S10600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15" y="4667964"/>
            <a:ext cx="3585033" cy="2016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090" y="3663396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5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149" y="1629919"/>
            <a:ext cx="490474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err="1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Общеинтеллектуальное</a:t>
            </a:r>
            <a:endParaRPr lang="ru-RU" sz="32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238" y="2314984"/>
            <a:ext cx="474155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«Занимательная  математика»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8731" y="5589240"/>
            <a:ext cx="463575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«Занимательная  грамматика»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8827" y="4653136"/>
            <a:ext cx="292778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«Я -исследователь»</a:t>
            </a:r>
            <a:endParaRPr lang="ru-RU" sz="24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4" name="Picture 4" descr="Картинка 30 из 10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3191046" cy="23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26101" y="5108899"/>
            <a:ext cx="194155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«Шахматы»</a:t>
            </a:r>
          </a:p>
        </p:txBody>
      </p:sp>
      <p:pic>
        <p:nvPicPr>
          <p:cNvPr id="5122" name="Picture 2" descr="Картинка 1 из 1086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73" r="15152"/>
          <a:stretch/>
        </p:blipFill>
        <p:spPr bwMode="auto">
          <a:xfrm>
            <a:off x="5393137" y="3108940"/>
            <a:ext cx="3074982" cy="22460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pklabdo.lanta-net.ru/ipk_mediawiki/images/1/1d/%d0%a0%d0%b8%d1%81%d1%83%d0%bd%d0%be%d0%ba1%d1%82%d1%8c%d1%82%d0%b8%d1%87%d1%8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736" y="4969263"/>
            <a:ext cx="1703083" cy="12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а 40 из 993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3481">
            <a:off x="119936" y="2547761"/>
            <a:ext cx="2230595" cy="19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а 13 из 372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89"/>
          <a:stretch/>
        </p:blipFill>
        <p:spPr bwMode="auto">
          <a:xfrm>
            <a:off x="6452863" y="1369206"/>
            <a:ext cx="2608015" cy="17717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50 из 372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7" r="41579" b="18146"/>
          <a:stretch/>
        </p:blipFill>
        <p:spPr bwMode="auto">
          <a:xfrm>
            <a:off x="5241434" y="2113204"/>
            <a:ext cx="1399022" cy="13878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81092" y="4031611"/>
            <a:ext cx="177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«Книгочей»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501008"/>
            <a:ext cx="2227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«Мир загадок»</a:t>
            </a:r>
          </a:p>
        </p:txBody>
      </p:sp>
      <p:pic>
        <p:nvPicPr>
          <p:cNvPr id="2050" name="Picture 2" descr="G:\Документы СПС со старого ПК\Цыганова\фото 1 кл внеурочка\143607280568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3249413" cy="1982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69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27384"/>
            <a:ext cx="915939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425389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Общекультурное</a:t>
            </a:r>
            <a:endParaRPr lang="ru-RU" sz="36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2" descr="Картинка 634 из 1548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617" y="643181"/>
            <a:ext cx="4384913" cy="3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а 864 из 15486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7725"/>
            <a:ext cx="2049310" cy="1783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136589"/>
            <a:ext cx="2964593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Ансамбль русской песни </a:t>
            </a:r>
            <a:endParaRPr lang="ru-RU" sz="2000" b="1" i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Катерина»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8164" y="4825168"/>
            <a:ext cx="2273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Вокальная </a:t>
            </a: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студия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«Звонкие голоса»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97624" y="3738429"/>
            <a:ext cx="1831976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Хоровое пение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6011" y="5711310"/>
            <a:ext cx="3765967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Инструментальный ансамбль </a:t>
            </a:r>
            <a:endParaRPr lang="ru-RU" sz="2000" b="1" i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Созвучие»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1916832"/>
            <a:ext cx="4572000" cy="9959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Музыкальные инструменты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: </a:t>
            </a:r>
            <a:r>
              <a:rPr lang="ru-RU" sz="16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фортепиано,  скрипка, домра, баян, </a:t>
            </a:r>
            <a:endParaRPr lang="ru-RU" sz="1600" b="1" i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аккордеон</a:t>
            </a:r>
            <a:r>
              <a:rPr lang="ru-RU" sz="16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,  балалайка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96544" y="4753610"/>
            <a:ext cx="4572000" cy="779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Дизайн-студия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«Ярославский ленок»</a:t>
            </a:r>
          </a:p>
        </p:txBody>
      </p:sp>
      <p:pic>
        <p:nvPicPr>
          <p:cNvPr id="2050" name="Picture 2" descr="Картинка 235 из 13128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64053"/>
            <a:ext cx="2379514" cy="169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Документы СПС со старого ПК\Цыганова\фото 1 кл внеурочка\143918619749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2" t="14433" r="13351" b="40675"/>
          <a:stretch/>
        </p:blipFill>
        <p:spPr bwMode="auto">
          <a:xfrm>
            <a:off x="179512" y="4891589"/>
            <a:ext cx="1719864" cy="1735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Документы СПС со старого ПК\Цыганова\фото 1 кл внеурочка\143918619448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7" t="16570" r="25058" b="25912"/>
          <a:stretch/>
        </p:blipFill>
        <p:spPr bwMode="auto">
          <a:xfrm>
            <a:off x="2025538" y="4686872"/>
            <a:ext cx="1195923" cy="2048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5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0811" y="66817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0817" y="2118030"/>
            <a:ext cx="325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«Дорогами сказок»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02547"/>
            <a:ext cx="3797322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ea typeface="Times New Roman"/>
                <a:cs typeface="Times New Roman"/>
              </a:rPr>
              <a:t>Общекультурное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4525" y="3380494"/>
            <a:ext cx="2463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«Мир глазами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художника»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0307" y="4269432"/>
            <a:ext cx="302685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«Я и мир</a:t>
            </a:r>
            <a:r>
              <a:rPr lang="ru-RU" sz="2800" b="1" i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«Мир профессий»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5" descr="F:\фото 4кл\PA08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33" y="5028667"/>
            <a:ext cx="3495376" cy="19661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3" descr="F:\4 д\S73009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84" y="2528031"/>
            <a:ext cx="3140931" cy="23556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6" descr="F:\фото 4кл\PA210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0719" y="4332610"/>
            <a:ext cx="3303874" cy="2477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5" descr="F:\2008_09\fotoMG\100_0514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6272155" y="1948572"/>
            <a:ext cx="2837546" cy="2128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3552956" y="2593611"/>
            <a:ext cx="2306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«Ярославль и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ярославцы»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«Речь и культура общения»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2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5391" y="0"/>
            <a:ext cx="9159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687" y="1456753"/>
            <a:ext cx="6330194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Социальное - психологическое</a:t>
            </a:r>
            <a:endParaRPr lang="ru-RU" sz="36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9170" y="1988840"/>
            <a:ext cx="252024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«Все </a:t>
            </a:r>
            <a:r>
              <a:rPr lang="ru-RU" sz="28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вместе!»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0036" y="1988840"/>
            <a:ext cx="408842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«Школа – это здорово!»</a:t>
            </a:r>
          </a:p>
        </p:txBody>
      </p:sp>
      <p:pic>
        <p:nvPicPr>
          <p:cNvPr id="1026" name="Picture 2" descr="C:\Documents and Settings\СПС\Мои документы\МИВ\фото первоклассников\фото1 027.jpg"/>
          <p:cNvPicPr>
            <a:picLocks noChangeAspect="1" noChangeArrowheads="1"/>
          </p:cNvPicPr>
          <p:nvPr/>
        </p:nvPicPr>
        <p:blipFill>
          <a:blip r:embed="rId4" cstate="print"/>
          <a:srcRect t="23028" r="23516"/>
          <a:stretch>
            <a:fillRect/>
          </a:stretch>
        </p:blipFill>
        <p:spPr bwMode="auto">
          <a:xfrm>
            <a:off x="35496" y="2640676"/>
            <a:ext cx="3143272" cy="2372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Картинка 249 из 555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0514"/>
            <a:ext cx="3059028" cy="2295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Документы СПС со старого ПК\Цыганова\фото 1 кл внеурочка\14360728037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99874"/>
            <a:ext cx="3886200" cy="2190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Документы СПС со старого ПК\Цыганова\фото 1 кл внеурочка\14360728056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336" y="4636062"/>
            <a:ext cx="3814192" cy="2150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http://sosh6.ueducation.ru/parents/regime_image001.pn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804248" y="648652"/>
            <a:ext cx="2058146" cy="134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22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5391" y="0"/>
            <a:ext cx="9159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6252920"/>
              </p:ext>
            </p:extLst>
          </p:nvPr>
        </p:nvGraphicFramePr>
        <p:xfrm>
          <a:off x="467544" y="3577776"/>
          <a:ext cx="8229599" cy="2947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5437"/>
                <a:gridCol w="3335437"/>
                <a:gridCol w="1558725"/>
              </a:tblGrid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кружка (секции)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часов в неделю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  <a:tr h="39604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 школе</a:t>
                      </a:r>
                      <a:endParaRPr lang="ru-RU" sz="4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  <a:tr h="39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  <a:tr h="39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  <a:tr h="39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  <a:tr h="39604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Вне школы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  <a:tr h="39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2" marR="66882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772816"/>
            <a:ext cx="7715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Ф.И. ребенка _________________________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Класс ___________________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Занятость ребенка в кружках/секциях (заполнить таблицу)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6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188</Words>
  <Application>Microsoft Office PowerPoint</Application>
  <PresentationFormat>Экран (4:3)</PresentationFormat>
  <Paragraphs>92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User38</dc:creator>
  <cp:lastModifiedBy>55555</cp:lastModifiedBy>
  <cp:revision>39</cp:revision>
  <dcterms:created xsi:type="dcterms:W3CDTF">2012-02-16T07:03:17Z</dcterms:created>
  <dcterms:modified xsi:type="dcterms:W3CDTF">2019-09-11T14:43:11Z</dcterms:modified>
</cp:coreProperties>
</file>