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5" r:id="rId3"/>
    <p:sldId id="316" r:id="rId4"/>
    <p:sldId id="312" r:id="rId5"/>
    <p:sldId id="317" r:id="rId6"/>
    <p:sldId id="319" r:id="rId7"/>
    <p:sldId id="311" r:id="rId8"/>
    <p:sldId id="318" r:id="rId9"/>
    <p:sldId id="321" r:id="rId10"/>
    <p:sldId id="320" r:id="rId11"/>
    <p:sldId id="308" r:id="rId12"/>
    <p:sldId id="276" r:id="rId13"/>
    <p:sldId id="304" r:id="rId14"/>
    <p:sldId id="306" r:id="rId15"/>
    <p:sldId id="296" r:id="rId16"/>
    <p:sldId id="297" r:id="rId17"/>
    <p:sldId id="298" r:id="rId18"/>
    <p:sldId id="299" r:id="rId19"/>
    <p:sldId id="30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96194225721788E-2"/>
          <c:y val="4.429456150341686E-2"/>
          <c:w val="0.92137193788276461"/>
          <c:h val="0.64064776621724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Проектная лаборатория - визулизация "В мире научных открытий"</c:v>
                </c:pt>
                <c:pt idx="1">
                  <c:v>Квиз</c:v>
                </c:pt>
                <c:pt idx="2">
                  <c:v>Квест - экскурсия</c:v>
                </c:pt>
                <c:pt idx="3">
                  <c:v>Липдап</c:v>
                </c:pt>
                <c:pt idx="4">
                  <c:v>Косплей</c:v>
                </c:pt>
                <c:pt idx="5">
                  <c:v>Коллаж</c:v>
                </c:pt>
                <c:pt idx="6">
                  <c:v>День книги</c:v>
                </c:pt>
                <c:pt idx="7">
                  <c:v>День ручного письма</c:v>
                </c:pt>
                <c:pt idx="8">
                  <c:v>Дайджест</c:v>
                </c:pt>
                <c:pt idx="9">
                  <c:v>Фестиваль народов России</c:v>
                </c:pt>
                <c:pt idx="10">
                  <c:v>Интеллектуальная игра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23</c:v>
                </c:pt>
                <c:pt idx="1">
                  <c:v>5</c:v>
                </c:pt>
                <c:pt idx="2">
                  <c:v>6</c:v>
                </c:pt>
                <c:pt idx="3">
                  <c:v>3</c:v>
                </c:pt>
                <c:pt idx="4">
                  <c:v>21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Проектная лаборатория - визулизация "В мире научных открытий"</c:v>
                </c:pt>
                <c:pt idx="1">
                  <c:v>Квиз</c:v>
                </c:pt>
                <c:pt idx="2">
                  <c:v>Квест - экскурсия</c:v>
                </c:pt>
                <c:pt idx="3">
                  <c:v>Липдап</c:v>
                </c:pt>
                <c:pt idx="4">
                  <c:v>Косплей</c:v>
                </c:pt>
                <c:pt idx="5">
                  <c:v>Коллаж</c:v>
                </c:pt>
                <c:pt idx="6">
                  <c:v>День книги</c:v>
                </c:pt>
                <c:pt idx="7">
                  <c:v>День ручного письма</c:v>
                </c:pt>
                <c:pt idx="8">
                  <c:v>Дайджест</c:v>
                </c:pt>
                <c:pt idx="9">
                  <c:v>Фестиваль народов России</c:v>
                </c:pt>
                <c:pt idx="10">
                  <c:v>Интеллектуальная игра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60</c:v>
                </c:pt>
                <c:pt idx="1">
                  <c:v>35</c:v>
                </c:pt>
                <c:pt idx="2">
                  <c:v>0</c:v>
                </c:pt>
                <c:pt idx="3">
                  <c:v>108</c:v>
                </c:pt>
                <c:pt idx="4">
                  <c:v>11</c:v>
                </c:pt>
                <c:pt idx="5">
                  <c:v>6</c:v>
                </c:pt>
                <c:pt idx="6">
                  <c:v>0</c:v>
                </c:pt>
                <c:pt idx="7">
                  <c:v>30</c:v>
                </c:pt>
                <c:pt idx="8">
                  <c:v>9</c:v>
                </c:pt>
                <c:pt idx="9">
                  <c:v>28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094848"/>
        <c:axId val="94096000"/>
      </c:barChart>
      <c:catAx>
        <c:axId val="9409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94096000"/>
        <c:crosses val="autoZero"/>
        <c:auto val="1"/>
        <c:lblAlgn val="ctr"/>
        <c:lblOffset val="100"/>
        <c:noMultiLvlLbl val="0"/>
      </c:catAx>
      <c:valAx>
        <c:axId val="9409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09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12849956255482"/>
          <c:y val="0.24394562914281023"/>
          <c:w val="0.18564927821522309"/>
          <c:h val="0.113026572985285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608192"/>
        <c:axId val="47609728"/>
      </c:barChart>
      <c:catAx>
        <c:axId val="476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609728"/>
        <c:crosses val="autoZero"/>
        <c:auto val="1"/>
        <c:lblAlgn val="ctr"/>
        <c:lblOffset val="100"/>
        <c:noMultiLvlLbl val="0"/>
      </c:catAx>
      <c:valAx>
        <c:axId val="4760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608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43296"/>
        <c:axId val="48353280"/>
      </c:barChart>
      <c:catAx>
        <c:axId val="483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53280"/>
        <c:crosses val="autoZero"/>
        <c:auto val="1"/>
        <c:lblAlgn val="ctr"/>
        <c:lblOffset val="100"/>
        <c:noMultiLvlLbl val="0"/>
      </c:catAx>
      <c:valAx>
        <c:axId val="4835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343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64864"/>
        <c:axId val="48166400"/>
      </c:barChart>
      <c:catAx>
        <c:axId val="4816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166400"/>
        <c:crosses val="autoZero"/>
        <c:auto val="1"/>
        <c:lblAlgn val="ctr"/>
        <c:lblOffset val="100"/>
        <c:noMultiLvlLbl val="0"/>
      </c:catAx>
      <c:valAx>
        <c:axId val="481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16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16064"/>
        <c:axId val="47057920"/>
      </c:barChart>
      <c:catAx>
        <c:axId val="474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057920"/>
        <c:crosses val="autoZero"/>
        <c:auto val="1"/>
        <c:lblAlgn val="ctr"/>
        <c:lblOffset val="100"/>
        <c:noMultiLvlLbl val="0"/>
      </c:catAx>
      <c:valAx>
        <c:axId val="4705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1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301399825021854E-2"/>
          <c:y val="5.6511362586960538E-2"/>
          <c:w val="0.9065874890638671"/>
          <c:h val="0.62843096513369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Проектная лаборатория - визулизация "В мире научных открытий"</c:v>
                </c:pt>
                <c:pt idx="1">
                  <c:v>Квиз</c:v>
                </c:pt>
                <c:pt idx="2">
                  <c:v>Квест - экскурсия</c:v>
                </c:pt>
                <c:pt idx="3">
                  <c:v>Липдап</c:v>
                </c:pt>
                <c:pt idx="4">
                  <c:v>Косплей</c:v>
                </c:pt>
                <c:pt idx="5">
                  <c:v>Коллаж</c:v>
                </c:pt>
                <c:pt idx="6">
                  <c:v>День книги</c:v>
                </c:pt>
                <c:pt idx="7">
                  <c:v>День ручного письма</c:v>
                </c:pt>
                <c:pt idx="8">
                  <c:v>Дайджест</c:v>
                </c:pt>
                <c:pt idx="9">
                  <c:v>Фестиваль народов России</c:v>
                </c:pt>
                <c:pt idx="10">
                  <c:v>Интеллектуальная игра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70</c:v>
                </c:pt>
                <c:pt idx="1">
                  <c:v>13</c:v>
                </c:pt>
                <c:pt idx="2">
                  <c:v>9</c:v>
                </c:pt>
                <c:pt idx="3">
                  <c:v>15</c:v>
                </c:pt>
                <c:pt idx="4">
                  <c:v>24</c:v>
                </c:pt>
                <c:pt idx="5">
                  <c:v>6</c:v>
                </c:pt>
                <c:pt idx="6">
                  <c:v>4</c:v>
                </c:pt>
                <c:pt idx="7">
                  <c:v>7</c:v>
                </c:pt>
                <c:pt idx="8">
                  <c:v>40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Проектная лаборатория - визулизация "В мире научных открытий"</c:v>
                </c:pt>
                <c:pt idx="1">
                  <c:v>Квиз</c:v>
                </c:pt>
                <c:pt idx="2">
                  <c:v>Квест - экскурсия</c:v>
                </c:pt>
                <c:pt idx="3">
                  <c:v>Липдап</c:v>
                </c:pt>
                <c:pt idx="4">
                  <c:v>Косплей</c:v>
                </c:pt>
                <c:pt idx="5">
                  <c:v>Коллаж</c:v>
                </c:pt>
                <c:pt idx="6">
                  <c:v>День книги</c:v>
                </c:pt>
                <c:pt idx="7">
                  <c:v>День ручного письма</c:v>
                </c:pt>
                <c:pt idx="8">
                  <c:v>Дайджест</c:v>
                </c:pt>
                <c:pt idx="9">
                  <c:v>Фестиваль народов России</c:v>
                </c:pt>
                <c:pt idx="10">
                  <c:v>Интеллектуальная игра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1000</c:v>
                </c:pt>
                <c:pt idx="1">
                  <c:v>266</c:v>
                </c:pt>
                <c:pt idx="2">
                  <c:v>130</c:v>
                </c:pt>
                <c:pt idx="3">
                  <c:v>308</c:v>
                </c:pt>
                <c:pt idx="4">
                  <c:v>900</c:v>
                </c:pt>
                <c:pt idx="5">
                  <c:v>58</c:v>
                </c:pt>
                <c:pt idx="6">
                  <c:v>89</c:v>
                </c:pt>
                <c:pt idx="7">
                  <c:v>533</c:v>
                </c:pt>
                <c:pt idx="8">
                  <c:v>1300</c:v>
                </c:pt>
                <c:pt idx="9">
                  <c:v>200</c:v>
                </c:pt>
                <c:pt idx="1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737344"/>
        <c:axId val="95738880"/>
      </c:barChart>
      <c:catAx>
        <c:axId val="95737344"/>
        <c:scaling>
          <c:orientation val="minMax"/>
        </c:scaling>
        <c:delete val="0"/>
        <c:axPos val="b"/>
        <c:majorTickMark val="out"/>
        <c:minorTickMark val="none"/>
        <c:tickLblPos val="nextTo"/>
        <c:crossAx val="95738880"/>
        <c:crosses val="autoZero"/>
        <c:auto val="1"/>
        <c:lblAlgn val="ctr"/>
        <c:lblOffset val="100"/>
        <c:noMultiLvlLbl val="0"/>
      </c:catAx>
      <c:valAx>
        <c:axId val="9573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73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9062773403325"/>
          <c:y val="0.12584988533522132"/>
          <c:w val="0.18564927821522309"/>
          <c:h val="0.113026572985285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27968"/>
        <c:axId val="97029504"/>
      </c:barChart>
      <c:catAx>
        <c:axId val="9702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029504"/>
        <c:crosses val="autoZero"/>
        <c:auto val="1"/>
        <c:lblAlgn val="ctr"/>
        <c:lblOffset val="100"/>
        <c:noMultiLvlLbl val="0"/>
      </c:catAx>
      <c:valAx>
        <c:axId val="97029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02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07327209098866"/>
          <c:y val="0.14391898475528855"/>
          <c:w val="0.31412425877320893"/>
          <c:h val="0.700937899845844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74048"/>
        <c:axId val="41084032"/>
      </c:barChart>
      <c:catAx>
        <c:axId val="4107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084032"/>
        <c:crosses val="autoZero"/>
        <c:auto val="1"/>
        <c:lblAlgn val="ctr"/>
        <c:lblOffset val="100"/>
        <c:noMultiLvlLbl val="0"/>
      </c:catAx>
      <c:valAx>
        <c:axId val="4108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07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47712"/>
        <c:axId val="42949248"/>
      </c:barChart>
      <c:catAx>
        <c:axId val="429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49248"/>
        <c:crosses val="autoZero"/>
        <c:auto val="1"/>
        <c:lblAlgn val="ctr"/>
        <c:lblOffset val="100"/>
        <c:noMultiLvlLbl val="0"/>
      </c:catAx>
      <c:valAx>
        <c:axId val="429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47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2496"/>
        <c:axId val="43004288"/>
      </c:barChart>
      <c:catAx>
        <c:axId val="4300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004288"/>
        <c:crosses val="autoZero"/>
        <c:auto val="1"/>
        <c:lblAlgn val="ctr"/>
        <c:lblOffset val="100"/>
        <c:noMultiLvlLbl val="0"/>
      </c:catAx>
      <c:valAx>
        <c:axId val="4300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428745017983869E-2"/>
          <c:y val="3.6443293946503759E-2"/>
          <c:w val="0.60975563818411582"/>
          <c:h val="0.90483594320147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94400"/>
        <c:axId val="43095936"/>
      </c:barChart>
      <c:catAx>
        <c:axId val="4309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095936"/>
        <c:crosses val="autoZero"/>
        <c:auto val="1"/>
        <c:lblAlgn val="ctr"/>
        <c:lblOffset val="100"/>
        <c:noMultiLvlLbl val="0"/>
      </c:catAx>
      <c:valAx>
        <c:axId val="4309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94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17760"/>
        <c:axId val="47319296"/>
      </c:barChart>
      <c:catAx>
        <c:axId val="4731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19296"/>
        <c:crosses val="autoZero"/>
        <c:auto val="1"/>
        <c:lblAlgn val="ctr"/>
        <c:lblOffset val="100"/>
        <c:noMultiLvlLbl val="0"/>
      </c:catAx>
      <c:valAx>
        <c:axId val="4731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317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Креативность 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Новые ЗУН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Оформление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Интерес зрителей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Связь с уч. предметами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Работа в команде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Артистичность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Профориентирование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491328"/>
        <c:axId val="47505408"/>
      </c:barChart>
      <c:catAx>
        <c:axId val="474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505408"/>
        <c:crosses val="autoZero"/>
        <c:auto val="1"/>
        <c:lblAlgn val="ctr"/>
        <c:lblOffset val="100"/>
        <c:noMultiLvlLbl val="0"/>
      </c:catAx>
      <c:valAx>
        <c:axId val="4750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491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EE25-91BC-4B25-9CFB-89F3F03420CB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1807-F8DF-48AF-BBEE-181F2BDEB0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3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1807-F8DF-48AF-BBEE-181F2BDEB0C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2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7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37.userapi.com/impg/7GHRw6OGnfqgqwMQZZDNImSRImfE0RREK0Ab3Q/vyM5V8oz4ec.jpg?size=604x604&amp;quality=96&amp;sign=1a5a21f6aec34aa728a26cb638db9561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-171398"/>
            <a:ext cx="2267742" cy="22677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7" y="620688"/>
            <a:ext cx="89668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/>
                <a:ea typeface="Calibri"/>
              </a:rPr>
              <a:t>Рефлексия </a:t>
            </a:r>
            <a:r>
              <a:rPr lang="ru-RU" sz="5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              и </a:t>
            </a:r>
            <a:r>
              <a:rPr lang="ru-RU" sz="5400" b="1" dirty="0">
                <a:solidFill>
                  <a:srgbClr val="002060"/>
                </a:solidFill>
                <a:latin typeface="Times New Roman"/>
                <a:ea typeface="Calibri"/>
              </a:rPr>
              <a:t>профессиональная оценка мероприятий осенней сессии </a:t>
            </a:r>
            <a:r>
              <a:rPr lang="ru-RU" sz="5400" b="1" dirty="0" err="1">
                <a:solidFill>
                  <a:srgbClr val="002060"/>
                </a:solidFill>
                <a:latin typeface="Times New Roman"/>
                <a:ea typeface="Calibri"/>
              </a:rPr>
              <a:t>метапредметного</a:t>
            </a:r>
            <a:r>
              <a:rPr lang="ru-RU" sz="5400" b="1" dirty="0">
                <a:solidFill>
                  <a:srgbClr val="002060"/>
                </a:solidFill>
                <a:latin typeface="Times New Roman"/>
                <a:ea typeface="Calibri"/>
              </a:rPr>
              <a:t> марафона педагогами </a:t>
            </a:r>
            <a:r>
              <a:rPr lang="ru-RU" sz="5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                      и </a:t>
            </a:r>
            <a:r>
              <a:rPr lang="ru-RU" sz="5400" b="1" dirty="0">
                <a:solidFill>
                  <a:srgbClr val="002060"/>
                </a:solidFill>
                <a:latin typeface="Times New Roman"/>
                <a:ea typeface="Calibri"/>
              </a:rPr>
              <a:t>обучающимися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517232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Седова Е.А. – рук. МО                  учителей музыки,                                        ИЗО и педагогов ЦДО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16.12.2021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4484112"/>
              </p:ext>
            </p:extLst>
          </p:nvPr>
        </p:nvGraphicFramePr>
        <p:xfrm>
          <a:off x="404538" y="159518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3768" y="224021"/>
            <a:ext cx="65527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                    "Правовой лабиринт"</a:t>
            </a:r>
          </a:p>
        </p:txBody>
      </p:sp>
      <p:pic>
        <p:nvPicPr>
          <p:cNvPr id="9" name="Рисунок 8" descr="labirin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8" t="3424" r="4918" b="22540"/>
          <a:stretch>
            <a:fillRect/>
          </a:stretch>
        </p:blipFill>
        <p:spPr>
          <a:xfrm>
            <a:off x="34846" y="38635"/>
            <a:ext cx="354076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5984633"/>
              </p:ext>
            </p:extLst>
          </p:nvPr>
        </p:nvGraphicFramePr>
        <p:xfrm>
          <a:off x="32061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7865" y="231053"/>
            <a:ext cx="676875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Косплей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мире научных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открытий"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brazovanie-emble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536" y="16737"/>
            <a:ext cx="2292666" cy="12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1898648" cy="1296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51074" y="202290"/>
            <a:ext cx="671341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Литературно- музыкальный коллаж                  "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 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цифре"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1596354"/>
              </p:ext>
            </p:extLst>
          </p:nvPr>
        </p:nvGraphicFramePr>
        <p:xfrm>
          <a:off x="32061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47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1074" y="202290"/>
            <a:ext cx="6713413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книги. Чемпионат по выразительному чтению                            "Читай школа"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8836258"/>
              </p:ext>
            </p:extLst>
          </p:nvPr>
        </p:nvGraphicFramePr>
        <p:xfrm>
          <a:off x="32061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6" descr="https://yt3.ggpht.com/a/AATXAJxIMFRyj9mgCgP_chmbaY5mr35zP5r1n_7s1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0"/>
            <a:ext cx="1556792" cy="1556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1608852"/>
              </p:ext>
            </p:extLst>
          </p:nvPr>
        </p:nvGraphicFramePr>
        <p:xfrm>
          <a:off x="320616" y="1556792"/>
          <a:ext cx="84998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03648" y="66093"/>
            <a:ext cx="720080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Литературно-музыкальный фестиваль                     "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wave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(цифровой формат)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imgurl.argumenti.ru/news/news_id/33165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88" r="20896" b="10448"/>
          <a:stretch>
            <a:fillRect/>
          </a:stretch>
        </p:blipFill>
        <p:spPr bwMode="auto">
          <a:xfrm>
            <a:off x="251521" y="0"/>
            <a:ext cx="1296143" cy="2046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8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9882" y="188640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Созданы условия к самообразованию обучающихся и педагогов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0" y="4037033"/>
            <a:ext cx="5674073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мотивации обучающихся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3469533" y="1881541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4877" y="2467373"/>
            <a:ext cx="5025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ученик смог попробовать себя в разных ролях,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попробовать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 силы в различных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07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9882" y="188640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 участие                     и взаимодействие                   всех участников образовательного процесса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4037033"/>
            <a:ext cx="5674073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 педагоги смогли реализовать себя                  как сплоченная команда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69533" y="1881541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419" y="2656585"/>
            <a:ext cx="5025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 заявленные педагоги приняли участие в подготовке                и проведении мероприятий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9882" y="188640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являлись авторскими разработками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0" y="4037033"/>
            <a:ext cx="5674073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Материалоёмки и затратные по времени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69533" y="1881541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419" y="2656585"/>
            <a:ext cx="5025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Интересны, познавательны,    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                                            с возрастными особенностями</a:t>
            </a:r>
          </a:p>
        </p:txBody>
      </p:sp>
    </p:spTree>
    <p:extLst>
      <p:ext uri="{BB962C8B-B14F-4D97-AF65-F5344CB8AC3E}">
        <p14:creationId xmlns:p14="http://schemas.microsoft.com/office/powerpoint/2010/main" val="31850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-31189" y="0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Разнообразные инновационные формы и виды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-48213" y="3429000"/>
            <a:ext cx="5674073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Большое количество мероприятий                       за короткий срок проведения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69927" y="1286615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419" y="2288753"/>
            <a:ext cx="5025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Активное участие обучающихся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635896" y="4194041"/>
            <a:ext cx="5674073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Перегруженность                      и безынициативность педагогов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-31189" y="0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Хорошие возможности для профориентации обучающихся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1691680" y="3717032"/>
            <a:ext cx="5904656" cy="27504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Необходимость ВЗАИМОУВАЖЕНИЯ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ОБЩЕНИЯ МЕЖДУ КОЛЛЕГАМИ!!!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469927" y="1286615"/>
            <a:ext cx="5674073" cy="275041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419" y="2200159"/>
            <a:ext cx="5025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Активизация познавательной деятельности обучающихся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мероприятий</a:t>
            </a: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52654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3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37.userapi.com/impg/7GHRw6OGnfqgqwMQZZDNImSRImfE0RREK0Ab3Q/vyM5V8oz4ec.jpg?size=604x604&amp;quality=96&amp;sign=1a5a21f6aec34aa728a26cb638db9561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293" y="-65427"/>
            <a:ext cx="2592286" cy="25922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7133" y="2276872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всем организаторам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метапредметного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марафона                                       за прекрасно подготовленные                   и проведенные мероприятия            для обучающихся!!!!!!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51723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</a:t>
            </a:r>
            <a:endParaRPr lang="ru-RU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407837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6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3006928"/>
              </p:ext>
            </p:extLst>
          </p:nvPr>
        </p:nvGraphicFramePr>
        <p:xfrm>
          <a:off x="320616" y="1556792"/>
          <a:ext cx="851680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18556" y="188640"/>
            <a:ext cx="681886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лаборатория – визуализация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мире научных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изобретений»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(начальная школа)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libra-selco.ru/wp-content/uploads/2020/12/nauka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88" r="14423"/>
          <a:stretch>
            <a:fillRect/>
          </a:stretch>
        </p:blipFill>
        <p:spPr bwMode="auto">
          <a:xfrm>
            <a:off x="416957" y="0"/>
            <a:ext cx="1634763" cy="146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08214083"/>
              </p:ext>
            </p:extLst>
          </p:nvPr>
        </p:nvGraphicFramePr>
        <p:xfrm>
          <a:off x="404538" y="1595182"/>
          <a:ext cx="8415934" cy="478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05869" y="94744"/>
            <a:ext cx="640871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Фестиваль народов России                  "Отечество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славлю, которое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есть,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трижды- которое будет"</a:t>
            </a:r>
          </a:p>
        </p:txBody>
      </p:sp>
      <p:pic>
        <p:nvPicPr>
          <p:cNvPr id="8" name="Picture 4" descr="http://otlichniktk.ru/uploads/product/20299/sh61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6632"/>
            <a:ext cx="1715908" cy="1535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3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7824136"/>
              </p:ext>
            </p:extLst>
          </p:nvPr>
        </p:nvGraphicFramePr>
        <p:xfrm>
          <a:off x="322557" y="1436643"/>
          <a:ext cx="8571864" cy="4944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7744" y="116632"/>
            <a:ext cx="64588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"Современные технологии                           и детское телевидение"</a:t>
            </a:r>
          </a:p>
        </p:txBody>
      </p:sp>
      <p:pic>
        <p:nvPicPr>
          <p:cNvPr id="9" name="Рисунок 8" descr="239fe7da289438fd50fe98604ea34c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557" y="141346"/>
            <a:ext cx="1763688" cy="12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6111975"/>
              </p:ext>
            </p:extLst>
          </p:nvPr>
        </p:nvGraphicFramePr>
        <p:xfrm>
          <a:off x="320616" y="1556792"/>
          <a:ext cx="8571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3648" y="188640"/>
            <a:ext cx="658458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-экскурсия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царство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науки»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(начальная школа)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_12x-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1392"/>
            <a:ext cx="1627247" cy="12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4634155"/>
              </p:ext>
            </p:extLst>
          </p:nvPr>
        </p:nvGraphicFramePr>
        <p:xfrm>
          <a:off x="320616" y="1556792"/>
          <a:ext cx="8643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07704" y="188640"/>
            <a:ext cx="687874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ручного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письма                                  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"Мир каллиграфии" (день почерка)</a:t>
            </a:r>
          </a:p>
        </p:txBody>
      </p:sp>
      <p:pic>
        <p:nvPicPr>
          <p:cNvPr id="7" name="Picture 2" descr="https://i.pinimg.com/originals/a1/a1/ab/a1a1abfd64a6779a497db757d43dc2f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00"/>
          <a:stretch>
            <a:fillRect/>
          </a:stretch>
        </p:blipFill>
        <p:spPr bwMode="auto">
          <a:xfrm>
            <a:off x="539552" y="0"/>
            <a:ext cx="1546189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7859013"/>
              </p:ext>
            </p:extLst>
          </p:nvPr>
        </p:nvGraphicFramePr>
        <p:xfrm>
          <a:off x="251520" y="1584863"/>
          <a:ext cx="8600812" cy="479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16288"/>
            <a:ext cx="658458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Липдаб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"Цифровые технологии                                              в музыкальном искусстве"</a:t>
            </a:r>
          </a:p>
        </p:txBody>
      </p:sp>
      <p:pic>
        <p:nvPicPr>
          <p:cNvPr id="8" name="Рисунок 7" descr="1555283570_dni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15" y="188569"/>
            <a:ext cx="1654046" cy="12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279</Words>
  <Application>Microsoft Office PowerPoint</Application>
  <PresentationFormat>Экран (4:3)</PresentationFormat>
  <Paragraphs>51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Подготовка мероприятий</vt:lpstr>
      <vt:lpstr>Реализация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АКТОВЫЙ ЗАЛ</cp:lastModifiedBy>
  <cp:revision>71</cp:revision>
  <dcterms:created xsi:type="dcterms:W3CDTF">2021-11-07T13:43:07Z</dcterms:created>
  <dcterms:modified xsi:type="dcterms:W3CDTF">2021-12-16T11:09:11Z</dcterms:modified>
</cp:coreProperties>
</file>