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6" r:id="rId4"/>
    <p:sldId id="260" r:id="rId5"/>
    <p:sldId id="261" r:id="rId6"/>
    <p:sldId id="262" r:id="rId7"/>
    <p:sldId id="263" r:id="rId8"/>
    <p:sldId id="257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5085184"/>
            <a:ext cx="5637010" cy="882119"/>
          </a:xfrm>
        </p:spPr>
        <p:txBody>
          <a:bodyPr>
            <a:noAutofit/>
          </a:bodyPr>
          <a:lstStyle/>
          <a:p>
            <a:pPr algn="r"/>
            <a:r>
              <a:rPr lang="ru-RU" sz="2800" i="1" dirty="0" err="1" smtClean="0"/>
              <a:t>О.А.Беляева</a:t>
            </a:r>
            <a:r>
              <a:rPr lang="ru-RU" sz="2800" i="1" dirty="0" smtClean="0"/>
              <a:t>,</a:t>
            </a:r>
          </a:p>
          <a:p>
            <a:pPr algn="r"/>
            <a:r>
              <a:rPr lang="ru-RU" sz="2800" i="1" dirty="0" smtClean="0"/>
              <a:t>педагог-психолог, </a:t>
            </a:r>
            <a:r>
              <a:rPr lang="ru-RU" sz="2800" i="1" dirty="0" err="1" smtClean="0"/>
              <a:t>к.пс.н</a:t>
            </a:r>
            <a:r>
              <a:rPr lang="ru-RU" sz="2800" i="1" dirty="0" smtClean="0"/>
              <a:t>.</a:t>
            </a:r>
            <a:endParaRPr lang="ru-RU" sz="28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980728"/>
            <a:ext cx="6239247" cy="2369231"/>
          </a:xfrm>
        </p:spPr>
        <p:txBody>
          <a:bodyPr/>
          <a:lstStyle/>
          <a:p>
            <a:r>
              <a:rPr lang="ru-RU" sz="4400" dirty="0" smtClean="0"/>
              <a:t>Этические основы педагогической диагностики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30104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8640960" cy="396044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ЭТИКА </a:t>
            </a:r>
            <a:r>
              <a:rPr lang="ru-RU" sz="2400" dirty="0" smtClean="0"/>
              <a:t>обосновывает </a:t>
            </a:r>
            <a:r>
              <a:rPr lang="ru-RU" sz="2400" dirty="0"/>
              <a:t>необходимость и наиболее целесообразную форму правил </a:t>
            </a:r>
            <a:r>
              <a:rPr lang="ru-RU" sz="2400" dirty="0" smtClean="0"/>
              <a:t>совместной деятельности людей</a:t>
            </a:r>
            <a:r>
              <a:rPr lang="ru-RU" sz="2400" dirty="0"/>
              <a:t>, которые они готовы принять по их взаимному согласию и исполнять на основе добровольного намерения</a:t>
            </a:r>
            <a:r>
              <a:rPr lang="ru-RU" sz="2400" dirty="0" smtClean="0"/>
              <a:t>.</a:t>
            </a:r>
          </a:p>
          <a:p>
            <a:r>
              <a:rPr lang="ru-RU" sz="2400" b="1" dirty="0"/>
              <a:t>ПЕДАГОГИЧЕСКАЯ ЭТИКА </a:t>
            </a:r>
            <a:r>
              <a:rPr lang="ru-RU" sz="2400" dirty="0"/>
              <a:t>- это составная часть этики, отражающая специфику функционирования </a:t>
            </a:r>
            <a:r>
              <a:rPr lang="ru-RU" sz="2400" dirty="0" smtClean="0"/>
              <a:t>морали </a:t>
            </a:r>
            <a:r>
              <a:rPr lang="ru-RU" sz="2400" dirty="0"/>
              <a:t>в условиях целостного педагогического процесса, наука о разных аспектах нравственной деятельности учителя. (Шевченко Л.Л.).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6602"/>
            <a:ext cx="3635896" cy="2732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764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8964488" cy="659095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Профессиональная установка на </a:t>
            </a:r>
            <a:r>
              <a:rPr lang="ru-RU" u="sng" dirty="0"/>
              <a:t>оказание помощи любому ребенку</a:t>
            </a:r>
            <a:r>
              <a:rPr lang="ru-RU" dirty="0"/>
              <a:t>.</a:t>
            </a:r>
          </a:p>
          <a:p>
            <a:r>
              <a:rPr lang="ru-RU" dirty="0"/>
              <a:t>Способность в ходе наблюдения </a:t>
            </a:r>
            <a:r>
              <a:rPr lang="ru-RU" u="sng" dirty="0"/>
              <a:t>выявлять</a:t>
            </a:r>
            <a:r>
              <a:rPr lang="ru-RU" dirty="0"/>
              <a:t> разнообразные </a:t>
            </a:r>
            <a:r>
              <a:rPr lang="ru-RU" u="sng" dirty="0"/>
              <a:t>проблемы</a:t>
            </a:r>
            <a:r>
              <a:rPr lang="ru-RU" dirty="0"/>
              <a:t> </a:t>
            </a:r>
            <a:r>
              <a:rPr lang="ru-RU" u="sng" dirty="0"/>
              <a:t>детей</a:t>
            </a:r>
            <a:r>
              <a:rPr lang="ru-RU" dirty="0"/>
              <a:t>, связанные с особенностями их развития.</a:t>
            </a:r>
          </a:p>
          <a:p>
            <a:r>
              <a:rPr lang="ru-RU" u="sng" dirty="0"/>
              <a:t>Способность оказать адресную помощь </a:t>
            </a:r>
            <a:r>
              <a:rPr lang="ru-RU" dirty="0"/>
              <a:t>ребенку</a:t>
            </a:r>
          </a:p>
          <a:p>
            <a:r>
              <a:rPr lang="ru-RU" dirty="0"/>
              <a:t>Готовность к </a:t>
            </a:r>
            <a:r>
              <a:rPr lang="ru-RU" u="sng" dirty="0"/>
              <a:t>взаимодействию с другими специалистами</a:t>
            </a:r>
          </a:p>
          <a:p>
            <a:r>
              <a:rPr lang="ru-RU" dirty="0"/>
              <a:t>Умение читать документацию специалистов (психологов, дефектологов, логопедов и т.д.)</a:t>
            </a:r>
          </a:p>
          <a:p>
            <a:r>
              <a:rPr lang="ru-RU" dirty="0"/>
              <a:t>Умение составлять совместно с другими специалистами </a:t>
            </a:r>
            <a:r>
              <a:rPr lang="ru-RU" u="sng" dirty="0"/>
              <a:t>программу индивидуального развития</a:t>
            </a:r>
            <a:r>
              <a:rPr lang="ru-RU" dirty="0"/>
              <a:t> ребенка.</a:t>
            </a:r>
          </a:p>
          <a:p>
            <a:r>
              <a:rPr lang="ru-RU" dirty="0"/>
              <a:t>Владение специальными методиками, позволяющими проводить </a:t>
            </a:r>
            <a:r>
              <a:rPr lang="ru-RU" u="sng" dirty="0"/>
              <a:t>коррекционно-развивающую работу</a:t>
            </a:r>
            <a:r>
              <a:rPr lang="ru-RU" dirty="0"/>
              <a:t>.</a:t>
            </a:r>
          </a:p>
          <a:p>
            <a:r>
              <a:rPr lang="ru-RU" dirty="0"/>
              <a:t>Умение отслеживать </a:t>
            </a:r>
            <a:r>
              <a:rPr lang="ru-RU" u="sng" dirty="0"/>
              <a:t>динамику развития </a:t>
            </a:r>
            <a:r>
              <a:rPr lang="ru-RU" dirty="0"/>
              <a:t>ребенка.</a:t>
            </a:r>
          </a:p>
          <a:p>
            <a:r>
              <a:rPr lang="ru-RU" dirty="0"/>
              <a:t>Умение </a:t>
            </a:r>
            <a:r>
              <a:rPr lang="ru-RU" u="sng" dirty="0"/>
              <a:t>проектировать</a:t>
            </a:r>
            <a:r>
              <a:rPr lang="ru-RU" dirty="0"/>
              <a:t> психологически </a:t>
            </a:r>
            <a:r>
              <a:rPr lang="ru-RU" u="sng" dirty="0"/>
              <a:t>безопасную  образовательную среду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Владение элементарными </a:t>
            </a:r>
            <a:r>
              <a:rPr lang="ru-RU" u="sng" dirty="0"/>
              <a:t>приемами </a:t>
            </a:r>
            <a:r>
              <a:rPr lang="ru-RU" u="sng" dirty="0" smtClean="0"/>
              <a:t>психодиагностики личностных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u="sng" dirty="0" smtClean="0"/>
              <a:t>характеристик и </a:t>
            </a:r>
            <a:r>
              <a:rPr lang="ru-RU" u="sng" dirty="0"/>
              <a:t>возрастных особенностей </a:t>
            </a:r>
            <a:r>
              <a:rPr lang="ru-RU" u="sng" dirty="0" smtClean="0"/>
              <a:t>учащихся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осуществление </a:t>
            </a:r>
            <a:r>
              <a:rPr lang="ru-RU" dirty="0"/>
              <a:t>совместно с психологом </a:t>
            </a:r>
            <a:endParaRPr lang="ru-RU" dirty="0" smtClean="0"/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мониторинга </a:t>
            </a:r>
            <a:r>
              <a:rPr lang="ru-RU" dirty="0"/>
              <a:t>личностных характеристик ребенка.</a:t>
            </a:r>
          </a:p>
          <a:p>
            <a:r>
              <a:rPr lang="ru-RU" dirty="0"/>
              <a:t>Владение </a:t>
            </a:r>
            <a:r>
              <a:rPr lang="ru-RU" u="sng" dirty="0"/>
              <a:t>психолого-педагогическими</a:t>
            </a:r>
            <a:r>
              <a:rPr lang="ru-RU" dirty="0"/>
              <a:t> </a:t>
            </a:r>
            <a:endParaRPr lang="ru-RU" dirty="0" smtClean="0"/>
          </a:p>
          <a:p>
            <a:pPr marL="45720" indent="0">
              <a:buNone/>
            </a:pPr>
            <a:r>
              <a:rPr lang="ru-RU" u="sng" dirty="0" smtClean="0"/>
              <a:t>технологиями </a:t>
            </a:r>
            <a:r>
              <a:rPr lang="ru-RU" u="sng" dirty="0"/>
              <a:t>(в том числе инклюзивными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256" y="4725143"/>
            <a:ext cx="2347090" cy="212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17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7893" y="260648"/>
            <a:ext cx="5808564" cy="1143000"/>
          </a:xfrm>
        </p:spPr>
        <p:txBody>
          <a:bodyPr/>
          <a:lstStyle/>
          <a:p>
            <a:r>
              <a:rPr lang="ru-RU" sz="3200" dirty="0" smtClean="0"/>
              <a:t>Этические принципы проведения диагностической работы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996952"/>
            <a:ext cx="8568952" cy="2610691"/>
          </a:xfrm>
        </p:spPr>
        <p:txBody>
          <a:bodyPr>
            <a:normAutofit/>
          </a:bodyPr>
          <a:lstStyle/>
          <a:p>
            <a:r>
              <a:rPr lang="ru-RU" sz="2400" dirty="0"/>
              <a:t>- </a:t>
            </a:r>
            <a:r>
              <a:rPr lang="ru-RU" sz="2400" b="1" i="1" dirty="0"/>
              <a:t>личная ответственность</a:t>
            </a:r>
            <a:r>
              <a:rPr lang="ru-RU" sz="2400" dirty="0"/>
              <a:t> за проводимую диагностику и полученные в исследовании выводы и результаты;</a:t>
            </a:r>
          </a:p>
          <a:p>
            <a:r>
              <a:rPr lang="ru-RU" sz="2400" dirty="0"/>
              <a:t>- </a:t>
            </a:r>
            <a:r>
              <a:rPr lang="ru-RU" sz="2400" b="1" i="1" dirty="0"/>
              <a:t>конфиденциальность</a:t>
            </a:r>
            <a:r>
              <a:rPr lang="ru-RU" sz="2400" i="1" dirty="0"/>
              <a:t>, </a:t>
            </a:r>
            <a:r>
              <a:rPr lang="ru-RU" sz="2400" dirty="0"/>
              <a:t>нераспространение диагностической информации без прямого согласия самого испытуемого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48" t="4017" r="17284" b="12464"/>
          <a:stretch/>
        </p:blipFill>
        <p:spPr bwMode="auto">
          <a:xfrm>
            <a:off x="0" y="0"/>
            <a:ext cx="2867892" cy="2424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859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83768" y="404664"/>
            <a:ext cx="6628540" cy="4680520"/>
          </a:xfrm>
        </p:spPr>
        <p:txBody>
          <a:bodyPr>
            <a:noAutofit/>
          </a:bodyPr>
          <a:lstStyle/>
          <a:p>
            <a:r>
              <a:rPr lang="ru-RU" sz="2400" dirty="0"/>
              <a:t>- </a:t>
            </a:r>
            <a:r>
              <a:rPr lang="ru-RU" sz="2400" b="1" i="1" dirty="0"/>
              <a:t>профессиональная </a:t>
            </a:r>
            <a:r>
              <a:rPr lang="ru-RU" sz="2400" b="1" i="1" dirty="0" smtClean="0"/>
              <a:t>компетентность</a:t>
            </a:r>
            <a:r>
              <a:rPr lang="ru-RU" sz="2400" i="1" dirty="0" smtClean="0"/>
              <a:t>,</a:t>
            </a:r>
            <a:r>
              <a:rPr lang="ru-RU" sz="2400" dirty="0" smtClean="0"/>
              <a:t> </a:t>
            </a:r>
            <a:r>
              <a:rPr lang="ru-RU" sz="2400" dirty="0"/>
              <a:t>т.е. запрет на использование исследовательских методик, которыми </a:t>
            </a:r>
            <a:r>
              <a:rPr lang="ru-RU" sz="2400" dirty="0" smtClean="0"/>
              <a:t>педагог не </a:t>
            </a:r>
            <a:r>
              <a:rPr lang="ru-RU" sz="2400" dirty="0"/>
              <a:t>владеет, </a:t>
            </a:r>
            <a:r>
              <a:rPr lang="ru-RU" sz="2400" dirty="0" smtClean="0"/>
              <a:t>а </a:t>
            </a:r>
            <a:r>
              <a:rPr lang="ru-RU" sz="2400" dirty="0"/>
              <a:t>также на выработку заключений и рекомендаций по вопросам, выходящим за рамки компетентности;</a:t>
            </a:r>
          </a:p>
          <a:p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52028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2708920"/>
            <a:ext cx="8640960" cy="315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 </a:t>
            </a: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научная обоснованность </a:t>
            </a:r>
            <a:r>
              <a:rPr lang="ru-RU" sz="2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применяемых исследовательских методов и методик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(соответствие требованиям надежности, </a:t>
            </a:r>
            <a:r>
              <a:rPr lang="ru-RU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валидности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ru-RU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дифференцированности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 точности результатов);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максимальная </a:t>
            </a: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объективность в рамках интерпретации</a:t>
            </a:r>
            <a:r>
              <a:rPr lang="ru-RU" sz="2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результатов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выводов, которые должны соответствовать полученным показателям и не зависеть от чьих-либо субъективных установок;</a:t>
            </a:r>
          </a:p>
        </p:txBody>
      </p:sp>
    </p:spTree>
    <p:extLst>
      <p:ext uri="{BB962C8B-B14F-4D97-AF65-F5344CB8AC3E}">
        <p14:creationId xmlns:p14="http://schemas.microsoft.com/office/powerpoint/2010/main" val="55990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496944" cy="3474720"/>
          </a:xfrm>
        </p:spPr>
        <p:txBody>
          <a:bodyPr>
            <a:normAutofit/>
          </a:bodyPr>
          <a:lstStyle/>
          <a:p>
            <a:r>
              <a:rPr lang="ru-RU" sz="2400" dirty="0"/>
              <a:t>- </a:t>
            </a:r>
            <a:r>
              <a:rPr lang="ru-RU" sz="2400" b="1" i="1" dirty="0" err="1"/>
              <a:t>ненанесение</a:t>
            </a:r>
            <a:r>
              <a:rPr lang="ru-RU" sz="2400" b="1" i="1" dirty="0"/>
              <a:t> ущерба</a:t>
            </a:r>
            <a:r>
              <a:rPr lang="ru-RU" sz="2400" dirty="0"/>
              <a:t>, что означает запрет на использование информации и выводов во вред включенным в проведение эксперимента людям;</a:t>
            </a:r>
          </a:p>
          <a:p>
            <a:r>
              <a:rPr lang="ru-RU" sz="2400" dirty="0"/>
              <a:t>- </a:t>
            </a:r>
            <a:r>
              <a:rPr lang="ru-RU" sz="2400" b="1" i="1" dirty="0"/>
              <a:t>позитивное принятие ребенка, </a:t>
            </a:r>
            <a:r>
              <a:rPr lang="ru-RU" sz="2400" b="1" i="1" dirty="0" smtClean="0"/>
              <a:t>образовательной </a:t>
            </a:r>
            <a:r>
              <a:rPr lang="ru-RU" sz="2400" b="1" i="1" dirty="0"/>
              <a:t>реальности</a:t>
            </a:r>
            <a:r>
              <a:rPr lang="ru-RU" sz="2400" i="1" dirty="0"/>
              <a:t>, стремление принять и понять их такими, какие они </a:t>
            </a:r>
            <a:r>
              <a:rPr lang="ru-RU" sz="2400" i="1" dirty="0" smtClean="0"/>
              <a:t>есть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3"/>
          <a:stretch/>
        </p:blipFill>
        <p:spPr bwMode="auto">
          <a:xfrm>
            <a:off x="4943588" y="3861048"/>
            <a:ext cx="4116680" cy="2874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39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676456" cy="1143000"/>
          </a:xfrm>
        </p:spPr>
        <p:txBody>
          <a:bodyPr/>
          <a:lstStyle/>
          <a:p>
            <a:r>
              <a:rPr lang="ru-RU" sz="3200" dirty="0" smtClean="0"/>
              <a:t>Обеспечение </a:t>
            </a:r>
            <a:r>
              <a:rPr lang="ru-RU" sz="3200" dirty="0"/>
              <a:t>прав людей,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привлекаемых </a:t>
            </a:r>
            <a:r>
              <a:rPr lang="ru-RU" sz="3200" dirty="0"/>
              <a:t>к </a:t>
            </a:r>
            <a:r>
              <a:rPr lang="ru-RU" sz="3200" dirty="0" smtClean="0"/>
              <a:t>исследованиям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8784976" cy="36004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b="1" i="1" dirty="0" smtClean="0"/>
              <a:t>добровольность</a:t>
            </a:r>
            <a:r>
              <a:rPr lang="ru-RU" sz="2400" b="1" i="1" dirty="0"/>
              <a:t> </a:t>
            </a:r>
            <a:r>
              <a:rPr lang="ru-RU" sz="2400" dirty="0"/>
              <a:t>участия в обследовании, 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b="1" i="1" dirty="0" smtClean="0"/>
              <a:t>профилактический </a:t>
            </a:r>
            <a:r>
              <a:rPr lang="ru-RU" sz="2400" b="1" i="1" dirty="0"/>
              <a:t>характер </a:t>
            </a:r>
            <a:r>
              <a:rPr lang="ru-RU" sz="2400" dirty="0"/>
              <a:t>изложения результатов (деликатность, адекватность и доступность языка), 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b="1" i="1" dirty="0" smtClean="0"/>
              <a:t>предупреждение </a:t>
            </a:r>
            <a:r>
              <a:rPr lang="ru-RU" sz="2400" b="1" i="1" dirty="0"/>
              <a:t>о возможных последствиях выдачи</a:t>
            </a:r>
            <a:r>
              <a:rPr lang="ru-RU" sz="2400" dirty="0"/>
              <a:t> такой информации самим обследуемым кому-либо, о правах лиц, заинтересованных в результатах обследования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884" y="4221088"/>
            <a:ext cx="3876964" cy="2518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08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143000"/>
          </a:xfrm>
        </p:spPr>
        <p:txBody>
          <a:bodyPr/>
          <a:lstStyle/>
          <a:p>
            <a:r>
              <a:rPr lang="ru-RU" sz="3200" dirty="0" smtClean="0"/>
              <a:t>Требования к проведению процедуры педагогической диагностики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12776"/>
            <a:ext cx="8712968" cy="3312368"/>
          </a:xfrm>
        </p:spPr>
        <p:txBody>
          <a:bodyPr>
            <a:noAutofit/>
          </a:bodyPr>
          <a:lstStyle/>
          <a:p>
            <a:r>
              <a:rPr lang="ru-RU" dirty="0" smtClean="0"/>
              <a:t>Обязательное согласие и расположенность обследуемого к проведению диагностики</a:t>
            </a:r>
          </a:p>
          <a:p>
            <a:r>
              <a:rPr lang="ru-RU" dirty="0" smtClean="0"/>
              <a:t>Полезность диагностики для всех участников процесса</a:t>
            </a:r>
          </a:p>
          <a:p>
            <a:r>
              <a:rPr lang="ru-RU" dirty="0" smtClean="0"/>
              <a:t>Исключение помех, постороннего влияния при проведении диагностических процедур</a:t>
            </a:r>
          </a:p>
          <a:p>
            <a:r>
              <a:rPr lang="ru-RU" dirty="0" smtClean="0"/>
              <a:t>Сообщение результатов диагностики в корректной форме</a:t>
            </a:r>
          </a:p>
          <a:p>
            <a:r>
              <a:rPr lang="ru-RU" dirty="0" smtClean="0"/>
              <a:t>Сохранение профессиональной тайны. Использование полученной информации только для совершенствования образовательно-воспитательного процесса 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084" y="4581128"/>
            <a:ext cx="3005912" cy="2252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950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918227" cy="2820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3082" y="417909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823804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272</TotalTime>
  <Words>238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Этические основы педагогической диагностики</vt:lpstr>
      <vt:lpstr>Презентация PowerPoint</vt:lpstr>
      <vt:lpstr>Презентация PowerPoint</vt:lpstr>
      <vt:lpstr>Этические принципы проведения диагностической работы</vt:lpstr>
      <vt:lpstr>Презентация PowerPoint</vt:lpstr>
      <vt:lpstr>Презентация PowerPoint</vt:lpstr>
      <vt:lpstr>Обеспечение прав людей,  привлекаемых к исследованиям</vt:lpstr>
      <vt:lpstr>Требования к проведению процедуры педагогической диагностики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Этика педагогической диагностики</dc:title>
  <dc:creator>Психолог</dc:creator>
  <cp:lastModifiedBy>МЕД. ПУНКТ</cp:lastModifiedBy>
  <cp:revision>19</cp:revision>
  <dcterms:created xsi:type="dcterms:W3CDTF">2016-01-20T11:07:07Z</dcterms:created>
  <dcterms:modified xsi:type="dcterms:W3CDTF">2016-01-28T06:24:31Z</dcterms:modified>
</cp:coreProperties>
</file>