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72" r:id="rId3"/>
    <p:sldId id="291" r:id="rId4"/>
    <p:sldId id="290" r:id="rId5"/>
    <p:sldId id="304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а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84" autoAdjust="0"/>
    <p:restoredTop sz="94716" autoAdjust="0"/>
  </p:normalViewPr>
  <p:slideViewPr>
    <p:cSldViewPr>
      <p:cViewPr>
        <p:scale>
          <a:sx n="70" d="100"/>
          <a:sy n="70" d="100"/>
        </p:scale>
        <p:origin x="-16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1" y="834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ey\Desktop\&#1087;&#1077;&#1076;&#1089;&#1086;&#1074;&#1077;&#1090;\&#1082;&#1086;&#1084;&#1087;&#1083;&#1077;&#1082;&#1089;&#1085;&#1072;%203&#1082;&#1083;&#1072;&#1089;&#1089;%20&#1086;&#1079;&#1077;&#1088;&#1086;\3.3&#1072;%20&#1069;&#1083;&#1077;&#1082;&#1090;&#1088;&#1086;&#1085;&#1085;&#1099;&#1081;%20&#1096;&#1072;&#1073;&#1083;&#1086;&#1085;.%20&#1056;&#1077;&#1079;&#1091;&#1083;&#1100;&#1090;&#1072;&#1090;&#1099;_3_N_%20&#1082;&#1083;&#1072;&#1089;&#108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ey\Desktop\&#1087;&#1077;&#1076;&#1089;&#1086;&#1074;&#1077;&#1090;\&#1082;&#1086;&#1084;&#1087;&#1083;&#1077;&#1082;&#1089;&#1085;&#1072;%203&#1082;&#1083;&#1072;&#1089;&#1089;%20&#1086;&#1079;&#1077;&#1088;&#1086;\3.3&#1072;%20&#1069;&#1083;&#1077;&#1082;&#1090;&#1088;&#1086;&#1085;&#1085;&#1099;&#1081;%20&#1096;&#1072;&#1073;&#1083;&#1086;&#1085;.%20&#1056;&#1077;&#1079;&#1091;&#1083;&#1100;&#1090;&#1072;&#1090;&#1099;_3_N_%20&#1082;&#1083;&#1072;&#1089;&#1089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479834539845"/>
          <c:y val="0.24489795918367346"/>
          <c:w val="0.7404343329886246"/>
          <c:h val="0.583333333333333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val="FF8080">
                      <a:gamma/>
                      <a:shade val="46275"/>
                      <a:invGamma/>
                    </a:srgbClr>
                  </a:gs>
                  <a:gs pos="50000">
                    <a:srgbClr val="FF8080"/>
                  </a:gs>
                  <a:gs pos="100000">
                    <a:srgbClr val="FF808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Справляемость_КР!$AI$2:$AK$2</c:f>
              <c:strCache>
                <c:ptCount val="3"/>
                <c:pt idx="0">
                  <c:v>ниже базового (1)</c:v>
                </c:pt>
                <c:pt idx="1">
                  <c:v>базовый (2)</c:v>
                </c:pt>
                <c:pt idx="2">
                  <c:v>повышенный (3)</c:v>
                </c:pt>
              </c:strCache>
            </c:strRef>
          </c:cat>
          <c:val>
            <c:numRef>
              <c:f>Справляемость_КР!$AI$45:$AK$45</c:f>
              <c:numCache>
                <c:formatCode>0.0</c:formatCode>
                <c:ptCount val="3"/>
                <c:pt idx="0">
                  <c:v>7.4074074074074066</c:v>
                </c:pt>
                <c:pt idx="1">
                  <c:v>66.666666666666657</c:v>
                </c:pt>
                <c:pt idx="2">
                  <c:v>25.925925925925903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18112"/>
        <c:axId val="86619648"/>
      </c:barChart>
      <c:catAx>
        <c:axId val="8661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6619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61964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обучающихся в %</a:t>
                </a:r>
              </a:p>
            </c:rich>
          </c:tx>
          <c:layout>
            <c:manualLayout>
              <c:xMode val="edge"/>
              <c:yMode val="edge"/>
              <c:x val="8.3764235387992311E-2"/>
              <c:y val="0.3435374730232431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6618112"/>
        <c:crosses val="autoZero"/>
        <c:crossBetween val="between"/>
        <c:majorUnit val="1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4337757071239"/>
          <c:y val="1.2780547509574419E-2"/>
          <c:w val="0.7404343329886246"/>
          <c:h val="0.887367869436159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val="FF8080">
                      <a:gamma/>
                      <a:shade val="46275"/>
                      <a:invGamma/>
                    </a:srgbClr>
                  </a:gs>
                  <a:gs pos="50000">
                    <a:srgbClr val="FF8080"/>
                  </a:gs>
                  <a:gs pos="100000">
                    <a:srgbClr val="FF808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Справляемость_КР!$AI$2:$AK$2</c:f>
              <c:strCache>
                <c:ptCount val="3"/>
                <c:pt idx="0">
                  <c:v>ниже базового (1)</c:v>
                </c:pt>
                <c:pt idx="1">
                  <c:v>базовый (2)</c:v>
                </c:pt>
                <c:pt idx="2">
                  <c:v>повышенный (3)</c:v>
                </c:pt>
              </c:strCache>
            </c:strRef>
          </c:cat>
          <c:val>
            <c:numRef>
              <c:f>Справляемость_КР!$AI$45:$AK$45</c:f>
              <c:numCache>
                <c:formatCode>0.0</c:formatCode>
                <c:ptCount val="3"/>
                <c:pt idx="0">
                  <c:v>7.4074074074074066</c:v>
                </c:pt>
                <c:pt idx="1">
                  <c:v>66.666666666666657</c:v>
                </c:pt>
                <c:pt idx="2">
                  <c:v>25.925925925925885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24288"/>
        <c:axId val="86934272"/>
      </c:barChart>
      <c:catAx>
        <c:axId val="8692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6934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93427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обучающихся в %</a:t>
                </a:r>
              </a:p>
            </c:rich>
          </c:tx>
          <c:layout>
            <c:manualLayout>
              <c:xMode val="edge"/>
              <c:yMode val="edge"/>
              <c:x val="8.3764235387992436E-2"/>
              <c:y val="0.3435374730232432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6924288"/>
        <c:crosses val="autoZero"/>
        <c:crossBetween val="between"/>
        <c:majorUnit val="1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33146515466541"/>
          <c:y val="0.15986394557823208"/>
          <c:w val="0.7604173924177916"/>
          <c:h val="0.58843537414965763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9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20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21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22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23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24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25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26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27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28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31"/>
            <c:marker>
              <c:symbol val="star"/>
              <c:size val="7"/>
              <c:spPr>
                <a:solidFill>
                  <a:srgbClr val="99CC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cat>
            <c:strRef>
              <c:f>Справляемость_КР!$C$3:$AH$3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4а</c:v>
                </c:pt>
                <c:pt idx="4">
                  <c:v>4б</c:v>
                </c:pt>
                <c:pt idx="5">
                  <c:v>4в</c:v>
                </c:pt>
                <c:pt idx="6">
                  <c:v>5</c:v>
                </c:pt>
                <c:pt idx="7">
                  <c:v>6а</c:v>
                </c:pt>
                <c:pt idx="8">
                  <c:v>6б</c:v>
                </c:pt>
                <c:pt idx="9">
                  <c:v>6в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17а</c:v>
                </c:pt>
                <c:pt idx="21">
                  <c:v>17б</c:v>
                </c:pt>
                <c:pt idx="22">
                  <c:v>18а</c:v>
                </c:pt>
                <c:pt idx="23">
                  <c:v>18б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списывание</c:v>
                </c:pt>
                <c:pt idx="30">
                  <c:v>24</c:v>
                </c:pt>
                <c:pt idx="31">
                  <c:v>25 с.о.</c:v>
                </c:pt>
              </c:strCache>
            </c:strRef>
          </c:cat>
          <c:val>
            <c:numRef>
              <c:f>Справляемость_КР!$C$45:$AH$45</c:f>
              <c:numCache>
                <c:formatCode>0.0</c:formatCode>
                <c:ptCount val="32"/>
                <c:pt idx="0">
                  <c:v>92.307692307692278</c:v>
                </c:pt>
                <c:pt idx="1">
                  <c:v>46.153846153845905</c:v>
                </c:pt>
                <c:pt idx="2">
                  <c:v>23.076923076923006</c:v>
                </c:pt>
                <c:pt idx="3">
                  <c:v>38.461538461538446</c:v>
                </c:pt>
                <c:pt idx="4">
                  <c:v>0</c:v>
                </c:pt>
                <c:pt idx="5">
                  <c:v>19.230769230769102</c:v>
                </c:pt>
                <c:pt idx="6">
                  <c:v>50</c:v>
                </c:pt>
                <c:pt idx="7">
                  <c:v>57.692307692307686</c:v>
                </c:pt>
                <c:pt idx="8">
                  <c:v>88.461538461538467</c:v>
                </c:pt>
                <c:pt idx="9">
                  <c:v>23.076923076923006</c:v>
                </c:pt>
                <c:pt idx="10">
                  <c:v>92.307692307692278</c:v>
                </c:pt>
                <c:pt idx="11">
                  <c:v>42.307692307692079</c:v>
                </c:pt>
                <c:pt idx="12">
                  <c:v>88.461538461538467</c:v>
                </c:pt>
                <c:pt idx="13">
                  <c:v>76.923076923076849</c:v>
                </c:pt>
                <c:pt idx="14">
                  <c:v>92.307692307692278</c:v>
                </c:pt>
                <c:pt idx="15">
                  <c:v>34.615384615384485</c:v>
                </c:pt>
                <c:pt idx="16">
                  <c:v>7.6923076923076925</c:v>
                </c:pt>
                <c:pt idx="17">
                  <c:v>26.923076923076923</c:v>
                </c:pt>
                <c:pt idx="18">
                  <c:v>92.307692307692278</c:v>
                </c:pt>
                <c:pt idx="19">
                  <c:v>34.615384615384485</c:v>
                </c:pt>
                <c:pt idx="20">
                  <c:v>7.6923076923076925</c:v>
                </c:pt>
                <c:pt idx="21">
                  <c:v>26.923076923076923</c:v>
                </c:pt>
                <c:pt idx="22">
                  <c:v>26.923076923076923</c:v>
                </c:pt>
                <c:pt idx="23">
                  <c:v>3.8461538461538463</c:v>
                </c:pt>
                <c:pt idx="24">
                  <c:v>38.461538461538446</c:v>
                </c:pt>
                <c:pt idx="25">
                  <c:v>38.461538461538446</c:v>
                </c:pt>
                <c:pt idx="26">
                  <c:v>30.76923076923077</c:v>
                </c:pt>
                <c:pt idx="27">
                  <c:v>15.384615384615385</c:v>
                </c:pt>
                <c:pt idx="28">
                  <c:v>0</c:v>
                </c:pt>
                <c:pt idx="29">
                  <c:v>0</c:v>
                </c:pt>
                <c:pt idx="30">
                  <c:v>42.307692307692079</c:v>
                </c:pt>
                <c:pt idx="3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89312"/>
        <c:axId val="34595584"/>
      </c:lineChart>
      <c:catAx>
        <c:axId val="34589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задание</a:t>
                </a:r>
              </a:p>
            </c:rich>
          </c:tx>
          <c:layout>
            <c:manualLayout>
              <c:xMode val="edge"/>
              <c:yMode val="edge"/>
              <c:x val="0.45755690053109443"/>
              <c:y val="0.928571454020736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4595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9558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обучающихся, выполнивших задание полностью,%</a:t>
                </a:r>
              </a:p>
            </c:rich>
          </c:tx>
          <c:layout>
            <c:manualLayout>
              <c:xMode val="edge"/>
              <c:yMode val="edge"/>
              <c:x val="2.6887340308278718E-2"/>
              <c:y val="0.1751701286208001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4589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0T14:41:43.546" idx="1">
    <p:pos x="10" y="10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0.30945</cdr:x>
      <cdr:y>0</cdr:y>
    </cdr:from>
    <cdr:to>
      <cdr:x>0.72645</cdr:x>
      <cdr:y>2.90523E-7</cdr:y>
    </cdr:to>
    <cdr:sp macro="" textlink="">
      <cdr:nvSpPr>
        <cdr:cNvPr id="82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247842" y="0"/>
          <a:ext cx="1681531" cy="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0.872</cdr:x>
      <cdr:y>0</cdr:y>
    </cdr:from>
    <cdr:to>
      <cdr:x>0.9945</cdr:x>
      <cdr:y>0.04875</cdr:y>
    </cdr:to>
    <cdr:sp macro="" textlink="">
      <cdr:nvSpPr>
        <cdr:cNvPr id="819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90261" y="0"/>
          <a:ext cx="1144426" cy="285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1" strike="noStrike">
              <a:solidFill>
                <a:srgbClr val="000000"/>
              </a:solidFill>
              <a:latin typeface="Times New Roman"/>
              <a:cs typeface="Times New Roman"/>
            </a:rPr>
            <a:t> Диаграмма 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D9069-5962-4523-BE0A-D6D78871E5C7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27875-5E01-4739-B59E-67DB48E93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1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7875-5E01-4739-B59E-67DB48E9326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1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8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8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8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3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4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4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2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5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4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9A885-7BA8-41C1-BB93-F5D76C4452D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5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4896544" cy="35283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материалов комплексной оценки метапредметных результатов учащихся в построении педагогической деятельности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из опыта работы )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9786" y="5260465"/>
            <a:ext cx="3149950" cy="159158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Белоусова  А.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Г., учитель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классов первой квалификационной категории средней школы № 59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12.04.201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reviews.123rf.com/images/AlexBannykh/AlexBannykh0909/AlexBannykh090900035/5468267-Schoolboy-at-homework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80" y="1052736"/>
            <a:ext cx="2333713" cy="33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учитель\Documents\Scanned Documents\пед.jpeg"/>
          <p:cNvPicPr/>
          <p:nvPr/>
        </p:nvPicPr>
        <p:blipFill rotWithShape="1">
          <a:blip r:embed="rId2">
            <a:lum bright="-27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t="36714" r="11592" b="36140"/>
          <a:stretch/>
        </p:blipFill>
        <p:spPr bwMode="auto">
          <a:xfrm rot="162763">
            <a:off x="782318" y="170802"/>
            <a:ext cx="7361581" cy="6072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4 б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1" y="1556792"/>
            <a:ext cx="7416825" cy="456937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Сопоставлять информацию в разных формах предъявления: схема/таблица.</a:t>
            </a:r>
          </a:p>
          <a:p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Осуществлять группировку по заданному и </a:t>
            </a:r>
            <a:r>
              <a:rPr lang="ru-RU" sz="3200" b="1" u="sng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самостоятельно выбранному основанию</a:t>
            </a:r>
            <a:r>
              <a:rPr lang="ru-RU" sz="3200" dirty="0" smtClean="0">
                <a:solidFill>
                  <a:srgbClr val="98480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Заносить информацию в таблицу. 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Принимать и сохранять учебную задачу.</a:t>
            </a:r>
            <a:endParaRPr lang="ru-RU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3836" y="5877272"/>
            <a:ext cx="8563004" cy="5715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другой способ группировки слов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89"/>
            <a:ext cx="8848756" cy="714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Русский язык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учитель\Documents\Scanned Documents\рус.jpeg"/>
          <p:cNvPicPr/>
          <p:nvPr/>
        </p:nvPicPr>
        <p:blipFill rotWithShape="1">
          <a:blip r:embed="rId2" cstate="print">
            <a:lum bright="-31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2" r="17861" b="18717"/>
          <a:stretch/>
        </p:blipFill>
        <p:spPr bwMode="auto">
          <a:xfrm>
            <a:off x="899592" y="836712"/>
            <a:ext cx="7572428" cy="4857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71184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Литературное чтение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C:\Users\учитель\Documents\Scanned Documents\лит 1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lum bright="-35000" contras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19913" r="6953" b="55975"/>
          <a:stretch/>
        </p:blipFill>
        <p:spPr bwMode="auto">
          <a:xfrm>
            <a:off x="1886000" y="764704"/>
            <a:ext cx="5529676" cy="2286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учитель\Documents\Scanned Documents\Лит.jpeg"/>
          <p:cNvPicPr/>
          <p:nvPr/>
        </p:nvPicPr>
        <p:blipFill rotWithShape="1">
          <a:blip r:embed="rId3" cstate="print">
            <a:lum bright="-31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44747" r="11123" b="20039"/>
          <a:stretch/>
        </p:blipFill>
        <p:spPr bwMode="auto">
          <a:xfrm>
            <a:off x="1881320" y="3284984"/>
            <a:ext cx="5534356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0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Окружающий мир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2"/>
            <a:ext cx="4124324" cy="18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Предложи два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разных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способа группировки животных: 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белый медведь, кайра, белая куропатка, лемминг,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олень     (карта).</a:t>
            </a:r>
            <a:endParaRPr lang="ru-RU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46528"/>
              </p:ext>
            </p:extLst>
          </p:nvPr>
        </p:nvGraphicFramePr>
        <p:xfrm>
          <a:off x="4429124" y="1428737"/>
          <a:ext cx="4357686" cy="3944191"/>
        </p:xfrm>
        <a:graphic>
          <a:graphicData uri="http://schemas.openxmlformats.org/drawingml/2006/table">
            <a:tbl>
              <a:tblPr firstRow="1" firstCol="1" bandRow="1"/>
              <a:tblGrid>
                <a:gridCol w="1728597"/>
                <a:gridCol w="117894"/>
                <a:gridCol w="2511195"/>
              </a:tblGrid>
              <a:tr h="2282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групп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животных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способ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7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способ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3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kontur-map.ru/1510673_BIG_0_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0"/>
          <a:stretch/>
        </p:blipFill>
        <p:spPr bwMode="auto">
          <a:xfrm>
            <a:off x="357158" y="3643314"/>
            <a:ext cx="3684193" cy="2290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ключение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контрольно-оценочную систему школы заданий на выявление уровня развития различных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метапредметных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умений выявило возможность: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 интереса учащихся к обучению и развитию творческого потенциала;</a:t>
            </a: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создания благоприятных условий для развития умений и способностей быстрого мышления, к изложениям кратких, но точных выводов;</a:t>
            </a: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оценки роли знаний и их применения на практике,</a:t>
            </a: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интеграции  разных областей знаний</a:t>
            </a:r>
            <a:r>
              <a:rPr lang="ru-RU" sz="2600" b="1" dirty="0" smtClean="0"/>
              <a:t>.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848872" cy="4680520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85729"/>
            <a:ext cx="8319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из форм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формирующего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оценивания в начальной школе при реализации ФГОС НОО может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быть комплексная работ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- система заданий различного уровня сложности по чтению, русскому языку, математике и окружающему миру.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525049" y="1988840"/>
            <a:ext cx="5593150" cy="352383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читать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 понимать различные тексты, включая и учебные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 информацией, представленной в различной форме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полученную в тексте информацию для решения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42723" y="1916832"/>
            <a:ext cx="6491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Комплексная работа проверяет умения: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/>
          <a:srcRect l="22015" t="29930" r="23358" b="21174"/>
          <a:stretch/>
        </p:blipFill>
        <p:spPr bwMode="auto">
          <a:xfrm>
            <a:off x="395536" y="620688"/>
            <a:ext cx="8379296" cy="547260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38328"/>
            <a:ext cx="8003232" cy="107444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Распределение обучающихся класса по уровням сформированности учебной компетентности</a:t>
            </a: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0" y="0"/>
          <a:ext cx="9353519" cy="740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3000" contrast="-14000"/>
          </a:blip>
          <a:srcRect l="16992" t="24375" r="18554" b="12812"/>
          <a:stretch>
            <a:fillRect/>
          </a:stretch>
        </p:blipFill>
        <p:spPr bwMode="auto">
          <a:xfrm>
            <a:off x="571472" y="500042"/>
            <a:ext cx="4214842" cy="613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5000628" y="571480"/>
          <a:ext cx="3929122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8662" y="21429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класс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28572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 класс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/>
          <a:srcRect l="22015" t="29930" r="23358" b="21174"/>
          <a:stretch/>
        </p:blipFill>
        <p:spPr bwMode="auto">
          <a:xfrm>
            <a:off x="395536" y="620688"/>
            <a:ext cx="8379296" cy="547260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Направленность заданий комплексной письменной работы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43698"/>
              </p:ext>
            </p:extLst>
          </p:nvPr>
        </p:nvGraphicFramePr>
        <p:xfrm>
          <a:off x="611560" y="836712"/>
          <a:ext cx="7920881" cy="580796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60040"/>
                <a:gridCol w="5800645"/>
                <a:gridCol w="880098"/>
                <a:gridCol w="880098"/>
              </a:tblGrid>
              <a:tr h="7349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задания в работе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Проверяемое умение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ru-RU" sz="10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40%       </a:t>
                      </a:r>
                      <a:r>
                        <a:rPr lang="ru-RU" sz="1000" b="1" dirty="0" smtClean="0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ru-RU" sz="1000" b="1" dirty="0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        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r>
                        <a:rPr lang="ru-RU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 </a:t>
                      </a:r>
                      <a:r>
                        <a:rPr lang="ru-RU" sz="1000" b="1" dirty="0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– 100%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предъявления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Вербальна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я/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Невербальна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сложности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Базовый / Повышенный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знаково-символическую информацию на схеме и в условных знаках.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Использовать знаково-символические средства представления информации для решения практической задачи (ориентирование на местности)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Работать с учебными моделями (отбор нужной информации по схеме) в соответствии с поставленной задачей и условиями ее реализации.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информацию в разных формах предъявления: схема/таблица.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Осуществлять группировку по заданному и</a:t>
                      </a: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u="sng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выбранному основанию</a:t>
                      </a:r>
                      <a:r>
                        <a:rPr lang="ru-RU" sz="1000" dirty="0">
                          <a:solidFill>
                            <a:srgbClr val="98480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Заносить информацию в таблицу. </a:t>
                      </a: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Принимать и сохранять учебную задачу.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Устанавливать закономерность, завершать заданную последовательность, пользуясь условными обозначениями.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Устанавливать соответствие между эквивалентной информацией в разных формах предъявления: текст/схема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Разрабатывать алгоритм действий, представлять его в текстовой форме</a:t>
                      </a: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уметь применять его на практике (определение берегов реки).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Принимать и сохранять учебную задачу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Осуществлять поиск конкретной информации, расположенной в тексте компактно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в тексте подтверждение выдвинутого тезиса. Осуществлять перевод печатного текста в письменный.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Выявлять эквивалентную информацию, расположенную в разных источниках (текст, реклама), устанавливать соответствие между реальным объектом и моделью.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Работать с формальными элементами текста (сноска).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изображение по словесному описанию (эквивалентная информация, расположенная в разных источниках: текст,  рисунок).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необходимую информацию для составления определения (термин).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Поиск элементов информации в условиях множественности выбор</a:t>
                      </a:r>
                      <a:r>
                        <a:rPr lang="ru-RU" sz="10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и обобщать информацию, расположенную в разных частях текста, заданную в разных формах предъявления: текст/модель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Читать несложную готовую столбчатую диаграмму. Находить соответствие между единицами  одной и той же информации в разных формах предъявления: текст/рисунок/диаграмма.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8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82922"/>
              </p:ext>
            </p:extLst>
          </p:nvPr>
        </p:nvGraphicFramePr>
        <p:xfrm>
          <a:off x="683568" y="873821"/>
          <a:ext cx="7920880" cy="534685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70133"/>
                <a:gridCol w="6144234"/>
                <a:gridCol w="740269"/>
                <a:gridCol w="666244"/>
              </a:tblGrid>
              <a:tr h="15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информацию из разных источников (текст, буклет)  и в разных формах предъявления. Доказывать истинность суждения, приводить примеры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Понимать и использовать смысл отношений «старше на…» в решении практических задач, используя  текст и учебную модель  (шкала).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Ориентироваться на числовом отрезке, определять цену деления, отмечать положение точки на шкале.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Выбирать единицы конкретной информации из </a:t>
                      </a:r>
                      <a:r>
                        <a:rPr lang="ru-RU" sz="1100" i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разных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источников (текст, сноска, буклет, слова для справок) для восстановления текста.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Осуществлять прикидку и проверку результата для решения практической задачи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Выбирать реальную информацию из числа предложенных вариантов.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Анализировать и оценивать содержание текста в целом.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Понимать средства художественной выразительности,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авторские образные слова и выражения  для образования эквивалентного заголовка текста.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Ориентироваться в общем содержании текста. Выбирать информацию, заданную в явном виде</a:t>
                      </a:r>
                      <a:r>
                        <a:rPr lang="ru-RU" sz="110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выполнения конкретной задачи.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Ориентироваться в общем содержании текста. Работать с произведениями малых жанров (загадка).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Интерпретировать и обобщать информацию.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Анализировать схему и условные знаки к ней. Находить недостающие элементы  </a:t>
                      </a:r>
                      <a:r>
                        <a:rPr lang="ru-RU" sz="1100" b="1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информации. </a:t>
                      </a: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Заполнять готовую таблицу по заданному правилу, используя слова и условные обозначения.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Решать аналитические задачи с неполными данными на перемещение в пространстве по схеме и таблице.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Заполнять готовую таблицу по заданному правилу.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Списывать с печатного текста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Осознанно и произвольно строить речевое высказывание в письменной форме.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Оценивать собственную деятельность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87663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895600" algn="l"/>
                <a:tab pos="6096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71004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Направленность заданий комплексной письменной работы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692696"/>
            <a:ext cx="7772400" cy="1080119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выполнения заданий комплексной письменной работы по классу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2174"/>
              </p:ext>
            </p:extLst>
          </p:nvPr>
        </p:nvGraphicFramePr>
        <p:xfrm>
          <a:off x="323528" y="1643050"/>
          <a:ext cx="8249000" cy="414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838</Words>
  <Application>Microsoft Office PowerPoint</Application>
  <PresentationFormat>Экран (4:3)</PresentationFormat>
  <Paragraphs>178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Использование материалов комплексной оценки метапредметных результатов учащихся в построении педагогической деятельности ( из опыта работы )</vt:lpstr>
      <vt:lpstr>Комплексная работа проверяет умения: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Направленность заданий комплексной письменной работы </vt:lpstr>
      <vt:lpstr>Презентация PowerPoint</vt:lpstr>
      <vt:lpstr>Презентация PowerPoint</vt:lpstr>
      <vt:lpstr>Презентация PowerPoint</vt:lpstr>
      <vt:lpstr>Задание 4 б</vt:lpstr>
      <vt:lpstr>Найдите другой способ группировки слов.</vt:lpstr>
      <vt:lpstr>Литературное чтение </vt:lpstr>
      <vt:lpstr>Окружающий мир</vt:lpstr>
      <vt:lpstr>Вывод </vt:lpstr>
      <vt:lpstr>Спасибо за внимание!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Ивановна</cp:lastModifiedBy>
  <cp:revision>87</cp:revision>
  <dcterms:created xsi:type="dcterms:W3CDTF">2016-01-25T09:15:41Z</dcterms:created>
  <dcterms:modified xsi:type="dcterms:W3CDTF">2016-04-19T10:13:09Z</dcterms:modified>
</cp:coreProperties>
</file>