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46805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Особенности работы педагога старшей 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школы, </a:t>
            </a:r>
            <a:r>
              <a:rPr lang="ru-RU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направленной на удовлетворение 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образовательных </a:t>
            </a:r>
            <a:r>
              <a:rPr lang="ru-RU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запросов старшеклассников.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5589240"/>
            <a:ext cx="604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/>
              <a:t>У</a:t>
            </a:r>
            <a:r>
              <a:rPr lang="ru-RU" sz="2000" b="1" dirty="0" smtClean="0"/>
              <a:t>читель математики первой квалификационной категории средней школы №59 г. Ярославля Новикова  Т.А.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975404"/>
            <a:ext cx="5256584" cy="1490508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Входная диагностическая работа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221088"/>
            <a:ext cx="3312368" cy="1178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Уровень знаний каждого ученика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4200516"/>
            <a:ext cx="3600400" cy="1155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Выявление пробелов в знаниях</a:t>
            </a:r>
            <a:endParaRPr lang="ru-RU" sz="2800" dirty="0"/>
          </a:p>
        </p:txBody>
      </p:sp>
      <p:sp>
        <p:nvSpPr>
          <p:cNvPr id="3" name="Стрелка вниз 2"/>
          <p:cNvSpPr/>
          <p:nvPr/>
        </p:nvSpPr>
        <p:spPr>
          <a:xfrm rot="865378">
            <a:off x="2721864" y="2349470"/>
            <a:ext cx="504056" cy="1860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20433740">
            <a:off x="5631525" y="2354792"/>
            <a:ext cx="504056" cy="18602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1276" y="980728"/>
            <a:ext cx="2316796" cy="5091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Знакомство с ЕГЭ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785794"/>
            <a:ext cx="46033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Цели, задачи, критерии оценивания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2143116"/>
            <a:ext cx="46033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Демоверсия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338" y="3526467"/>
            <a:ext cx="46033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Сайты с теоретическим материалом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31728" y="5039326"/>
            <a:ext cx="4609102" cy="1017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Сайты для </a:t>
            </a:r>
            <a:r>
              <a:rPr lang="en-US" sz="2800" b="1" dirty="0" smtClean="0"/>
              <a:t>online-</a:t>
            </a:r>
            <a:r>
              <a:rPr lang="ru-RU" sz="2800" b="1" dirty="0" smtClean="0"/>
              <a:t>тестирования</a:t>
            </a:r>
            <a:endParaRPr lang="ru-RU" sz="2800" b="1" dirty="0"/>
          </a:p>
        </p:txBody>
      </p:sp>
      <p:sp>
        <p:nvSpPr>
          <p:cNvPr id="2" name="Стрелка вправо 1"/>
          <p:cNvSpPr/>
          <p:nvPr/>
        </p:nvSpPr>
        <p:spPr>
          <a:xfrm rot="20223768">
            <a:off x="2994130" y="1504604"/>
            <a:ext cx="962832" cy="293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1390622">
            <a:off x="3056235" y="2436956"/>
            <a:ext cx="866074" cy="319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222398">
            <a:off x="3054448" y="3823924"/>
            <a:ext cx="866074" cy="374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41571">
            <a:off x="2925596" y="4971387"/>
            <a:ext cx="1068119" cy="340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7467600" cy="129614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Готовность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ученика к экзамену: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/>
          </a:bodyPr>
          <a:lstStyle/>
          <a:p>
            <a:r>
              <a:rPr lang="ru-RU" b="1" dirty="0" smtClean="0"/>
              <a:t>умение выполнять предложенные задания;</a:t>
            </a:r>
          </a:p>
          <a:p>
            <a:r>
              <a:rPr lang="ru-RU" b="1" dirty="0" smtClean="0"/>
              <a:t>выбор заданий, которые решить ему под силу;</a:t>
            </a:r>
          </a:p>
          <a:p>
            <a:r>
              <a:rPr lang="ru-RU" b="1" dirty="0" smtClean="0"/>
              <a:t>способность к самоконтролю;</a:t>
            </a:r>
          </a:p>
          <a:p>
            <a:r>
              <a:rPr lang="ru-RU" b="1" dirty="0" smtClean="0"/>
              <a:t>умение правильно распорядиться отведенным временем;</a:t>
            </a:r>
          </a:p>
          <a:p>
            <a:r>
              <a:rPr lang="ru-RU" b="1" dirty="0" smtClean="0"/>
              <a:t>психологический настрой.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8695" y="735032"/>
            <a:ext cx="6643734" cy="1056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Диагностическая работа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511294"/>
            <a:ext cx="6572296" cy="1543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Информация о качестве образовательного процесса и динамике развития учащихся, типология пробелов в знаниях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37504" y="4797152"/>
            <a:ext cx="6572296" cy="1367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Урок </a:t>
            </a:r>
            <a:r>
              <a:rPr lang="ru-RU" sz="2800" b="1" dirty="0" err="1" smtClean="0"/>
              <a:t>разноуровнего</a:t>
            </a:r>
            <a:r>
              <a:rPr lang="ru-RU" sz="2800" b="1" dirty="0" smtClean="0"/>
              <a:t> обобщающего повторения</a:t>
            </a:r>
            <a:endParaRPr lang="ru-RU" sz="2800" b="1" dirty="0"/>
          </a:p>
        </p:txBody>
      </p:sp>
      <p:sp>
        <p:nvSpPr>
          <p:cNvPr id="2" name="Стрелка вправо 1"/>
          <p:cNvSpPr/>
          <p:nvPr/>
        </p:nvSpPr>
        <p:spPr>
          <a:xfrm rot="5400000">
            <a:off x="4140521" y="1872293"/>
            <a:ext cx="720082" cy="557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4140521" y="4137566"/>
            <a:ext cx="720082" cy="557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5486400"/>
            <a:ext cx="3744416" cy="8382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Мотивированные учащиеся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5292080" y="5486400"/>
            <a:ext cx="3528392" cy="838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Учащиеся с низкими стартовыми возможностями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1340768"/>
            <a:ext cx="4040188" cy="4117907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Создание подборок заданий и способов их решений как базового, так и повышенного уровня сложности по разным темам программы. (повторение  и систематизация материала, самостоятельное решение заданий, защита проекта) 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860032" y="1412776"/>
            <a:ext cx="4041775" cy="3384376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b="1" dirty="0" smtClean="0"/>
              <a:t>задания, которые они реально могут решить (возможность посвятить подготовке больше времени, что повышает шансы на успех)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Ученик учится: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060848"/>
            <a:ext cx="7715200" cy="4065315"/>
          </a:xfrm>
        </p:spPr>
        <p:txBody>
          <a:bodyPr>
            <a:normAutofit/>
          </a:bodyPr>
          <a:lstStyle/>
          <a:p>
            <a:r>
              <a:rPr lang="ru-RU" b="1" dirty="0" smtClean="0"/>
              <a:t>самостоятельно принимать решения; </a:t>
            </a:r>
          </a:p>
          <a:p>
            <a:r>
              <a:rPr lang="ru-RU" b="1" dirty="0" smtClean="0"/>
              <a:t>прогнозировать  возможные последствия; </a:t>
            </a:r>
          </a:p>
          <a:p>
            <a:r>
              <a:rPr lang="ru-RU" b="1" dirty="0" smtClean="0"/>
              <a:t>осознавать свои ближайшие цели и задачи;</a:t>
            </a:r>
            <a:endParaRPr lang="ru-RU" b="1" dirty="0" smtClean="0"/>
          </a:p>
          <a:p>
            <a:r>
              <a:rPr lang="ru-RU" b="1" dirty="0" smtClean="0"/>
              <a:t>анализировать свои возможности;</a:t>
            </a:r>
            <a:endParaRPr lang="ru-RU" b="1" dirty="0" smtClean="0"/>
          </a:p>
          <a:p>
            <a:r>
              <a:rPr lang="ru-RU" b="1" dirty="0" smtClean="0"/>
              <a:t>самостоятельно определять приоритетные вопросы </a:t>
            </a:r>
            <a:r>
              <a:rPr lang="ru-RU" b="1" dirty="0" smtClean="0"/>
              <a:t>при изучении нового материала;</a:t>
            </a:r>
          </a:p>
          <a:p>
            <a:r>
              <a:rPr lang="ru-RU" b="1" dirty="0" smtClean="0"/>
              <a:t>оценивать результаты </a:t>
            </a:r>
            <a:r>
              <a:rPr lang="ru-RU" b="1" dirty="0" smtClean="0"/>
              <a:t>своего труда.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Дополнительная математическая подготовка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r>
              <a:rPr lang="ru-RU" b="1" dirty="0"/>
              <a:t>Э</a:t>
            </a:r>
            <a:r>
              <a:rPr lang="ru-RU" b="1" dirty="0" smtClean="0"/>
              <a:t>лективный </a:t>
            </a:r>
            <a:r>
              <a:rPr lang="ru-RU" b="1" dirty="0" smtClean="0"/>
              <a:t>учебный предмет </a:t>
            </a:r>
            <a:r>
              <a:rPr lang="ru-RU" b="1" i="1" dirty="0" smtClean="0"/>
              <a:t>«Нестандартная математика»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Кружок </a:t>
            </a:r>
            <a:r>
              <a:rPr lang="ru-RU" b="1" i="1" dirty="0" smtClean="0"/>
              <a:t>«</a:t>
            </a:r>
            <a:r>
              <a:rPr lang="ru-RU" b="1" i="1" dirty="0"/>
              <a:t>Задачи как средство развития мышления </a:t>
            </a:r>
            <a:r>
              <a:rPr lang="ru-RU" b="1" i="1" dirty="0" smtClean="0"/>
              <a:t>школьников».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Кружок </a:t>
            </a:r>
            <a:r>
              <a:rPr lang="ru-RU" b="1" i="1" dirty="0" smtClean="0"/>
              <a:t>«</a:t>
            </a:r>
            <a:r>
              <a:rPr lang="ru-RU" b="1" i="1" dirty="0"/>
              <a:t>Задачи с параметрами как одно из средств математического моделирования и развития графической культуры </a:t>
            </a:r>
            <a:r>
              <a:rPr lang="ru-RU" b="1" i="1" dirty="0" smtClean="0"/>
              <a:t>учащихся»</a:t>
            </a:r>
            <a:r>
              <a:rPr lang="ru-RU" b="1" dirty="0" smtClean="0"/>
              <a:t>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237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Особенности работы педагога старшей школы, направленной на удовлетворение образовательных запросов старшеклассников.</vt:lpstr>
      <vt:lpstr>Презентация PowerPoint</vt:lpstr>
      <vt:lpstr>Презентация PowerPoint</vt:lpstr>
      <vt:lpstr>         Готовность ученика к экзамену:</vt:lpstr>
      <vt:lpstr>Презентация PowerPoint</vt:lpstr>
      <vt:lpstr>Презентация PowerPoint</vt:lpstr>
      <vt:lpstr>Ученик учится:</vt:lpstr>
      <vt:lpstr>Дополнительная математическая подготовка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Татьяна</cp:lastModifiedBy>
  <cp:revision>20</cp:revision>
  <dcterms:created xsi:type="dcterms:W3CDTF">2016-04-08T18:03:52Z</dcterms:created>
  <dcterms:modified xsi:type="dcterms:W3CDTF">2016-04-11T18:37:06Z</dcterms:modified>
</cp:coreProperties>
</file>