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7"/>
  </p:notesMasterIdLst>
  <p:sldIdLst>
    <p:sldId id="258" r:id="rId2"/>
    <p:sldId id="273" r:id="rId3"/>
    <p:sldId id="264" r:id="rId4"/>
    <p:sldId id="262" r:id="rId5"/>
    <p:sldId id="274" r:id="rId6"/>
    <p:sldId id="275" r:id="rId7"/>
    <p:sldId id="277" r:id="rId8"/>
    <p:sldId id="278" r:id="rId9"/>
    <p:sldId id="280" r:id="rId10"/>
    <p:sldId id="276" r:id="rId11"/>
    <p:sldId id="281" r:id="rId12"/>
    <p:sldId id="282" r:id="rId13"/>
    <p:sldId id="283" r:id="rId14"/>
    <p:sldId id="284" r:id="rId15"/>
    <p:sldId id="279"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Светлый стиль 2 - акцент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C89EF96-8CEA-46FF-86C4-4CE0E7609802}" styleName="Светлы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125E5076-3810-47DD-B79F-674D7AD40C01}" styleName="Темный стиль 1 - акцент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15620"/>
    <p:restoredTop sz="94660"/>
  </p:normalViewPr>
  <p:slideViewPr>
    <p:cSldViewPr>
      <p:cViewPr varScale="1">
        <p:scale>
          <a:sx n="95" d="100"/>
          <a:sy n="95" d="100"/>
        </p:scale>
        <p:origin x="-90" y="-28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2" d="100"/>
          <a:sy n="62" d="100"/>
        </p:scale>
        <p:origin x="-1742"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96F0578-4283-4CD2-BBF9-664A6B96C880}" type="doc">
      <dgm:prSet loTypeId="urn:microsoft.com/office/officeart/2005/8/layout/hierarchy2" loCatId="hierarchy" qsTypeId="urn:microsoft.com/office/officeart/2005/8/quickstyle/simple5" qsCatId="simple" csTypeId="urn:microsoft.com/office/officeart/2005/8/colors/accent1_2" csCatId="accent1" phldr="1"/>
      <dgm:spPr/>
      <dgm:t>
        <a:bodyPr/>
        <a:lstStyle/>
        <a:p>
          <a:endParaRPr lang="ru-RU"/>
        </a:p>
      </dgm:t>
    </dgm:pt>
    <dgm:pt modelId="{6ED01F49-E967-428D-9FC2-FFDB5DA99B0E}">
      <dgm:prSet phldrT="[Текст]"/>
      <dgm:spPr/>
      <dgm:t>
        <a:bodyPr/>
        <a:lstStyle/>
        <a:p>
          <a:r>
            <a:rPr lang="ru-RU" dirty="0" smtClean="0"/>
            <a:t>Функции педагогической диагностики</a:t>
          </a:r>
          <a:endParaRPr lang="ru-RU" dirty="0"/>
        </a:p>
      </dgm:t>
    </dgm:pt>
    <dgm:pt modelId="{495A65E3-6B57-4E9D-8BF7-CC41B6207BCD}" type="parTrans" cxnId="{0E724B41-2809-4CD8-B291-29183652960D}">
      <dgm:prSet/>
      <dgm:spPr/>
      <dgm:t>
        <a:bodyPr/>
        <a:lstStyle/>
        <a:p>
          <a:endParaRPr lang="ru-RU"/>
        </a:p>
      </dgm:t>
    </dgm:pt>
    <dgm:pt modelId="{659D82CD-45C6-422C-B76B-99F1733F7F29}" type="sibTrans" cxnId="{0E724B41-2809-4CD8-B291-29183652960D}">
      <dgm:prSet/>
      <dgm:spPr/>
      <dgm:t>
        <a:bodyPr/>
        <a:lstStyle/>
        <a:p>
          <a:endParaRPr lang="ru-RU"/>
        </a:p>
      </dgm:t>
    </dgm:pt>
    <dgm:pt modelId="{363148BD-07F2-4306-8268-537CC0694859}">
      <dgm:prSet phldrT="[Текст]"/>
      <dgm:spPr/>
      <dgm:t>
        <a:bodyPr/>
        <a:lstStyle/>
        <a:p>
          <a:r>
            <a:rPr lang="ru-RU" dirty="0" smtClean="0"/>
            <a:t>Даёт учителю достоверную информацию для принятия обоснованных педагогических решений и воздействий на объект</a:t>
          </a:r>
          <a:endParaRPr lang="ru-RU" dirty="0"/>
        </a:p>
      </dgm:t>
    </dgm:pt>
    <dgm:pt modelId="{4D5BB988-B68F-4E61-B8E9-70C5D978B669}" type="parTrans" cxnId="{D7B65335-4372-4B48-AA50-162C8040C891}">
      <dgm:prSet/>
      <dgm:spPr/>
      <dgm:t>
        <a:bodyPr/>
        <a:lstStyle/>
        <a:p>
          <a:endParaRPr lang="ru-RU"/>
        </a:p>
      </dgm:t>
    </dgm:pt>
    <dgm:pt modelId="{3704C32B-DAD2-4EB2-A27E-ED2AE11D13A6}" type="sibTrans" cxnId="{D7B65335-4372-4B48-AA50-162C8040C891}">
      <dgm:prSet/>
      <dgm:spPr/>
      <dgm:t>
        <a:bodyPr/>
        <a:lstStyle/>
        <a:p>
          <a:endParaRPr lang="ru-RU"/>
        </a:p>
      </dgm:t>
    </dgm:pt>
    <dgm:pt modelId="{C9906AEC-2C68-417A-B1AC-992E5EB90E71}">
      <dgm:prSet phldrT="[Текст]"/>
      <dgm:spPr/>
      <dgm:t>
        <a:bodyPr/>
        <a:lstStyle/>
        <a:p>
          <a:r>
            <a:rPr lang="ru-RU" dirty="0" smtClean="0"/>
            <a:t>Выполняет роль канала обратной связи для получения сообщения о результатах этих воздействий, а в случае необходимости — подсказывает пути их коррекции</a:t>
          </a:r>
          <a:endParaRPr lang="ru-RU" dirty="0"/>
        </a:p>
      </dgm:t>
    </dgm:pt>
    <dgm:pt modelId="{7A98D6A0-1235-4D15-BFF4-988729A69520}" type="parTrans" cxnId="{8285DD66-BE18-455B-AFF0-827CF0895323}">
      <dgm:prSet/>
      <dgm:spPr/>
      <dgm:t>
        <a:bodyPr/>
        <a:lstStyle/>
        <a:p>
          <a:endParaRPr lang="ru-RU"/>
        </a:p>
      </dgm:t>
    </dgm:pt>
    <dgm:pt modelId="{6D93C2E2-1C22-4559-9CBE-199A760C9DFF}" type="sibTrans" cxnId="{8285DD66-BE18-455B-AFF0-827CF0895323}">
      <dgm:prSet/>
      <dgm:spPr/>
      <dgm:t>
        <a:bodyPr/>
        <a:lstStyle/>
        <a:p>
          <a:endParaRPr lang="ru-RU"/>
        </a:p>
      </dgm:t>
    </dgm:pt>
    <dgm:pt modelId="{3BA94D34-BD5D-45B3-BB83-6F3316369638}" type="pres">
      <dgm:prSet presAssocID="{296F0578-4283-4CD2-BBF9-664A6B96C880}" presName="diagram" presStyleCnt="0">
        <dgm:presLayoutVars>
          <dgm:chPref val="1"/>
          <dgm:dir/>
          <dgm:animOne val="branch"/>
          <dgm:animLvl val="lvl"/>
          <dgm:resizeHandles val="exact"/>
        </dgm:presLayoutVars>
      </dgm:prSet>
      <dgm:spPr/>
      <dgm:t>
        <a:bodyPr/>
        <a:lstStyle/>
        <a:p>
          <a:endParaRPr lang="ru-RU"/>
        </a:p>
      </dgm:t>
    </dgm:pt>
    <dgm:pt modelId="{27838D22-850B-4258-B7F0-C832F2DC45E4}" type="pres">
      <dgm:prSet presAssocID="{6ED01F49-E967-428D-9FC2-FFDB5DA99B0E}" presName="root1" presStyleCnt="0"/>
      <dgm:spPr/>
    </dgm:pt>
    <dgm:pt modelId="{5B1D379F-19C8-465F-AA0A-B66E3345EC10}" type="pres">
      <dgm:prSet presAssocID="{6ED01F49-E967-428D-9FC2-FFDB5DA99B0E}" presName="LevelOneTextNode" presStyleLbl="node0" presStyleIdx="0" presStyleCnt="1" custScaleX="85831" custScaleY="66592">
        <dgm:presLayoutVars>
          <dgm:chPref val="3"/>
        </dgm:presLayoutVars>
      </dgm:prSet>
      <dgm:spPr/>
      <dgm:t>
        <a:bodyPr/>
        <a:lstStyle/>
        <a:p>
          <a:endParaRPr lang="ru-RU"/>
        </a:p>
      </dgm:t>
    </dgm:pt>
    <dgm:pt modelId="{4A801D2C-EA89-443E-95ED-57EC9B79678D}" type="pres">
      <dgm:prSet presAssocID="{6ED01F49-E967-428D-9FC2-FFDB5DA99B0E}" presName="level2hierChild" presStyleCnt="0"/>
      <dgm:spPr/>
    </dgm:pt>
    <dgm:pt modelId="{EF01C878-569B-4A1A-986F-A522E679D3C3}" type="pres">
      <dgm:prSet presAssocID="{4D5BB988-B68F-4E61-B8E9-70C5D978B669}" presName="conn2-1" presStyleLbl="parChTrans1D2" presStyleIdx="0" presStyleCnt="2"/>
      <dgm:spPr/>
      <dgm:t>
        <a:bodyPr/>
        <a:lstStyle/>
        <a:p>
          <a:endParaRPr lang="ru-RU"/>
        </a:p>
      </dgm:t>
    </dgm:pt>
    <dgm:pt modelId="{0C5C133A-A888-4C57-A4BB-F4AEBFB2241D}" type="pres">
      <dgm:prSet presAssocID="{4D5BB988-B68F-4E61-B8E9-70C5D978B669}" presName="connTx" presStyleLbl="parChTrans1D2" presStyleIdx="0" presStyleCnt="2"/>
      <dgm:spPr/>
      <dgm:t>
        <a:bodyPr/>
        <a:lstStyle/>
        <a:p>
          <a:endParaRPr lang="ru-RU"/>
        </a:p>
      </dgm:t>
    </dgm:pt>
    <dgm:pt modelId="{737A0B2A-869C-46E1-94ED-1AE19E2CCB75}" type="pres">
      <dgm:prSet presAssocID="{363148BD-07F2-4306-8268-537CC0694859}" presName="root2" presStyleCnt="0"/>
      <dgm:spPr/>
    </dgm:pt>
    <dgm:pt modelId="{C433728D-B1E8-439D-9418-28EE24E7DDE5}" type="pres">
      <dgm:prSet presAssocID="{363148BD-07F2-4306-8268-537CC0694859}" presName="LevelTwoTextNode" presStyleLbl="node2" presStyleIdx="0" presStyleCnt="2">
        <dgm:presLayoutVars>
          <dgm:chPref val="3"/>
        </dgm:presLayoutVars>
      </dgm:prSet>
      <dgm:spPr/>
      <dgm:t>
        <a:bodyPr/>
        <a:lstStyle/>
        <a:p>
          <a:endParaRPr lang="ru-RU"/>
        </a:p>
      </dgm:t>
    </dgm:pt>
    <dgm:pt modelId="{6768CC43-AC25-4456-89DB-B05748AFDBA4}" type="pres">
      <dgm:prSet presAssocID="{363148BD-07F2-4306-8268-537CC0694859}" presName="level3hierChild" presStyleCnt="0"/>
      <dgm:spPr/>
    </dgm:pt>
    <dgm:pt modelId="{21E8A436-5C6C-4D14-85FD-6B546F0AB4A4}" type="pres">
      <dgm:prSet presAssocID="{7A98D6A0-1235-4D15-BFF4-988729A69520}" presName="conn2-1" presStyleLbl="parChTrans1D2" presStyleIdx="1" presStyleCnt="2"/>
      <dgm:spPr/>
      <dgm:t>
        <a:bodyPr/>
        <a:lstStyle/>
        <a:p>
          <a:endParaRPr lang="ru-RU"/>
        </a:p>
      </dgm:t>
    </dgm:pt>
    <dgm:pt modelId="{B140AE22-41B2-4071-AD8A-2B8E378155FE}" type="pres">
      <dgm:prSet presAssocID="{7A98D6A0-1235-4D15-BFF4-988729A69520}" presName="connTx" presStyleLbl="parChTrans1D2" presStyleIdx="1" presStyleCnt="2"/>
      <dgm:spPr/>
      <dgm:t>
        <a:bodyPr/>
        <a:lstStyle/>
        <a:p>
          <a:endParaRPr lang="ru-RU"/>
        </a:p>
      </dgm:t>
    </dgm:pt>
    <dgm:pt modelId="{EE0E8C3F-BD93-4DE3-AE47-B0EB1895C1ED}" type="pres">
      <dgm:prSet presAssocID="{C9906AEC-2C68-417A-B1AC-992E5EB90E71}" presName="root2" presStyleCnt="0"/>
      <dgm:spPr/>
    </dgm:pt>
    <dgm:pt modelId="{EA8B5965-4EDB-4DBE-A9BE-1B2CE42E44A1}" type="pres">
      <dgm:prSet presAssocID="{C9906AEC-2C68-417A-B1AC-992E5EB90E71}" presName="LevelTwoTextNode" presStyleLbl="node2" presStyleIdx="1" presStyleCnt="2">
        <dgm:presLayoutVars>
          <dgm:chPref val="3"/>
        </dgm:presLayoutVars>
      </dgm:prSet>
      <dgm:spPr/>
      <dgm:t>
        <a:bodyPr/>
        <a:lstStyle/>
        <a:p>
          <a:endParaRPr lang="ru-RU"/>
        </a:p>
      </dgm:t>
    </dgm:pt>
    <dgm:pt modelId="{9DC5A0E7-F28E-4A80-AA22-9DE708FD0FD4}" type="pres">
      <dgm:prSet presAssocID="{C9906AEC-2C68-417A-B1AC-992E5EB90E71}" presName="level3hierChild" presStyleCnt="0"/>
      <dgm:spPr/>
    </dgm:pt>
  </dgm:ptLst>
  <dgm:cxnLst>
    <dgm:cxn modelId="{B6D1A8C7-4812-49D6-8633-C8FE8FD5B6D3}" type="presOf" srcId="{296F0578-4283-4CD2-BBF9-664A6B96C880}" destId="{3BA94D34-BD5D-45B3-BB83-6F3316369638}" srcOrd="0" destOrd="0" presId="urn:microsoft.com/office/officeart/2005/8/layout/hierarchy2"/>
    <dgm:cxn modelId="{60E88E8C-5EEA-4340-97EB-7BB41980703F}" type="presOf" srcId="{4D5BB988-B68F-4E61-B8E9-70C5D978B669}" destId="{0C5C133A-A888-4C57-A4BB-F4AEBFB2241D}" srcOrd="1" destOrd="0" presId="urn:microsoft.com/office/officeart/2005/8/layout/hierarchy2"/>
    <dgm:cxn modelId="{AF6767FB-4B57-4B91-93B8-3CE35E42A66F}" type="presOf" srcId="{C9906AEC-2C68-417A-B1AC-992E5EB90E71}" destId="{EA8B5965-4EDB-4DBE-A9BE-1B2CE42E44A1}" srcOrd="0" destOrd="0" presId="urn:microsoft.com/office/officeart/2005/8/layout/hierarchy2"/>
    <dgm:cxn modelId="{A8D0B1AA-F235-4821-99A4-FC9AC6100541}" type="presOf" srcId="{7A98D6A0-1235-4D15-BFF4-988729A69520}" destId="{B140AE22-41B2-4071-AD8A-2B8E378155FE}" srcOrd="1" destOrd="0" presId="urn:microsoft.com/office/officeart/2005/8/layout/hierarchy2"/>
    <dgm:cxn modelId="{D9C68EC6-5155-426B-AD57-9DB8BE449AFA}" type="presOf" srcId="{4D5BB988-B68F-4E61-B8E9-70C5D978B669}" destId="{EF01C878-569B-4A1A-986F-A522E679D3C3}" srcOrd="0" destOrd="0" presId="urn:microsoft.com/office/officeart/2005/8/layout/hierarchy2"/>
    <dgm:cxn modelId="{F4B95732-2642-4A68-A8CA-184988FEB8E7}" type="presOf" srcId="{7A98D6A0-1235-4D15-BFF4-988729A69520}" destId="{21E8A436-5C6C-4D14-85FD-6B546F0AB4A4}" srcOrd="0" destOrd="0" presId="urn:microsoft.com/office/officeart/2005/8/layout/hierarchy2"/>
    <dgm:cxn modelId="{81915127-B8A3-4B8B-BEA0-D803E0CA6950}" type="presOf" srcId="{6ED01F49-E967-428D-9FC2-FFDB5DA99B0E}" destId="{5B1D379F-19C8-465F-AA0A-B66E3345EC10}" srcOrd="0" destOrd="0" presId="urn:microsoft.com/office/officeart/2005/8/layout/hierarchy2"/>
    <dgm:cxn modelId="{45358509-F0FE-4232-A38C-00FF634FF967}" type="presOf" srcId="{363148BD-07F2-4306-8268-537CC0694859}" destId="{C433728D-B1E8-439D-9418-28EE24E7DDE5}" srcOrd="0" destOrd="0" presId="urn:microsoft.com/office/officeart/2005/8/layout/hierarchy2"/>
    <dgm:cxn modelId="{0E724B41-2809-4CD8-B291-29183652960D}" srcId="{296F0578-4283-4CD2-BBF9-664A6B96C880}" destId="{6ED01F49-E967-428D-9FC2-FFDB5DA99B0E}" srcOrd="0" destOrd="0" parTransId="{495A65E3-6B57-4E9D-8BF7-CC41B6207BCD}" sibTransId="{659D82CD-45C6-422C-B76B-99F1733F7F29}"/>
    <dgm:cxn modelId="{D7B65335-4372-4B48-AA50-162C8040C891}" srcId="{6ED01F49-E967-428D-9FC2-FFDB5DA99B0E}" destId="{363148BD-07F2-4306-8268-537CC0694859}" srcOrd="0" destOrd="0" parTransId="{4D5BB988-B68F-4E61-B8E9-70C5D978B669}" sibTransId="{3704C32B-DAD2-4EB2-A27E-ED2AE11D13A6}"/>
    <dgm:cxn modelId="{8285DD66-BE18-455B-AFF0-827CF0895323}" srcId="{6ED01F49-E967-428D-9FC2-FFDB5DA99B0E}" destId="{C9906AEC-2C68-417A-B1AC-992E5EB90E71}" srcOrd="1" destOrd="0" parTransId="{7A98D6A0-1235-4D15-BFF4-988729A69520}" sibTransId="{6D93C2E2-1C22-4559-9CBE-199A760C9DFF}"/>
    <dgm:cxn modelId="{E2D7E3CF-3DE5-4B06-A850-FC785B7318E6}" type="presParOf" srcId="{3BA94D34-BD5D-45B3-BB83-6F3316369638}" destId="{27838D22-850B-4258-B7F0-C832F2DC45E4}" srcOrd="0" destOrd="0" presId="urn:microsoft.com/office/officeart/2005/8/layout/hierarchy2"/>
    <dgm:cxn modelId="{8BF8061F-B22F-4CFC-8533-9BC10EFCEB0A}" type="presParOf" srcId="{27838D22-850B-4258-B7F0-C832F2DC45E4}" destId="{5B1D379F-19C8-465F-AA0A-B66E3345EC10}" srcOrd="0" destOrd="0" presId="urn:microsoft.com/office/officeart/2005/8/layout/hierarchy2"/>
    <dgm:cxn modelId="{D689519D-2153-416E-93D1-803C60BE78DF}" type="presParOf" srcId="{27838D22-850B-4258-B7F0-C832F2DC45E4}" destId="{4A801D2C-EA89-443E-95ED-57EC9B79678D}" srcOrd="1" destOrd="0" presId="urn:microsoft.com/office/officeart/2005/8/layout/hierarchy2"/>
    <dgm:cxn modelId="{BD0E04E6-1404-4BE3-A3D8-D686793B1EB5}" type="presParOf" srcId="{4A801D2C-EA89-443E-95ED-57EC9B79678D}" destId="{EF01C878-569B-4A1A-986F-A522E679D3C3}" srcOrd="0" destOrd="0" presId="urn:microsoft.com/office/officeart/2005/8/layout/hierarchy2"/>
    <dgm:cxn modelId="{1D118B0D-56C8-4AF2-B629-04897EC0F499}" type="presParOf" srcId="{EF01C878-569B-4A1A-986F-A522E679D3C3}" destId="{0C5C133A-A888-4C57-A4BB-F4AEBFB2241D}" srcOrd="0" destOrd="0" presId="urn:microsoft.com/office/officeart/2005/8/layout/hierarchy2"/>
    <dgm:cxn modelId="{834B84D4-AD85-44DA-907D-5D0D3F43CA16}" type="presParOf" srcId="{4A801D2C-EA89-443E-95ED-57EC9B79678D}" destId="{737A0B2A-869C-46E1-94ED-1AE19E2CCB75}" srcOrd="1" destOrd="0" presId="urn:microsoft.com/office/officeart/2005/8/layout/hierarchy2"/>
    <dgm:cxn modelId="{1371CD99-A23B-4420-A4AA-E1B6650FCE48}" type="presParOf" srcId="{737A0B2A-869C-46E1-94ED-1AE19E2CCB75}" destId="{C433728D-B1E8-439D-9418-28EE24E7DDE5}" srcOrd="0" destOrd="0" presId="urn:microsoft.com/office/officeart/2005/8/layout/hierarchy2"/>
    <dgm:cxn modelId="{4F1BBDFD-974F-4E49-861E-BB6EFF617679}" type="presParOf" srcId="{737A0B2A-869C-46E1-94ED-1AE19E2CCB75}" destId="{6768CC43-AC25-4456-89DB-B05748AFDBA4}" srcOrd="1" destOrd="0" presId="urn:microsoft.com/office/officeart/2005/8/layout/hierarchy2"/>
    <dgm:cxn modelId="{C5338BAD-FB0C-4578-B496-233C5E3E6931}" type="presParOf" srcId="{4A801D2C-EA89-443E-95ED-57EC9B79678D}" destId="{21E8A436-5C6C-4D14-85FD-6B546F0AB4A4}" srcOrd="2" destOrd="0" presId="urn:microsoft.com/office/officeart/2005/8/layout/hierarchy2"/>
    <dgm:cxn modelId="{5BB41301-D373-4CFA-B503-318AE710EA38}" type="presParOf" srcId="{21E8A436-5C6C-4D14-85FD-6B546F0AB4A4}" destId="{B140AE22-41B2-4071-AD8A-2B8E378155FE}" srcOrd="0" destOrd="0" presId="urn:microsoft.com/office/officeart/2005/8/layout/hierarchy2"/>
    <dgm:cxn modelId="{13EBF023-A1DA-405D-A261-0376B1C8F512}" type="presParOf" srcId="{4A801D2C-EA89-443E-95ED-57EC9B79678D}" destId="{EE0E8C3F-BD93-4DE3-AE47-B0EB1895C1ED}" srcOrd="3" destOrd="0" presId="urn:microsoft.com/office/officeart/2005/8/layout/hierarchy2"/>
    <dgm:cxn modelId="{83F1CBA8-A2E2-4D7B-9FD1-0566DF0EB640}" type="presParOf" srcId="{EE0E8C3F-BD93-4DE3-AE47-B0EB1895C1ED}" destId="{EA8B5965-4EDB-4DBE-A9BE-1B2CE42E44A1}" srcOrd="0" destOrd="0" presId="urn:microsoft.com/office/officeart/2005/8/layout/hierarchy2"/>
    <dgm:cxn modelId="{A6AE5105-AC36-4667-AA91-A1F46737A68B}" type="presParOf" srcId="{EE0E8C3F-BD93-4DE3-AE47-B0EB1895C1ED}" destId="{9DC5A0E7-F28E-4A80-AA22-9DE708FD0FD4}" srcOrd="1" destOrd="0" presId="urn:microsoft.com/office/officeart/2005/8/layout/hierarchy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B1D379F-19C8-465F-AA0A-B66E3345EC10}">
      <dsp:nvSpPr>
        <dsp:cNvPr id="0" name=""/>
        <dsp:cNvSpPr/>
      </dsp:nvSpPr>
      <dsp:spPr>
        <a:xfrm>
          <a:off x="4988" y="1617412"/>
          <a:ext cx="3471544" cy="1346699"/>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ru-RU" sz="2200" kern="1200" dirty="0" smtClean="0"/>
            <a:t>Функции педагогической диагностики</a:t>
          </a:r>
          <a:endParaRPr lang="ru-RU" sz="2200" kern="1200" dirty="0"/>
        </a:p>
      </dsp:txBody>
      <dsp:txXfrm>
        <a:off x="4988" y="1617412"/>
        <a:ext cx="3471544" cy="1346699"/>
      </dsp:txXfrm>
    </dsp:sp>
    <dsp:sp modelId="{EF01C878-569B-4A1A-986F-A522E679D3C3}">
      <dsp:nvSpPr>
        <dsp:cNvPr id="0" name=""/>
        <dsp:cNvSpPr/>
      </dsp:nvSpPr>
      <dsp:spPr>
        <a:xfrm rot="19457599">
          <a:off x="3289263" y="1669620"/>
          <a:ext cx="1992389" cy="79453"/>
        </a:xfrm>
        <a:custGeom>
          <a:avLst/>
          <a:gdLst/>
          <a:ahLst/>
          <a:cxnLst/>
          <a:rect l="0" t="0" r="0" b="0"/>
          <a:pathLst>
            <a:path>
              <a:moveTo>
                <a:pt x="0" y="39726"/>
              </a:moveTo>
              <a:lnTo>
                <a:pt x="1992389" y="3972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ru-RU" sz="700" kern="1200"/>
        </a:p>
      </dsp:txBody>
      <dsp:txXfrm rot="19457599">
        <a:off x="4235648" y="1659537"/>
        <a:ext cx="99619" cy="99619"/>
      </dsp:txXfrm>
    </dsp:sp>
    <dsp:sp modelId="{C433728D-B1E8-439D-9418-28EE24E7DDE5}">
      <dsp:nvSpPr>
        <dsp:cNvPr id="0" name=""/>
        <dsp:cNvSpPr/>
      </dsp:nvSpPr>
      <dsp:spPr>
        <a:xfrm>
          <a:off x="5094383" y="116775"/>
          <a:ext cx="4044627" cy="2022313"/>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ru-RU" sz="2200" kern="1200" dirty="0" smtClean="0"/>
            <a:t>Даёт учителю достоверную информацию для принятия обоснованных педагогических решений и воздействий на объект</a:t>
          </a:r>
          <a:endParaRPr lang="ru-RU" sz="2200" kern="1200" dirty="0"/>
        </a:p>
      </dsp:txBody>
      <dsp:txXfrm>
        <a:off x="5094383" y="116775"/>
        <a:ext cx="4044627" cy="2022313"/>
      </dsp:txXfrm>
    </dsp:sp>
    <dsp:sp modelId="{21E8A436-5C6C-4D14-85FD-6B546F0AB4A4}">
      <dsp:nvSpPr>
        <dsp:cNvPr id="0" name=""/>
        <dsp:cNvSpPr/>
      </dsp:nvSpPr>
      <dsp:spPr>
        <a:xfrm rot="2142401">
          <a:off x="3289263" y="2832451"/>
          <a:ext cx="1992389" cy="79453"/>
        </a:xfrm>
        <a:custGeom>
          <a:avLst/>
          <a:gdLst/>
          <a:ahLst/>
          <a:cxnLst/>
          <a:rect l="0" t="0" r="0" b="0"/>
          <a:pathLst>
            <a:path>
              <a:moveTo>
                <a:pt x="0" y="39726"/>
              </a:moveTo>
              <a:lnTo>
                <a:pt x="1992389" y="3972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ru-RU" sz="700" kern="1200"/>
        </a:p>
      </dsp:txBody>
      <dsp:txXfrm rot="2142401">
        <a:off x="4235648" y="2822367"/>
        <a:ext cx="99619" cy="99619"/>
      </dsp:txXfrm>
    </dsp:sp>
    <dsp:sp modelId="{EA8B5965-4EDB-4DBE-A9BE-1B2CE42E44A1}">
      <dsp:nvSpPr>
        <dsp:cNvPr id="0" name=""/>
        <dsp:cNvSpPr/>
      </dsp:nvSpPr>
      <dsp:spPr>
        <a:xfrm>
          <a:off x="5094383" y="2442436"/>
          <a:ext cx="4044627" cy="2022313"/>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ru-RU" sz="2200" kern="1200" dirty="0" smtClean="0"/>
            <a:t>Выполняет роль канала обратной связи для получения сообщения о результатах этих воздействий, а в случае необходимости — подсказывает пути их коррекции</a:t>
          </a:r>
          <a:endParaRPr lang="ru-RU" sz="2200" kern="1200" dirty="0"/>
        </a:p>
      </dsp:txBody>
      <dsp:txXfrm>
        <a:off x="5094383" y="2442436"/>
        <a:ext cx="4044627" cy="202231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71694A-37FD-4DE4-A24D-4ADE3BC59248}" type="datetimeFigureOut">
              <a:rPr lang="ru-RU" smtClean="0"/>
              <a:pPr/>
              <a:t>22.12.2015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64AE43-CEBA-4E35-A4B6-814B0C04EC97}" type="slidenum">
              <a:rPr lang="ru-RU" smtClean="0"/>
              <a:pPr/>
              <a:t>‹#›</a:t>
            </a:fld>
            <a:endParaRPr lang="ru-RU"/>
          </a:p>
        </p:txBody>
      </p:sp>
    </p:spTree>
    <p:extLst>
      <p:ext uri="{BB962C8B-B14F-4D97-AF65-F5344CB8AC3E}">
        <p14:creationId xmlns:p14="http://schemas.microsoft.com/office/powerpoint/2010/main" xmlns="" val="2582924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94DA930-46FE-48BB-AF05-B5DB4659AD86}" type="datetimeFigureOut">
              <a:rPr lang="ru-RU" smtClean="0"/>
              <a:pPr/>
              <a:t>22.12.2015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66613E0-CCB0-4F5E-BAF4-B3EC084F6C0C}"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94DA930-46FE-48BB-AF05-B5DB4659AD86}" type="datetimeFigureOut">
              <a:rPr lang="ru-RU" smtClean="0"/>
              <a:pPr/>
              <a:t>22.12.2015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66613E0-CCB0-4F5E-BAF4-B3EC084F6C0C}"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94DA930-46FE-48BB-AF05-B5DB4659AD86}" type="datetimeFigureOut">
              <a:rPr lang="ru-RU" smtClean="0"/>
              <a:pPr/>
              <a:t>22.12.2015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66613E0-CCB0-4F5E-BAF4-B3EC084F6C0C}"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94DA930-46FE-48BB-AF05-B5DB4659AD86}" type="datetimeFigureOut">
              <a:rPr lang="ru-RU" smtClean="0"/>
              <a:pPr/>
              <a:t>22.12.2015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66613E0-CCB0-4F5E-BAF4-B3EC084F6C0C}"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94DA930-46FE-48BB-AF05-B5DB4659AD86}" type="datetimeFigureOut">
              <a:rPr lang="ru-RU" smtClean="0"/>
              <a:pPr/>
              <a:t>22.12.2015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66613E0-CCB0-4F5E-BAF4-B3EC084F6C0C}"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94DA930-46FE-48BB-AF05-B5DB4659AD86}" type="datetimeFigureOut">
              <a:rPr lang="ru-RU" smtClean="0"/>
              <a:pPr/>
              <a:t>22.12.2015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66613E0-CCB0-4F5E-BAF4-B3EC084F6C0C}"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94DA930-46FE-48BB-AF05-B5DB4659AD86}" type="datetimeFigureOut">
              <a:rPr lang="ru-RU" smtClean="0"/>
              <a:pPr/>
              <a:t>22.12.2015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66613E0-CCB0-4F5E-BAF4-B3EC084F6C0C}"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94DA930-46FE-48BB-AF05-B5DB4659AD86}" type="datetimeFigureOut">
              <a:rPr lang="ru-RU" smtClean="0"/>
              <a:pPr/>
              <a:t>22.12.2015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66613E0-CCB0-4F5E-BAF4-B3EC084F6C0C}"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94DA930-46FE-48BB-AF05-B5DB4659AD86}" type="datetimeFigureOut">
              <a:rPr lang="ru-RU" smtClean="0"/>
              <a:pPr/>
              <a:t>22.12.2015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66613E0-CCB0-4F5E-BAF4-B3EC084F6C0C}"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94DA930-46FE-48BB-AF05-B5DB4659AD86}" type="datetimeFigureOut">
              <a:rPr lang="ru-RU" smtClean="0"/>
              <a:pPr/>
              <a:t>22.12.2015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66613E0-CCB0-4F5E-BAF4-B3EC084F6C0C}"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94DA930-46FE-48BB-AF05-B5DB4659AD86}" type="datetimeFigureOut">
              <a:rPr lang="ru-RU" smtClean="0"/>
              <a:pPr/>
              <a:t>22.12.2015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66613E0-CCB0-4F5E-BAF4-B3EC084F6C0C}"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4DA930-46FE-48BB-AF05-B5DB4659AD86}" type="datetimeFigureOut">
              <a:rPr lang="ru-RU" smtClean="0"/>
              <a:pPr/>
              <a:t>22.12.2015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6613E0-CCB0-4F5E-BAF4-B3EC084F6C0C}"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psycabi.net/testy/289-test-audial-vizual-kinestetik-diagnostika-dominiruyushchej-pertseptivnoj-modalnosti-s-efremtseva"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scene3d>
              <a:camera prst="orthographicFront"/>
              <a:lightRig rig="balanced" dir="t">
                <a:rot lat="0" lon="0" rev="2100000"/>
              </a:lightRig>
            </a:scene3d>
            <a:sp3d extrusionH="57150" prstMaterial="metal">
              <a:bevelT w="38100" h="25400"/>
              <a:contourClr>
                <a:schemeClr val="bg2"/>
              </a:contourClr>
            </a:sp3d>
          </a:bodyPr>
          <a:lstStyle/>
          <a:p>
            <a:r>
              <a:rPr lang="ru-RU" b="1" dirty="0" smtClean="0">
                <a:ln w="50800"/>
                <a:solidFill>
                  <a:schemeClr val="accent1">
                    <a:lumMod val="50000"/>
                  </a:schemeClr>
                </a:solidFill>
              </a:rPr>
              <a:t>Педагогическая диагностика:</a:t>
            </a:r>
            <a:br>
              <a:rPr lang="ru-RU" b="1" dirty="0" smtClean="0">
                <a:ln w="50800"/>
                <a:solidFill>
                  <a:schemeClr val="accent1">
                    <a:lumMod val="50000"/>
                  </a:schemeClr>
                </a:solidFill>
              </a:rPr>
            </a:br>
            <a:r>
              <a:rPr lang="ru-RU" b="1" dirty="0" smtClean="0">
                <a:ln w="50800"/>
                <a:solidFill>
                  <a:schemeClr val="accent1">
                    <a:lumMod val="50000"/>
                  </a:schemeClr>
                </a:solidFill>
              </a:rPr>
              <a:t>сущность и содержание</a:t>
            </a:r>
            <a:endParaRPr lang="ru-RU" b="1" dirty="0">
              <a:ln w="50800"/>
              <a:solidFill>
                <a:schemeClr val="accent1">
                  <a:lumMod val="50000"/>
                </a:schemeClr>
              </a:solidFill>
            </a:endParaRPr>
          </a:p>
        </p:txBody>
      </p:sp>
      <p:sp>
        <p:nvSpPr>
          <p:cNvPr id="3" name="Подзаголовок 2"/>
          <p:cNvSpPr>
            <a:spLocks noGrp="1"/>
          </p:cNvSpPr>
          <p:nvPr>
            <p:ph type="subTitle" idx="1"/>
          </p:nvPr>
        </p:nvSpPr>
        <p:spPr>
          <a:xfrm>
            <a:off x="2377440" y="4615431"/>
            <a:ext cx="6400800" cy="1456185"/>
          </a:xfrm>
        </p:spPr>
        <p:txBody>
          <a:bodyPr>
            <a:normAutofit fontScale="92500" lnSpcReduction="20000"/>
          </a:bodyPr>
          <a:lstStyle/>
          <a:p>
            <a:pPr algn="r"/>
            <a:r>
              <a:rPr lang="ru-RU" dirty="0" smtClean="0">
                <a:solidFill>
                  <a:srgbClr val="002060"/>
                </a:solidFill>
              </a:rPr>
              <a:t>Ирина Юрьевна Тарханова</a:t>
            </a:r>
          </a:p>
          <a:p>
            <a:pPr algn="r"/>
            <a:r>
              <a:rPr lang="ru-RU" dirty="0" smtClean="0">
                <a:solidFill>
                  <a:srgbClr val="002060"/>
                </a:solidFill>
              </a:rPr>
              <a:t>доктор педагогических наук</a:t>
            </a:r>
          </a:p>
          <a:p>
            <a:pPr algn="r"/>
            <a:r>
              <a:rPr lang="ru-RU" dirty="0" smtClean="0">
                <a:solidFill>
                  <a:srgbClr val="002060"/>
                </a:solidFill>
              </a:rPr>
              <a:t>научный руководитель школы</a:t>
            </a:r>
            <a:endParaRPr lang="ru-RU" dirty="0">
              <a:solidFill>
                <a:srgbClr val="002060"/>
              </a:solidFill>
            </a:endParaRPr>
          </a:p>
        </p:txBody>
      </p:sp>
    </p:spTree>
    <p:extLst>
      <p:ext uri="{BB962C8B-B14F-4D97-AF65-F5344CB8AC3E}">
        <p14:creationId xmlns:p14="http://schemas.microsoft.com/office/powerpoint/2010/main" xmlns="" val="16379751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0" y="1"/>
            <a:ext cx="9144000" cy="5909310"/>
          </a:xfrm>
          <a:prstGeom prst="rect">
            <a:avLst/>
          </a:prstGeom>
        </p:spPr>
        <p:txBody>
          <a:bodyPr wrap="square">
            <a:spAutoFit/>
          </a:bodyPr>
          <a:lstStyle/>
          <a:p>
            <a:r>
              <a:rPr lang="ru-RU" i="1" dirty="0" smtClean="0">
                <a:solidFill>
                  <a:schemeClr val="accent1">
                    <a:lumMod val="50000"/>
                  </a:schemeClr>
                </a:solidFill>
              </a:rPr>
              <a:t>Методика «Составление расписания на неделю»</a:t>
            </a:r>
          </a:p>
          <a:p>
            <a:r>
              <a:rPr lang="ru-RU" i="1" dirty="0" smtClean="0">
                <a:solidFill>
                  <a:schemeClr val="accent1">
                    <a:lumMod val="50000"/>
                  </a:schemeClr>
                </a:solidFill>
              </a:rPr>
              <a:t>(С.Я.Рубинштейн в модификации В. Ф.Моргуна)</a:t>
            </a:r>
            <a:endParaRPr lang="ru-RU" dirty="0" smtClean="0">
              <a:solidFill>
                <a:schemeClr val="accent1">
                  <a:lumMod val="50000"/>
                </a:schemeClr>
              </a:solidFill>
            </a:endParaRPr>
          </a:p>
          <a:p>
            <a:endParaRPr lang="ru-RU" dirty="0" smtClean="0"/>
          </a:p>
          <a:p>
            <a:r>
              <a:rPr lang="ru-RU" dirty="0" smtClean="0"/>
              <a:t>Цель: диагностика отношения ученика к конкретным учебным предметам и к учению в целом.</a:t>
            </a:r>
          </a:p>
          <a:p>
            <a:endParaRPr lang="ru-RU" dirty="0" smtClean="0"/>
          </a:p>
          <a:p>
            <a:r>
              <a:rPr lang="ru-RU" dirty="0" smtClean="0"/>
              <a:t>Оборудование: лист бумаги, разделенный на семь частей, где подписаны дни недели.</a:t>
            </a:r>
          </a:p>
          <a:p>
            <a:endParaRPr lang="ru-RU" dirty="0" smtClean="0"/>
          </a:p>
          <a:p>
            <a:r>
              <a:rPr lang="ru-RU" dirty="0" smtClean="0"/>
              <a:t>Инструкция испытуемому: Давайте представим себе, что мы с вами в школе будущего. Это такая школа, где дети могут сами составлять расписание уроков. Перед вами лежит страничка из дневника этой школы. Заполните эту страничку так, как вы считаете нужным. На каждый день можете написать любое количество уроков. Уроки можно писать любые. Это и будет расписание на неделю для нашей школы будущего.</a:t>
            </a:r>
          </a:p>
          <a:p>
            <a:endParaRPr lang="ru-RU" dirty="0" smtClean="0"/>
          </a:p>
          <a:p>
            <a:r>
              <a:rPr lang="ru-RU" dirty="0" smtClean="0"/>
              <a:t>Обработка и анализ результатов. </a:t>
            </a:r>
          </a:p>
          <a:p>
            <a:r>
              <a:rPr lang="ru-RU" dirty="0" smtClean="0"/>
              <a:t>У экспериментатора имеется реальное расписание уроков в классе. Это расписание сравнивают с расписанием «школы будущего», составленным каждым учеником. </a:t>
            </a:r>
          </a:p>
          <a:p>
            <a:r>
              <a:rPr lang="ru-RU" dirty="0" smtClean="0"/>
              <a:t>При этом выделяют те предметы, количество которых у испытуемого больше или меньше, чем в реальном расписании, и высчитывают процент несоответствия, что позволяет провести диагностику отношения ученика к учению в целом, и особенно к отдельным предметам.</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nvGraphicFramePr>
        <p:xfrm>
          <a:off x="0" y="67776"/>
          <a:ext cx="9144000" cy="6673592"/>
        </p:xfrm>
        <a:graphic>
          <a:graphicData uri="http://schemas.openxmlformats.org/drawingml/2006/table">
            <a:tbl>
              <a:tblPr firstRow="1" bandRow="1">
                <a:tableStyleId>{BC89EF96-8CEA-46FF-86C4-4CE0E7609802}</a:tableStyleId>
              </a:tblPr>
              <a:tblGrid>
                <a:gridCol w="2051720"/>
                <a:gridCol w="7092280"/>
              </a:tblGrid>
              <a:tr h="836712">
                <a:tc>
                  <a:txBody>
                    <a:bodyPr/>
                    <a:lstStyle/>
                    <a:p>
                      <a:r>
                        <a:rPr lang="ru-RU" sz="1400" kern="1200" baseline="0" dirty="0" smtClean="0"/>
                        <a:t>1.1. Произвольность психических функций	</a:t>
                      </a:r>
                      <a:endParaRPr lang="ru-RU" sz="1400" dirty="0" smtClean="0"/>
                    </a:p>
                    <a:p>
                      <a:endParaRPr lang="ru-RU" sz="1400" dirty="0"/>
                    </a:p>
                  </a:txBody>
                  <a:tcPr/>
                </a:tc>
                <a:tc>
                  <a:txBody>
                    <a:bodyPr/>
                    <a:lstStyle/>
                    <a:p>
                      <a:r>
                        <a:rPr lang="ru-RU" sz="1400" kern="1200" baseline="0" dirty="0" smtClean="0"/>
                        <a:t>Ориентировочный тест Керна–</a:t>
                      </a:r>
                      <a:r>
                        <a:rPr lang="ru-RU" sz="1400" kern="1200" baseline="0" dirty="0" err="1" smtClean="0"/>
                        <a:t>Йирасека</a:t>
                      </a:r>
                      <a:r>
                        <a:rPr lang="ru-RU" sz="1400" kern="1200" baseline="0" dirty="0" smtClean="0"/>
                        <a:t> по определению школьной зрелости.</a:t>
                      </a:r>
                    </a:p>
                    <a:p>
                      <a:r>
                        <a:rPr lang="ru-RU" sz="1400" kern="1200" baseline="0" dirty="0" smtClean="0"/>
                        <a:t> Тест «Домик» (А.Л. </a:t>
                      </a:r>
                      <a:r>
                        <a:rPr lang="ru-RU" sz="1400" kern="1200" baseline="0" dirty="0" err="1" smtClean="0"/>
                        <a:t>Венгер</a:t>
                      </a:r>
                      <a:r>
                        <a:rPr lang="ru-RU" sz="1400" kern="1200" baseline="0" dirty="0" smtClean="0"/>
                        <a:t>). Уровень развития произвольного внимания.</a:t>
                      </a:r>
                    </a:p>
                    <a:p>
                      <a:r>
                        <a:rPr lang="ru-RU" sz="1400" kern="1200" baseline="0" dirty="0" smtClean="0"/>
                        <a:t> «Графический диктант» (методика разработана Д.Б. </a:t>
                      </a:r>
                      <a:r>
                        <a:rPr lang="ru-RU" sz="1400" kern="1200" baseline="0" dirty="0" err="1" smtClean="0"/>
                        <a:t>Элькониным</a:t>
                      </a:r>
                      <a:r>
                        <a:rPr lang="ru-RU" sz="1400" kern="1200" baseline="0" dirty="0" smtClean="0"/>
                        <a:t>). 	</a:t>
                      </a:r>
                      <a:endParaRPr lang="ru-RU" sz="1400" dirty="0"/>
                    </a:p>
                  </a:txBody>
                  <a:tcPr/>
                </a:tc>
              </a:tr>
              <a:tr h="2880320">
                <a:tc>
                  <a:txBody>
                    <a:bodyPr/>
                    <a:lstStyle/>
                    <a:p>
                      <a:r>
                        <a:rPr lang="ru-RU" sz="1400" kern="1200" baseline="0" dirty="0" smtClean="0"/>
                        <a:t>1.2. Развитие мышления	 	</a:t>
                      </a:r>
                      <a:endParaRPr lang="ru-RU" sz="1400" dirty="0"/>
                    </a:p>
                  </a:txBody>
                  <a:tcPr/>
                </a:tc>
                <a:tc>
                  <a:txBody>
                    <a:bodyPr/>
                    <a:lstStyle/>
                    <a:p>
                      <a:r>
                        <a:rPr lang="ru-RU" sz="1400" kern="1200" baseline="0" dirty="0" smtClean="0"/>
                        <a:t>Классификация понятий по мыслительному или художественному типу (анкета Р. Бернса «Как ты оцениваешь свои способности и возможности в учебе по сравнению со своими товарищами»).</a:t>
                      </a:r>
                    </a:p>
                    <a:p>
                      <a:r>
                        <a:rPr lang="ru-RU" sz="1400" kern="1200" baseline="0" dirty="0" smtClean="0"/>
                        <a:t> Диагностика уровня умственного развития:</a:t>
                      </a:r>
                    </a:p>
                    <a:p>
                      <a:r>
                        <a:rPr lang="ru-RU" sz="1400" kern="1200" baseline="0" dirty="0" smtClean="0"/>
                        <a:t>— «Найти лишнее слово»;</a:t>
                      </a:r>
                    </a:p>
                    <a:p>
                      <a:r>
                        <a:rPr lang="ru-RU" sz="1400" kern="1200" baseline="0" dirty="0" smtClean="0"/>
                        <a:t>— «Найти обобщающее понятие» (методики разработаны Т.А. </a:t>
                      </a:r>
                      <a:r>
                        <a:rPr lang="ru-RU" sz="1400" kern="1200" baseline="0" dirty="0" err="1" smtClean="0"/>
                        <a:t>Ратановой</a:t>
                      </a:r>
                      <a:r>
                        <a:rPr lang="ru-RU" sz="1400" kern="1200" baseline="0" dirty="0" smtClean="0"/>
                        <a:t> и Н.И. </a:t>
                      </a:r>
                      <a:r>
                        <a:rPr lang="ru-RU" sz="1400" kern="1200" baseline="0" dirty="0" err="1" smtClean="0"/>
                        <a:t>Чуприковой</a:t>
                      </a:r>
                      <a:r>
                        <a:rPr lang="ru-RU" sz="1400" kern="1200" baseline="0" dirty="0" smtClean="0"/>
                        <a:t>).</a:t>
                      </a:r>
                    </a:p>
                    <a:p>
                      <a:r>
                        <a:rPr lang="ru-RU" sz="1400" kern="1200" baseline="0" dirty="0" smtClean="0"/>
                        <a:t> Понимание условности, переносного смысла:</a:t>
                      </a:r>
                    </a:p>
                    <a:p>
                      <a:r>
                        <a:rPr lang="ru-RU" sz="1400" kern="1200" baseline="0" dirty="0" smtClean="0"/>
                        <a:t>— методика «Пословицы»;</a:t>
                      </a:r>
                    </a:p>
                    <a:p>
                      <a:r>
                        <a:rPr lang="ru-RU" sz="1400" kern="1200" baseline="0" dirty="0" smtClean="0"/>
                        <a:t>— методика «Метафоры» (разработана Т.Н. </a:t>
                      </a:r>
                      <a:r>
                        <a:rPr lang="ru-RU" sz="1400" kern="1200" baseline="0" dirty="0" err="1" smtClean="0"/>
                        <a:t>Овчинниковой</a:t>
                      </a:r>
                      <a:r>
                        <a:rPr lang="ru-RU" sz="1400" kern="1200" baseline="0" dirty="0" smtClean="0"/>
                        <a:t>).</a:t>
                      </a:r>
                    </a:p>
                    <a:p>
                      <a:r>
                        <a:rPr lang="ru-RU" sz="1400" kern="1200" baseline="0" dirty="0" smtClean="0"/>
                        <a:t> Изучение словесно-логического мышления. Экспериментальная методика исследования уровня умственного развития младшего школьника (на основе теста структуры интеллекта Р. </a:t>
                      </a:r>
                      <a:r>
                        <a:rPr lang="ru-RU" sz="1400" kern="1200" baseline="0" dirty="0" err="1" smtClean="0"/>
                        <a:t>Амтхауэра</a:t>
                      </a:r>
                      <a:r>
                        <a:rPr lang="ru-RU" sz="1400" kern="1200" baseline="0" dirty="0" smtClean="0"/>
                        <a:t>)</a:t>
                      </a:r>
                      <a:endParaRPr lang="ru-RU" sz="1400" dirty="0"/>
                    </a:p>
                  </a:txBody>
                  <a:tcPr/>
                </a:tc>
              </a:tr>
              <a:tr h="404309">
                <a:tc>
                  <a:txBody>
                    <a:bodyPr/>
                    <a:lstStyle/>
                    <a:p>
                      <a:r>
                        <a:rPr lang="ru-RU" sz="1400" kern="1200" baseline="0" dirty="0" smtClean="0"/>
                        <a:t>1.3. </a:t>
                      </a:r>
                      <a:r>
                        <a:rPr lang="ru-RU" sz="1400" kern="1200" baseline="0" dirty="0" err="1" smtClean="0"/>
                        <a:t>Сформированность</a:t>
                      </a:r>
                      <a:r>
                        <a:rPr lang="ru-RU" sz="1400" kern="1200" baseline="0" dirty="0" smtClean="0"/>
                        <a:t> важнейших учебных действий		</a:t>
                      </a:r>
                      <a:endParaRPr lang="ru-RU" sz="1400" dirty="0"/>
                    </a:p>
                  </a:txBody>
                  <a:tcPr/>
                </a:tc>
                <a:tc>
                  <a:txBody>
                    <a:bodyPr/>
                    <a:lstStyle/>
                    <a:p>
                      <a:r>
                        <a:rPr lang="ru-RU" sz="1400" kern="1200" baseline="0" dirty="0" smtClean="0"/>
                        <a:t> </a:t>
                      </a:r>
                      <a:r>
                        <a:rPr lang="ru-RU" sz="1400" kern="1200" baseline="0" dirty="0" err="1" smtClean="0"/>
                        <a:t>Опросник</a:t>
                      </a:r>
                      <a:r>
                        <a:rPr lang="ru-RU" sz="1400" kern="1200" baseline="0" dirty="0" smtClean="0"/>
                        <a:t> «Психологический анализ особенностей адаптации первоклассников к школе» (Л.М. Ковалева, Н.Н. </a:t>
                      </a:r>
                      <a:r>
                        <a:rPr lang="ru-RU" sz="1400" kern="1200" baseline="0" dirty="0" err="1" smtClean="0"/>
                        <a:t>Тарасенко</a:t>
                      </a:r>
                      <a:r>
                        <a:rPr lang="ru-RU" sz="1400" kern="1200" baseline="0" dirty="0" smtClean="0"/>
                        <a:t>).</a:t>
                      </a:r>
                    </a:p>
                    <a:p>
                      <a:r>
                        <a:rPr lang="ru-RU" sz="1400" kern="1200" baseline="0" dirty="0" smtClean="0"/>
                        <a:t> Определение индивидуальных особенностей детей в овладении общей структурой учебной деятельности. Методика «Домик лесника» (У.В. </a:t>
                      </a:r>
                      <a:r>
                        <a:rPr lang="ru-RU" sz="1400" kern="1200" baseline="0" dirty="0" err="1" smtClean="0"/>
                        <a:t>Ульенкова</a:t>
                      </a:r>
                      <a:r>
                        <a:rPr lang="ru-RU" sz="1400" kern="1200" baseline="0" dirty="0" smtClean="0"/>
                        <a:t>).</a:t>
                      </a:r>
                    </a:p>
                    <a:p>
                      <a:r>
                        <a:rPr lang="ru-RU" sz="1400" kern="1200" baseline="0" dirty="0" smtClean="0"/>
                        <a:t> Диагностика </a:t>
                      </a:r>
                      <a:r>
                        <a:rPr lang="ru-RU" sz="1400" kern="1200" baseline="0" dirty="0" err="1" smtClean="0"/>
                        <a:t>сформированности</a:t>
                      </a:r>
                      <a:r>
                        <a:rPr lang="ru-RU" sz="1400" kern="1200" baseline="0" dirty="0" smtClean="0"/>
                        <a:t> понятия учебной задачи.</a:t>
                      </a:r>
                    </a:p>
                    <a:p>
                      <a:r>
                        <a:rPr lang="ru-RU" sz="1400" kern="1200" baseline="0" dirty="0" smtClean="0"/>
                        <a:t> Методика «Устный счет» (умение слышать, слушать, запоминать и выполнять учебную задачу; </a:t>
                      </a:r>
                      <a:r>
                        <a:rPr lang="ru-RU" sz="1400" kern="1200" baseline="0" dirty="0" err="1" smtClean="0"/>
                        <a:t>сформированность</a:t>
                      </a:r>
                      <a:r>
                        <a:rPr lang="ru-RU" sz="1400" kern="1200" baseline="0" dirty="0" smtClean="0"/>
                        <a:t> ориентации на систему требований; развитие памяти, произвольного внимания; качество устного счета)</a:t>
                      </a:r>
                      <a:endParaRPr lang="ru-RU" sz="1400" dirty="0"/>
                    </a:p>
                  </a:txBody>
                  <a:tcPr/>
                </a:tc>
              </a:tr>
              <a:tr h="404309">
                <a:tc>
                  <a:txBody>
                    <a:bodyPr/>
                    <a:lstStyle/>
                    <a:p>
                      <a:r>
                        <a:rPr lang="ru-RU" sz="1400" kern="1200" baseline="0" dirty="0" smtClean="0"/>
                        <a:t>1.4. Умственная работоспособность и темп учебной деятельности	 	</a:t>
                      </a:r>
                      <a:endParaRPr lang="ru-RU" sz="1400" kern="1200" baseline="0" dirty="0" smtClean="0">
                        <a:solidFill>
                          <a:schemeClr val="dk1"/>
                        </a:solidFill>
                        <a:latin typeface="+mn-lt"/>
                        <a:ea typeface="+mn-ea"/>
                        <a:cs typeface="+mn-cs"/>
                      </a:endParaRPr>
                    </a:p>
                  </a:txBody>
                  <a:tcPr/>
                </a:tc>
                <a:tc>
                  <a:txBody>
                    <a:bodyPr/>
                    <a:lstStyle/>
                    <a:p>
                      <a:r>
                        <a:rPr lang="ru-RU" sz="1400" kern="1200" baseline="0" dirty="0" smtClean="0"/>
                        <a:t>Методика «Определение ведущего типа памяти».</a:t>
                      </a:r>
                    </a:p>
                    <a:p>
                      <a:r>
                        <a:rPr lang="ru-RU" sz="1400" kern="1200" baseline="0" dirty="0" smtClean="0"/>
                        <a:t> Методика «Палочки». Выявление особенностей </a:t>
                      </a:r>
                      <a:r>
                        <a:rPr lang="ru-RU" sz="1400" kern="1200" baseline="0" dirty="0" err="1" smtClean="0"/>
                        <a:t>саморегуляции</a:t>
                      </a:r>
                      <a:r>
                        <a:rPr lang="ru-RU" sz="1400" kern="1200" baseline="0" dirty="0" smtClean="0"/>
                        <a:t> интеллектуальной деятельности. (У.В. </a:t>
                      </a:r>
                      <a:r>
                        <a:rPr lang="ru-RU" sz="1400" kern="1200" baseline="0" dirty="0" err="1" smtClean="0"/>
                        <a:t>Ульенкова</a:t>
                      </a:r>
                      <a:r>
                        <a:rPr lang="ru-RU" sz="1400" kern="1200" baseline="0" dirty="0" smtClean="0"/>
                        <a:t>)</a:t>
                      </a:r>
                      <a:endParaRPr lang="ru-RU" sz="1400" dirty="0"/>
                    </a:p>
                  </a:txBody>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72008" y="116632"/>
          <a:ext cx="9036496" cy="6537140"/>
        </p:xfrm>
        <a:graphic>
          <a:graphicData uri="http://schemas.openxmlformats.org/drawingml/2006/table">
            <a:tbl>
              <a:tblPr>
                <a:tableStyleId>{69CF1AB2-1976-4502-BF36-3FF5EA218861}</a:tableStyleId>
              </a:tblPr>
              <a:tblGrid>
                <a:gridCol w="1800200"/>
                <a:gridCol w="7236296"/>
              </a:tblGrid>
              <a:tr h="1844824">
                <a:tc>
                  <a:txBody>
                    <a:bodyPr/>
                    <a:lstStyle/>
                    <a:p>
                      <a:pPr>
                        <a:lnSpc>
                          <a:spcPct val="115000"/>
                        </a:lnSpc>
                        <a:spcAft>
                          <a:spcPts val="0"/>
                        </a:spcAft>
                      </a:pPr>
                      <a:r>
                        <a:rPr lang="ru-RU" sz="1600" dirty="0"/>
                        <a:t>2.1 .Взаимодействие со сверстниками</a:t>
                      </a:r>
                      <a:endParaRPr lang="ru-RU" sz="1600" dirty="0">
                        <a:latin typeface="Calibri"/>
                        <a:ea typeface="Times New Roman"/>
                        <a:cs typeface="Times New Roman"/>
                      </a:endParaRPr>
                    </a:p>
                  </a:txBody>
                  <a:tcPr marL="0" marR="0" marT="0" marB="0" anchor="ctr"/>
                </a:tc>
                <a:tc>
                  <a:txBody>
                    <a:bodyPr/>
                    <a:lstStyle/>
                    <a:p>
                      <a:pPr>
                        <a:lnSpc>
                          <a:spcPct val="115000"/>
                        </a:lnSpc>
                        <a:spcAft>
                          <a:spcPts val="0"/>
                        </a:spcAft>
                      </a:pPr>
                      <a:r>
                        <a:rPr lang="ru-RU" sz="1600"/>
                        <a:t>• Методика «Подарок». Выяснение ценностных ориентаций ребенка. (Г.Ф. Гаврилычева).</a:t>
                      </a:r>
                    </a:p>
                    <a:p>
                      <a:pPr>
                        <a:lnSpc>
                          <a:spcPct val="115000"/>
                        </a:lnSpc>
                        <a:spcAft>
                          <a:spcPts val="0"/>
                        </a:spcAft>
                      </a:pPr>
                      <a:r>
                        <a:rPr lang="ru-RU" sz="1600"/>
                        <a:t>• Методика «Гости». Изучение ценности поступков, качеств. (Г.Ф. Гаврилычева).</a:t>
                      </a:r>
                    </a:p>
                    <a:p>
                      <a:pPr>
                        <a:lnSpc>
                          <a:spcPct val="115000"/>
                        </a:lnSpc>
                        <a:spcAft>
                          <a:spcPts val="0"/>
                        </a:spcAft>
                      </a:pPr>
                      <a:r>
                        <a:rPr lang="ru-RU" sz="1600"/>
                        <a:t>• Микропрактикум «Мой класс» (изучение социально-психологического и учебного статуса младшего школьника)</a:t>
                      </a:r>
                      <a:endParaRPr lang="ru-RU" sz="1600">
                        <a:latin typeface="Calibri"/>
                        <a:ea typeface="Times New Roman"/>
                        <a:cs typeface="Times New Roman"/>
                      </a:endParaRPr>
                    </a:p>
                  </a:txBody>
                  <a:tcPr marL="0" marR="0" marT="0" marB="0" anchor="ctr"/>
                </a:tc>
              </a:tr>
              <a:tr h="1443790">
                <a:tc>
                  <a:txBody>
                    <a:bodyPr/>
                    <a:lstStyle/>
                    <a:p>
                      <a:pPr>
                        <a:lnSpc>
                          <a:spcPct val="115000"/>
                        </a:lnSpc>
                        <a:spcAft>
                          <a:spcPts val="0"/>
                        </a:spcAft>
                      </a:pPr>
                      <a:r>
                        <a:rPr lang="ru-RU" sz="1600"/>
                        <a:t>2.2.Взаимодействие с педагогами</a:t>
                      </a:r>
                      <a:endParaRPr lang="ru-RU" sz="1600">
                        <a:latin typeface="Calibri"/>
                        <a:ea typeface="Times New Roman"/>
                        <a:cs typeface="Times New Roman"/>
                      </a:endParaRPr>
                    </a:p>
                  </a:txBody>
                  <a:tcPr marL="0" marR="0" marT="0" marB="0" anchor="ctr"/>
                </a:tc>
                <a:tc>
                  <a:txBody>
                    <a:bodyPr/>
                    <a:lstStyle/>
                    <a:p>
                      <a:pPr>
                        <a:lnSpc>
                          <a:spcPct val="115000"/>
                        </a:lnSpc>
                        <a:spcAft>
                          <a:spcPts val="0"/>
                        </a:spcAft>
                      </a:pPr>
                      <a:r>
                        <a:rPr lang="ru-RU" sz="1600"/>
                        <a:t>• Рисуночная проба «Моя учительница» (диагностическая программа Е.А. Бугрименко, А.Л. Венгер).</a:t>
                      </a:r>
                    </a:p>
                    <a:p>
                      <a:pPr>
                        <a:lnSpc>
                          <a:spcPct val="115000"/>
                        </a:lnSpc>
                        <a:spcAft>
                          <a:spcPts val="0"/>
                        </a:spcAft>
                      </a:pPr>
                      <a:r>
                        <a:rPr lang="ru-RU" sz="1600"/>
                        <a:t>• Методика «“Встреча”. Получение обратной связи». Адаптация в пятом классе</a:t>
                      </a:r>
                      <a:endParaRPr lang="ru-RU" sz="1600">
                        <a:latin typeface="Calibri"/>
                        <a:ea typeface="Times New Roman"/>
                        <a:cs typeface="Times New Roman"/>
                      </a:endParaRPr>
                    </a:p>
                  </a:txBody>
                  <a:tcPr marL="0" marR="0" marT="0" marB="0" anchor="ctr"/>
                </a:tc>
              </a:tr>
              <a:tr h="1082842">
                <a:tc>
                  <a:txBody>
                    <a:bodyPr/>
                    <a:lstStyle/>
                    <a:p>
                      <a:pPr>
                        <a:lnSpc>
                          <a:spcPct val="115000"/>
                        </a:lnSpc>
                        <a:spcAft>
                          <a:spcPts val="0"/>
                        </a:spcAft>
                      </a:pPr>
                      <a:r>
                        <a:rPr lang="ru-RU" sz="1600"/>
                        <a:t>2.3. Соблюдение социальных и этических норм</a:t>
                      </a:r>
                      <a:endParaRPr lang="ru-RU" sz="1600">
                        <a:latin typeface="Calibri"/>
                        <a:ea typeface="Times New Roman"/>
                        <a:cs typeface="Times New Roman"/>
                      </a:endParaRPr>
                    </a:p>
                  </a:txBody>
                  <a:tcPr marL="0" marR="0" marT="0" marB="0" anchor="ctr"/>
                </a:tc>
                <a:tc>
                  <a:txBody>
                    <a:bodyPr/>
                    <a:lstStyle/>
                    <a:p>
                      <a:pPr>
                        <a:lnSpc>
                          <a:spcPct val="115000"/>
                        </a:lnSpc>
                        <a:spcAft>
                          <a:spcPts val="0"/>
                        </a:spcAft>
                      </a:pPr>
                      <a:r>
                        <a:rPr lang="ru-RU" sz="1600"/>
                        <a:t>• Анкета «Отношение к школе» и др.</a:t>
                      </a:r>
                      <a:endParaRPr lang="ru-RU" sz="1600">
                        <a:latin typeface="Calibri"/>
                        <a:ea typeface="Times New Roman"/>
                        <a:cs typeface="Times New Roman"/>
                      </a:endParaRPr>
                    </a:p>
                  </a:txBody>
                  <a:tcPr marL="0" marR="0" marT="0" marB="0" anchor="ctr"/>
                </a:tc>
              </a:tr>
              <a:tr h="1082842">
                <a:tc>
                  <a:txBody>
                    <a:bodyPr/>
                    <a:lstStyle/>
                    <a:p>
                      <a:pPr>
                        <a:lnSpc>
                          <a:spcPct val="115000"/>
                        </a:lnSpc>
                        <a:spcAft>
                          <a:spcPts val="0"/>
                        </a:spcAft>
                      </a:pPr>
                      <a:r>
                        <a:rPr lang="ru-RU" sz="1600"/>
                        <a:t>2.4. Поведенческая саморегуляция</a:t>
                      </a:r>
                      <a:endParaRPr lang="ru-RU" sz="1600">
                        <a:latin typeface="Calibri"/>
                        <a:ea typeface="Times New Roman"/>
                        <a:cs typeface="Times New Roman"/>
                      </a:endParaRPr>
                    </a:p>
                  </a:txBody>
                  <a:tcPr marL="0" marR="0" marT="0" marB="0" anchor="ctr"/>
                </a:tc>
                <a:tc>
                  <a:txBody>
                    <a:bodyPr/>
                    <a:lstStyle/>
                    <a:p>
                      <a:pPr>
                        <a:lnSpc>
                          <a:spcPct val="115000"/>
                        </a:lnSpc>
                        <a:spcAft>
                          <a:spcPts val="0"/>
                        </a:spcAft>
                      </a:pPr>
                      <a:r>
                        <a:rPr lang="ru-RU" sz="1600"/>
                        <a:t>• Опросник «Психологический анализ особенностей адаптации первоклассников к школе» (Л.М. Ковалева, Н.Н. Тарасенко).</a:t>
                      </a:r>
                    </a:p>
                    <a:p>
                      <a:pPr>
                        <a:lnSpc>
                          <a:spcPct val="115000"/>
                        </a:lnSpc>
                        <a:spcAft>
                          <a:spcPts val="0"/>
                        </a:spcAft>
                      </a:pPr>
                      <a:r>
                        <a:rPr lang="ru-RU" sz="1600"/>
                        <a:t>• Методика «Встреча». Получение обратной связи». Адаптация в пятом классе</a:t>
                      </a:r>
                      <a:endParaRPr lang="ru-RU" sz="1600">
                        <a:latin typeface="Calibri"/>
                        <a:ea typeface="Times New Roman"/>
                        <a:cs typeface="Times New Roman"/>
                      </a:endParaRPr>
                    </a:p>
                  </a:txBody>
                  <a:tcPr marL="0" marR="0" marT="0" marB="0" anchor="ctr"/>
                </a:tc>
              </a:tr>
              <a:tr h="1082842">
                <a:tc>
                  <a:txBody>
                    <a:bodyPr/>
                    <a:lstStyle/>
                    <a:p>
                      <a:pPr>
                        <a:lnSpc>
                          <a:spcPct val="115000"/>
                        </a:lnSpc>
                        <a:spcAft>
                          <a:spcPts val="0"/>
                        </a:spcAft>
                      </a:pPr>
                      <a:r>
                        <a:rPr lang="ru-RU" sz="1600"/>
                        <a:t>2.5. Активность и независимость</a:t>
                      </a:r>
                      <a:endParaRPr lang="ru-RU" sz="1600">
                        <a:latin typeface="Calibri"/>
                        <a:ea typeface="Times New Roman"/>
                        <a:cs typeface="Times New Roman"/>
                      </a:endParaRPr>
                    </a:p>
                  </a:txBody>
                  <a:tcPr marL="0" marR="0" marT="0" marB="0" anchor="ctr"/>
                </a:tc>
                <a:tc>
                  <a:txBody>
                    <a:bodyPr/>
                    <a:lstStyle/>
                    <a:p>
                      <a:pPr>
                        <a:lnSpc>
                          <a:spcPct val="115000"/>
                        </a:lnSpc>
                        <a:spcAft>
                          <a:spcPts val="0"/>
                        </a:spcAft>
                      </a:pPr>
                      <a:r>
                        <a:rPr lang="ru-RU" sz="1600" dirty="0"/>
                        <a:t>• Методика «Какой Я?». Изучение самооценки.</a:t>
                      </a:r>
                    </a:p>
                    <a:p>
                      <a:pPr>
                        <a:lnSpc>
                          <a:spcPct val="115000"/>
                        </a:lnSpc>
                        <a:spcAft>
                          <a:spcPts val="0"/>
                        </a:spcAft>
                      </a:pPr>
                      <a:r>
                        <a:rPr lang="ru-RU" sz="1600" dirty="0"/>
                        <a:t>• Формирование самосознания. </a:t>
                      </a:r>
                      <a:r>
                        <a:rPr lang="ru-RU" sz="1600" dirty="0" err="1"/>
                        <a:t>Микропрактикум</a:t>
                      </a:r>
                      <a:r>
                        <a:rPr lang="ru-RU" sz="1600" dirty="0"/>
                        <a:t> «Моя любимая цифра».</a:t>
                      </a:r>
                    </a:p>
                    <a:p>
                      <a:pPr>
                        <a:lnSpc>
                          <a:spcPct val="115000"/>
                        </a:lnSpc>
                        <a:spcAft>
                          <a:spcPts val="0"/>
                        </a:spcAft>
                      </a:pPr>
                      <a:r>
                        <a:rPr lang="ru-RU" sz="1600" dirty="0"/>
                        <a:t>• Методика «Человек под дождем»</a:t>
                      </a:r>
                      <a:endParaRPr lang="ru-RU" sz="1600" dirty="0">
                        <a:latin typeface="Calibri"/>
                        <a:ea typeface="Times New Roman"/>
                        <a:cs typeface="Times New Roman"/>
                      </a:endParaRPr>
                    </a:p>
                  </a:txBody>
                  <a:tcPr marL="0" marR="0" marT="0" marB="0" anchor="ct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07504" y="0"/>
          <a:ext cx="9036496" cy="6858000"/>
        </p:xfrm>
        <a:graphic>
          <a:graphicData uri="http://schemas.openxmlformats.org/drawingml/2006/table">
            <a:tbl>
              <a:tblPr>
                <a:tableStyleId>{BC89EF96-8CEA-46FF-86C4-4CE0E7609802}</a:tableStyleId>
              </a:tblPr>
              <a:tblGrid>
                <a:gridCol w="2076710"/>
                <a:gridCol w="6959786"/>
              </a:tblGrid>
              <a:tr h="3800820">
                <a:tc>
                  <a:txBody>
                    <a:bodyPr/>
                    <a:lstStyle/>
                    <a:p>
                      <a:pPr>
                        <a:lnSpc>
                          <a:spcPct val="115000"/>
                        </a:lnSpc>
                        <a:spcAft>
                          <a:spcPts val="0"/>
                        </a:spcAft>
                      </a:pPr>
                      <a:r>
                        <a:rPr lang="ru-RU" sz="1600"/>
                        <a:t>3.1. Наличие и характер учебной мотивации</a:t>
                      </a:r>
                      <a:endParaRPr lang="ru-RU" sz="1600">
                        <a:latin typeface="Calibri"/>
                        <a:ea typeface="Times New Roman"/>
                        <a:cs typeface="Times New Roman"/>
                      </a:endParaRPr>
                    </a:p>
                  </a:txBody>
                  <a:tcPr marL="0" marR="0" marT="0" marB="0" anchor="ctr"/>
                </a:tc>
                <a:tc>
                  <a:txBody>
                    <a:bodyPr/>
                    <a:lstStyle/>
                    <a:p>
                      <a:pPr>
                        <a:lnSpc>
                          <a:spcPct val="115000"/>
                        </a:lnSpc>
                        <a:spcAft>
                          <a:spcPts val="0"/>
                        </a:spcAft>
                      </a:pPr>
                      <a:r>
                        <a:rPr lang="ru-RU" sz="1600"/>
                        <a:t>• Анкета «Отношение к школе и учению. Внутренняя позиция школьника» (Т.А. Нежнова).</a:t>
                      </a:r>
                    </a:p>
                    <a:p>
                      <a:pPr>
                        <a:lnSpc>
                          <a:spcPct val="115000"/>
                        </a:lnSpc>
                        <a:spcAft>
                          <a:spcPts val="0"/>
                        </a:spcAft>
                      </a:pPr>
                      <a:r>
                        <a:rPr lang="ru-RU" sz="1600"/>
                        <a:t>• Рисуночная проба «Я в школе» (диагностическая программа Е.А. Бугрименко, А.Л. Венгер), рисуночная проба «Школа зверей».</a:t>
                      </a:r>
                    </a:p>
                    <a:p>
                      <a:pPr>
                        <a:lnSpc>
                          <a:spcPct val="115000"/>
                        </a:lnSpc>
                        <a:spcAft>
                          <a:spcPts val="0"/>
                        </a:spcAft>
                      </a:pPr>
                      <a:r>
                        <a:rPr lang="ru-RU" sz="1600"/>
                        <a:t>• Анкета «Доминирующая мотивация. Субъективное ранжирование».</a:t>
                      </a:r>
                    </a:p>
                    <a:p>
                      <a:pPr>
                        <a:lnSpc>
                          <a:spcPct val="115000"/>
                        </a:lnSpc>
                        <a:spcAft>
                          <a:spcPts val="0"/>
                        </a:spcAft>
                      </a:pPr>
                      <a:r>
                        <a:rPr lang="ru-RU" sz="1600"/>
                        <a:t>• «Анкета для оценки уровня школьной мотивации учащихся начальных классов» (М.Г. Лусканова).</a:t>
                      </a:r>
                    </a:p>
                    <a:p>
                      <a:pPr>
                        <a:lnSpc>
                          <a:spcPct val="115000"/>
                        </a:lnSpc>
                        <a:spcAft>
                          <a:spcPts val="0"/>
                        </a:spcAft>
                      </a:pPr>
                      <a:r>
                        <a:rPr lang="ru-RU" sz="1600"/>
                        <a:t>• Анкета «Отношение к школе».</a:t>
                      </a:r>
                    </a:p>
                    <a:p>
                      <a:pPr>
                        <a:lnSpc>
                          <a:spcPct val="115000"/>
                        </a:lnSpc>
                        <a:spcAft>
                          <a:spcPts val="0"/>
                        </a:spcAft>
                      </a:pPr>
                      <a:r>
                        <a:rPr lang="ru-RU" sz="1600"/>
                        <a:t>• Методика «“Встреча”. Получение обратной связи». Адаптация в пятом классе</a:t>
                      </a:r>
                      <a:endParaRPr lang="ru-RU" sz="1600">
                        <a:latin typeface="Calibri"/>
                        <a:ea typeface="Times New Roman"/>
                        <a:cs typeface="Times New Roman"/>
                      </a:endParaRPr>
                    </a:p>
                  </a:txBody>
                  <a:tcPr marL="0" marR="0" marT="0" marB="0" anchor="ctr"/>
                </a:tc>
              </a:tr>
              <a:tr h="3057180">
                <a:tc>
                  <a:txBody>
                    <a:bodyPr/>
                    <a:lstStyle/>
                    <a:p>
                      <a:pPr>
                        <a:lnSpc>
                          <a:spcPct val="115000"/>
                        </a:lnSpc>
                        <a:spcAft>
                          <a:spcPts val="0"/>
                        </a:spcAft>
                      </a:pPr>
                      <a:r>
                        <a:rPr lang="ru-RU" sz="1600"/>
                        <a:t>3.2. Устойчивое эмоциональное состояние (уровень тревожности)</a:t>
                      </a:r>
                      <a:endParaRPr lang="ru-RU" sz="1600">
                        <a:latin typeface="Calibri"/>
                        <a:ea typeface="Times New Roman"/>
                        <a:cs typeface="Times New Roman"/>
                      </a:endParaRPr>
                    </a:p>
                  </a:txBody>
                  <a:tcPr marL="0" marR="0" marT="0" marB="0" anchor="ctr"/>
                </a:tc>
                <a:tc>
                  <a:txBody>
                    <a:bodyPr/>
                    <a:lstStyle/>
                    <a:p>
                      <a:pPr>
                        <a:lnSpc>
                          <a:spcPct val="115000"/>
                        </a:lnSpc>
                        <a:spcAft>
                          <a:spcPts val="0"/>
                        </a:spcAft>
                      </a:pPr>
                      <a:r>
                        <a:rPr lang="ru-RU" sz="1600" dirty="0"/>
                        <a:t>• Методика «Рисунок несуществующего животного». Исследование актуального психического состояния и самооценки.</a:t>
                      </a:r>
                    </a:p>
                    <a:p>
                      <a:pPr>
                        <a:lnSpc>
                          <a:spcPct val="115000"/>
                        </a:lnSpc>
                        <a:spcAft>
                          <a:spcPts val="0"/>
                        </a:spcAft>
                      </a:pPr>
                      <a:r>
                        <a:rPr lang="ru-RU" sz="1600" dirty="0"/>
                        <a:t>• Методика «Красивый рисунок».</a:t>
                      </a:r>
                    </a:p>
                    <a:p>
                      <a:pPr>
                        <a:lnSpc>
                          <a:spcPct val="115000"/>
                        </a:lnSpc>
                        <a:spcAft>
                          <a:spcPts val="0"/>
                        </a:spcAft>
                      </a:pPr>
                      <a:r>
                        <a:rPr lang="ru-RU" sz="1600" dirty="0"/>
                        <a:t>• Методика «Рисунок “Моя семья”». Изучение межличностных отношений в семье, эмоционального благополучия ребенка в семье</a:t>
                      </a:r>
                    </a:p>
                    <a:p>
                      <a:pPr>
                        <a:lnSpc>
                          <a:spcPct val="115000"/>
                        </a:lnSpc>
                        <a:spcAft>
                          <a:spcPts val="0"/>
                        </a:spcAft>
                      </a:pPr>
                      <a:r>
                        <a:rPr lang="ru-RU" sz="1600" dirty="0"/>
                        <a:t>• Определение психического состояния ученика методом </a:t>
                      </a:r>
                      <a:r>
                        <a:rPr lang="ru-RU" sz="1600" dirty="0" err="1"/>
                        <a:t>цветописи</a:t>
                      </a:r>
                      <a:r>
                        <a:rPr lang="ru-RU" sz="1600" dirty="0"/>
                        <a:t>.</a:t>
                      </a:r>
                    </a:p>
                    <a:p>
                      <a:pPr>
                        <a:lnSpc>
                          <a:spcPct val="115000"/>
                        </a:lnSpc>
                        <a:spcAft>
                          <a:spcPts val="0"/>
                        </a:spcAft>
                      </a:pPr>
                      <a:r>
                        <a:rPr lang="ru-RU" sz="1600" dirty="0"/>
                        <a:t>• Анкета «Моя семья» (общение в семье).</a:t>
                      </a:r>
                    </a:p>
                    <a:p>
                      <a:pPr>
                        <a:lnSpc>
                          <a:spcPct val="120000"/>
                        </a:lnSpc>
                        <a:spcAft>
                          <a:spcPts val="0"/>
                        </a:spcAft>
                      </a:pPr>
                      <a:r>
                        <a:rPr lang="ru-RU" sz="1600" dirty="0"/>
                        <a:t>• Методика «Человек под дождем»</a:t>
                      </a:r>
                      <a:endParaRPr lang="ru-RU" sz="1600" dirty="0">
                        <a:latin typeface="Calibri"/>
                        <a:ea typeface="Times New Roman"/>
                        <a:cs typeface="Times New Roman"/>
                      </a:endParaRPr>
                    </a:p>
                  </a:txBody>
                  <a:tcPr marL="0" marR="0" marT="0" marB="0" anchor="ct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07504" y="0"/>
          <a:ext cx="9036496" cy="6858000"/>
        </p:xfrm>
        <a:graphic>
          <a:graphicData uri="http://schemas.openxmlformats.org/drawingml/2006/table">
            <a:tbl>
              <a:tblPr>
                <a:tableStyleId>{BC89EF96-8CEA-46FF-86C4-4CE0E7609802}</a:tableStyleId>
              </a:tblPr>
              <a:tblGrid>
                <a:gridCol w="2076710"/>
                <a:gridCol w="6959786"/>
              </a:tblGrid>
              <a:tr h="1469572">
                <a:tc>
                  <a:txBody>
                    <a:bodyPr/>
                    <a:lstStyle/>
                    <a:p>
                      <a:pPr>
                        <a:lnSpc>
                          <a:spcPct val="115000"/>
                        </a:lnSpc>
                        <a:spcAft>
                          <a:spcPts val="0"/>
                        </a:spcAft>
                      </a:pPr>
                      <a:r>
                        <a:rPr lang="ru-RU" sz="1600"/>
                        <a:t>4.1. Отношения со сверстниками</a:t>
                      </a:r>
                      <a:endParaRPr lang="ru-RU" sz="1600">
                        <a:latin typeface="Calibri"/>
                        <a:ea typeface="Times New Roman"/>
                        <a:cs typeface="Times New Roman"/>
                      </a:endParaRPr>
                    </a:p>
                  </a:txBody>
                  <a:tcPr marL="0" marR="0" marT="0" marB="0" anchor="ctr"/>
                </a:tc>
                <a:tc>
                  <a:txBody>
                    <a:bodyPr/>
                    <a:lstStyle/>
                    <a:p>
                      <a:pPr>
                        <a:lnSpc>
                          <a:spcPct val="115000"/>
                        </a:lnSpc>
                        <a:spcAft>
                          <a:spcPts val="0"/>
                        </a:spcAft>
                      </a:pPr>
                      <a:r>
                        <a:rPr lang="ru-RU" sz="1600"/>
                        <a:t>• Микропрактикум «Мой класс» (изучение социально-психологического и учебного статуса младшего школьника).</a:t>
                      </a:r>
                    </a:p>
                    <a:p>
                      <a:pPr>
                        <a:lnSpc>
                          <a:spcPct val="115000"/>
                        </a:lnSpc>
                        <a:spcAft>
                          <a:spcPts val="0"/>
                        </a:spcAft>
                      </a:pPr>
                      <a:r>
                        <a:rPr lang="ru-RU" sz="1600"/>
                        <a:t>• Социометрическое исследование</a:t>
                      </a:r>
                      <a:endParaRPr lang="ru-RU" sz="1600">
                        <a:latin typeface="Calibri"/>
                        <a:ea typeface="Times New Roman"/>
                        <a:cs typeface="Times New Roman"/>
                      </a:endParaRPr>
                    </a:p>
                  </a:txBody>
                  <a:tcPr marL="0" marR="0" marT="0" marB="0" anchor="ctr"/>
                </a:tc>
              </a:tr>
              <a:tr h="1469572">
                <a:tc>
                  <a:txBody>
                    <a:bodyPr/>
                    <a:lstStyle/>
                    <a:p>
                      <a:pPr>
                        <a:lnSpc>
                          <a:spcPct val="115000"/>
                        </a:lnSpc>
                        <a:spcAft>
                          <a:spcPts val="0"/>
                        </a:spcAft>
                      </a:pPr>
                      <a:r>
                        <a:rPr lang="ru-RU" sz="1600"/>
                        <a:t>4.2. Отношения с педагогами</a:t>
                      </a:r>
                      <a:endParaRPr lang="ru-RU" sz="1600">
                        <a:latin typeface="Calibri"/>
                        <a:ea typeface="Times New Roman"/>
                        <a:cs typeface="Times New Roman"/>
                      </a:endParaRPr>
                    </a:p>
                  </a:txBody>
                  <a:tcPr marL="0" marR="0" marT="0" marB="0" anchor="ctr"/>
                </a:tc>
                <a:tc>
                  <a:txBody>
                    <a:bodyPr/>
                    <a:lstStyle/>
                    <a:p>
                      <a:pPr>
                        <a:lnSpc>
                          <a:spcPct val="115000"/>
                        </a:lnSpc>
                        <a:spcAft>
                          <a:spcPts val="0"/>
                        </a:spcAft>
                      </a:pPr>
                      <a:r>
                        <a:rPr lang="ru-RU" sz="1600"/>
                        <a:t>• Рисуночная проба «Моя учительница» (диагностическая программа Е.А. Бугрименко, А.Л. Венгер).</a:t>
                      </a:r>
                    </a:p>
                    <a:p>
                      <a:pPr>
                        <a:lnSpc>
                          <a:spcPct val="115000"/>
                        </a:lnSpc>
                        <a:spcAft>
                          <a:spcPts val="0"/>
                        </a:spcAft>
                      </a:pPr>
                      <a:r>
                        <a:rPr lang="ru-RU" sz="1600"/>
                        <a:t>• Анкеты и опросники, ЦТО</a:t>
                      </a:r>
                      <a:endParaRPr lang="ru-RU" sz="1600">
                        <a:latin typeface="Calibri"/>
                        <a:ea typeface="Times New Roman"/>
                        <a:cs typeface="Times New Roman"/>
                      </a:endParaRPr>
                    </a:p>
                  </a:txBody>
                  <a:tcPr marL="0" marR="0" marT="0" marB="0" anchor="ctr"/>
                </a:tc>
              </a:tr>
              <a:tr h="1959428">
                <a:tc>
                  <a:txBody>
                    <a:bodyPr/>
                    <a:lstStyle/>
                    <a:p>
                      <a:pPr>
                        <a:lnSpc>
                          <a:spcPct val="115000"/>
                        </a:lnSpc>
                        <a:spcAft>
                          <a:spcPts val="0"/>
                        </a:spcAft>
                      </a:pPr>
                      <a:r>
                        <a:rPr lang="ru-RU" sz="1600"/>
                        <a:t>4.3. Отношение к значимой деятельности</a:t>
                      </a:r>
                      <a:endParaRPr lang="ru-RU" sz="1600">
                        <a:latin typeface="Calibri"/>
                        <a:ea typeface="Times New Roman"/>
                        <a:cs typeface="Times New Roman"/>
                      </a:endParaRPr>
                    </a:p>
                  </a:txBody>
                  <a:tcPr marL="0" marR="0" marT="0" marB="0" anchor="ctr"/>
                </a:tc>
                <a:tc>
                  <a:txBody>
                    <a:bodyPr/>
                    <a:lstStyle/>
                    <a:p>
                      <a:pPr>
                        <a:lnSpc>
                          <a:spcPct val="115000"/>
                        </a:lnSpc>
                        <a:spcAft>
                          <a:spcPts val="0"/>
                        </a:spcAft>
                      </a:pPr>
                      <a:r>
                        <a:rPr lang="ru-RU" sz="1600" dirty="0"/>
                        <a:t>• Исследование уровня притязаний личности.</a:t>
                      </a:r>
                    </a:p>
                    <a:p>
                      <a:pPr>
                        <a:lnSpc>
                          <a:spcPct val="115000"/>
                        </a:lnSpc>
                        <a:spcAft>
                          <a:spcPts val="0"/>
                        </a:spcAft>
                      </a:pPr>
                      <a:r>
                        <a:rPr lang="ru-RU" sz="1600" dirty="0"/>
                        <a:t>• Методика «Закончи предложение». Изучение интересов, склонностей, направленности личности.</a:t>
                      </a:r>
                    </a:p>
                    <a:p>
                      <a:pPr>
                        <a:lnSpc>
                          <a:spcPct val="115000"/>
                        </a:lnSpc>
                        <a:spcAft>
                          <a:spcPts val="0"/>
                        </a:spcAft>
                      </a:pPr>
                      <a:r>
                        <a:rPr lang="ru-RU" sz="1600" dirty="0"/>
                        <a:t>• Изучение </a:t>
                      </a:r>
                      <a:r>
                        <a:rPr lang="ru-RU" sz="1600" dirty="0" err="1"/>
                        <a:t>внеучебных</a:t>
                      </a:r>
                      <a:r>
                        <a:rPr lang="ru-RU" sz="1600" dirty="0"/>
                        <a:t> интересов. Рисуночная проба «Необитаемый остров»</a:t>
                      </a:r>
                      <a:endParaRPr lang="ru-RU" sz="1600" dirty="0">
                        <a:latin typeface="Calibri"/>
                        <a:ea typeface="Times New Roman"/>
                        <a:cs typeface="Times New Roman"/>
                      </a:endParaRPr>
                    </a:p>
                  </a:txBody>
                  <a:tcPr marL="0" marR="0" marT="0" marB="0" anchor="ctr"/>
                </a:tc>
              </a:tr>
              <a:tr h="1959428">
                <a:tc>
                  <a:txBody>
                    <a:bodyPr/>
                    <a:lstStyle/>
                    <a:p>
                      <a:pPr>
                        <a:lnSpc>
                          <a:spcPct val="115000"/>
                        </a:lnSpc>
                        <a:spcAft>
                          <a:spcPts val="0"/>
                        </a:spcAft>
                      </a:pPr>
                      <a:r>
                        <a:rPr lang="ru-RU" sz="1600"/>
                        <a:t>4.4. Отношение к себе</a:t>
                      </a:r>
                      <a:endParaRPr lang="ru-RU" sz="1600">
                        <a:latin typeface="Calibri"/>
                        <a:ea typeface="Times New Roman"/>
                        <a:cs typeface="Times New Roman"/>
                      </a:endParaRPr>
                    </a:p>
                  </a:txBody>
                  <a:tcPr marL="0" marR="0" marT="0" marB="0" anchor="ctr"/>
                </a:tc>
                <a:tc>
                  <a:txBody>
                    <a:bodyPr/>
                    <a:lstStyle/>
                    <a:p>
                      <a:pPr>
                        <a:lnSpc>
                          <a:spcPct val="115000"/>
                        </a:lnSpc>
                        <a:spcAft>
                          <a:spcPts val="0"/>
                        </a:spcAft>
                      </a:pPr>
                      <a:r>
                        <a:rPr lang="ru-RU" sz="1600" dirty="0"/>
                        <a:t>• Методика «Какой Я?». Изучение самооценки.</a:t>
                      </a:r>
                    </a:p>
                    <a:p>
                      <a:pPr>
                        <a:lnSpc>
                          <a:spcPct val="115000"/>
                        </a:lnSpc>
                        <a:spcAft>
                          <a:spcPts val="0"/>
                        </a:spcAft>
                      </a:pPr>
                      <a:r>
                        <a:rPr lang="ru-RU" sz="1600" dirty="0"/>
                        <a:t>• Методика «Мои хорошие качества» (И. Дубровина, Л.А. </a:t>
                      </a:r>
                      <a:r>
                        <a:rPr lang="ru-RU" sz="1600" dirty="0" err="1"/>
                        <a:t>Калинникова</a:t>
                      </a:r>
                      <a:r>
                        <a:rPr lang="ru-RU" sz="1600" dirty="0"/>
                        <a:t>). Самопознание.</a:t>
                      </a:r>
                    </a:p>
                    <a:p>
                      <a:pPr>
                        <a:lnSpc>
                          <a:spcPct val="115000"/>
                        </a:lnSpc>
                        <a:spcAft>
                          <a:spcPts val="0"/>
                        </a:spcAft>
                      </a:pPr>
                      <a:r>
                        <a:rPr lang="ru-RU" sz="1600" dirty="0"/>
                        <a:t>• Методика самооценки. Т.В. </a:t>
                      </a:r>
                      <a:r>
                        <a:rPr lang="ru-RU" sz="1600" dirty="0" err="1"/>
                        <a:t>Дембо</a:t>
                      </a:r>
                      <a:r>
                        <a:rPr lang="ru-RU" sz="1600" dirty="0"/>
                        <a:t> С.Л. Рубинштейн</a:t>
                      </a:r>
                      <a:endParaRPr lang="ru-RU" sz="1600" dirty="0">
                        <a:latin typeface="Calibri"/>
                        <a:ea typeface="Times New Roman"/>
                        <a:cs typeface="Times New Roman"/>
                      </a:endParaRPr>
                    </a:p>
                  </a:txBody>
                  <a:tcPr marL="0" marR="0" marT="0" marB="0" anchor="ct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ru-RU" dirty="0" smtClean="0"/>
              <a:t>Литература</a:t>
            </a:r>
            <a:endParaRPr lang="ru-RU" dirty="0"/>
          </a:p>
        </p:txBody>
      </p:sp>
      <p:sp>
        <p:nvSpPr>
          <p:cNvPr id="4" name="Содержимое 3"/>
          <p:cNvSpPr>
            <a:spLocks noGrp="1"/>
          </p:cNvSpPr>
          <p:nvPr>
            <p:ph idx="1"/>
          </p:nvPr>
        </p:nvSpPr>
        <p:spPr/>
        <p:txBody>
          <a:bodyPr>
            <a:normAutofit fontScale="92500"/>
          </a:bodyPr>
          <a:lstStyle/>
          <a:p>
            <a:r>
              <a:rPr lang="ru-RU" dirty="0"/>
              <a:t>Максимов В. </a:t>
            </a:r>
            <a:r>
              <a:rPr lang="ru-RU" dirty="0" smtClean="0"/>
              <a:t>Г.       </a:t>
            </a:r>
            <a:r>
              <a:rPr lang="ru-RU" dirty="0"/>
              <a:t>Педагогическая диагностика в школе: Учеб. пособие для студ. </a:t>
            </a:r>
            <a:r>
              <a:rPr lang="ru-RU" dirty="0" err="1"/>
              <a:t>высш</a:t>
            </a:r>
            <a:r>
              <a:rPr lang="ru-RU" dirty="0"/>
              <a:t>. </a:t>
            </a:r>
            <a:r>
              <a:rPr lang="ru-RU" dirty="0" err="1"/>
              <a:t>пед</a:t>
            </a:r>
            <a:r>
              <a:rPr lang="ru-RU" dirty="0"/>
              <a:t>. учеб. заведений. — М.: Издательский центр «Академия», 2002. — 272 с</a:t>
            </a:r>
            <a:r>
              <a:rPr lang="ru-RU" dirty="0" smtClean="0"/>
              <a:t>.</a:t>
            </a:r>
          </a:p>
          <a:p>
            <a:r>
              <a:rPr lang="ru-RU" dirty="0" err="1" smtClean="0"/>
              <a:t>Шадриков</a:t>
            </a:r>
            <a:r>
              <a:rPr lang="ru-RU" dirty="0" smtClean="0"/>
              <a:t> В.Д. </a:t>
            </a:r>
            <a:r>
              <a:rPr lang="ru-RU" dirty="0"/>
              <a:t>Диагностика познавательных способностей: Методики и тесты: Учебное пособие. — М.: Академический Проект; </a:t>
            </a:r>
            <a:r>
              <a:rPr lang="ru-RU" dirty="0" err="1"/>
              <a:t>Альма</a:t>
            </a:r>
            <a:r>
              <a:rPr lang="ru-RU" dirty="0"/>
              <a:t> Матер, 2009. — </a:t>
            </a:r>
            <a:r>
              <a:rPr lang="ru-RU" dirty="0" smtClean="0"/>
              <a:t>533с.</a:t>
            </a:r>
            <a:endParaRPr lang="ru-RU" dirty="0"/>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548680"/>
            <a:ext cx="8640960" cy="1368152"/>
          </a:xfrm>
        </p:spPr>
        <p:txBody>
          <a:bodyPr>
            <a:noAutofit/>
          </a:bodyPr>
          <a:lstStyle/>
          <a:p>
            <a:r>
              <a:rPr lang="ru-RU" sz="2400" b="1" dirty="0" smtClean="0">
                <a:solidFill>
                  <a:schemeClr val="accent1">
                    <a:lumMod val="50000"/>
                  </a:schemeClr>
                </a:solidFill>
                <a:effectLst>
                  <a:outerShdw blurRad="38100" dist="38100" dir="2700000" algn="tl">
                    <a:srgbClr val="000000">
                      <a:alpha val="43137"/>
                    </a:srgbClr>
                  </a:outerShdw>
                </a:effectLst>
              </a:rPr>
              <a:t>Педагогическая диагностика </a:t>
            </a:r>
            <a:r>
              <a:rPr lang="ru-RU" sz="2400" dirty="0">
                <a:solidFill>
                  <a:schemeClr val="accent1">
                    <a:lumMod val="50000"/>
                  </a:schemeClr>
                </a:solidFill>
              </a:rPr>
              <a:t>— это разностороннее изучение и описание объекта (личности, группы) и педагогической ситуации с целью принятия конкретного решения и разработки эффективных учебно-воспитательных действий и операций.</a:t>
            </a:r>
          </a:p>
        </p:txBody>
      </p:sp>
      <p:graphicFrame>
        <p:nvGraphicFramePr>
          <p:cNvPr id="4" name="Содержимое 3"/>
          <p:cNvGraphicFramePr>
            <a:graphicFrameLocks noGrp="1"/>
          </p:cNvGraphicFramePr>
          <p:nvPr>
            <p:ph idx="1"/>
          </p:nvPr>
        </p:nvGraphicFramePr>
        <p:xfrm>
          <a:off x="0" y="2060848"/>
          <a:ext cx="9144000" cy="4581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0" y="404663"/>
            <a:ext cx="9144000" cy="360041"/>
          </a:xfrm>
        </p:spPr>
        <p:txBody>
          <a:bodyPr>
            <a:normAutofit fontScale="92500" lnSpcReduction="10000"/>
          </a:bodyPr>
          <a:lstStyle/>
          <a:p>
            <a:pPr algn="ctr"/>
            <a:r>
              <a:rPr lang="ru-RU" b="1" dirty="0">
                <a:solidFill>
                  <a:srgbClr val="002060"/>
                </a:solidFill>
              </a:rPr>
              <a:t>Отличия педагогической и психологической диагностики.</a:t>
            </a:r>
            <a:endParaRPr lang="ru-RU" dirty="0">
              <a:solidFill>
                <a:srgbClr val="002060"/>
              </a:solidFill>
            </a:endParaRPr>
          </a:p>
          <a:p>
            <a:pPr algn="ctr"/>
            <a:endParaRPr lang="ru-RU" dirty="0">
              <a:solidFill>
                <a:srgbClr val="002060"/>
              </a:solidFill>
            </a:endParaRPr>
          </a:p>
        </p:txBody>
      </p:sp>
      <p:graphicFrame>
        <p:nvGraphicFramePr>
          <p:cNvPr id="4" name="Таблица 3"/>
          <p:cNvGraphicFramePr>
            <a:graphicFrameLocks noGrp="1"/>
          </p:cNvGraphicFramePr>
          <p:nvPr>
            <p:extLst>
              <p:ext uri="{D42A27DB-BD31-4B8C-83A1-F6EECF244321}">
                <p14:modId xmlns:p14="http://schemas.microsoft.com/office/powerpoint/2010/main" xmlns="" val="3258702130"/>
              </p:ext>
            </p:extLst>
          </p:nvPr>
        </p:nvGraphicFramePr>
        <p:xfrm>
          <a:off x="107504" y="548680"/>
          <a:ext cx="9036496" cy="6309320"/>
        </p:xfrm>
        <a:graphic>
          <a:graphicData uri="http://schemas.openxmlformats.org/drawingml/2006/table">
            <a:tbl>
              <a:tblPr firstRow="1" firstCol="1" lastRow="1" lastCol="1" bandRow="1" bandCol="1">
                <a:tableStyleId>{69012ECD-51FC-41F1-AA8D-1B2483CD663E}</a:tableStyleId>
              </a:tblPr>
              <a:tblGrid>
                <a:gridCol w="1296144"/>
                <a:gridCol w="3460475"/>
                <a:gridCol w="4279877"/>
              </a:tblGrid>
              <a:tr h="1258914">
                <a:tc>
                  <a:txBody>
                    <a:bodyPr/>
                    <a:lstStyle/>
                    <a:p>
                      <a:pPr algn="ctr">
                        <a:lnSpc>
                          <a:spcPct val="115000"/>
                        </a:lnSpc>
                        <a:spcAft>
                          <a:spcPts val="0"/>
                        </a:spcAft>
                      </a:pPr>
                      <a:r>
                        <a:rPr lang="ru-RU" sz="2000" dirty="0" err="1" smtClean="0">
                          <a:effectLst/>
                        </a:rPr>
                        <a:t>Пара-метры</a:t>
                      </a:r>
                      <a:endParaRPr lang="ru-RU" sz="2000" dirty="0">
                        <a:solidFill>
                          <a:srgbClr val="002060"/>
                        </a:solidFill>
                        <a:effectLst/>
                        <a:latin typeface="Times New Roman"/>
                        <a:ea typeface="Times New Roman"/>
                      </a:endParaRPr>
                    </a:p>
                  </a:txBody>
                  <a:tcPr marL="50770" marR="50770" marT="0" marB="0"/>
                </a:tc>
                <a:tc>
                  <a:txBody>
                    <a:bodyPr/>
                    <a:lstStyle/>
                    <a:p>
                      <a:pPr algn="ctr">
                        <a:lnSpc>
                          <a:spcPct val="115000"/>
                        </a:lnSpc>
                        <a:spcAft>
                          <a:spcPts val="0"/>
                        </a:spcAft>
                      </a:pPr>
                      <a:r>
                        <a:rPr lang="ru-RU" sz="2000">
                          <a:effectLst/>
                        </a:rPr>
                        <a:t>Педагогическая диагностика</a:t>
                      </a:r>
                      <a:endParaRPr lang="ru-RU" sz="2000">
                        <a:solidFill>
                          <a:srgbClr val="002060"/>
                        </a:solidFill>
                        <a:effectLst/>
                        <a:latin typeface="Times New Roman"/>
                        <a:ea typeface="Times New Roman"/>
                      </a:endParaRPr>
                    </a:p>
                  </a:txBody>
                  <a:tcPr marL="50770" marR="50770" marT="0" marB="0"/>
                </a:tc>
                <a:tc>
                  <a:txBody>
                    <a:bodyPr/>
                    <a:lstStyle/>
                    <a:p>
                      <a:pPr algn="ctr">
                        <a:lnSpc>
                          <a:spcPct val="115000"/>
                        </a:lnSpc>
                        <a:spcAft>
                          <a:spcPts val="0"/>
                        </a:spcAft>
                      </a:pPr>
                      <a:r>
                        <a:rPr lang="ru-RU" sz="2000" dirty="0">
                          <a:effectLst/>
                        </a:rPr>
                        <a:t>Психологическая диагностика</a:t>
                      </a:r>
                      <a:endParaRPr lang="ru-RU" sz="2000" dirty="0">
                        <a:solidFill>
                          <a:srgbClr val="002060"/>
                        </a:solidFill>
                        <a:effectLst/>
                        <a:latin typeface="Times New Roman"/>
                        <a:ea typeface="Times New Roman"/>
                      </a:endParaRPr>
                    </a:p>
                  </a:txBody>
                  <a:tcPr marL="50770" marR="50770" marT="0" marB="0"/>
                </a:tc>
              </a:tr>
              <a:tr h="918256">
                <a:tc>
                  <a:txBody>
                    <a:bodyPr/>
                    <a:lstStyle/>
                    <a:p>
                      <a:pPr algn="ctr">
                        <a:lnSpc>
                          <a:spcPct val="115000"/>
                        </a:lnSpc>
                        <a:spcAft>
                          <a:spcPts val="0"/>
                        </a:spcAft>
                      </a:pPr>
                      <a:r>
                        <a:rPr lang="ru-RU" sz="2000" dirty="0">
                          <a:effectLst/>
                        </a:rPr>
                        <a:t>Предмет изучения</a:t>
                      </a:r>
                      <a:endParaRPr lang="ru-RU" sz="2000" dirty="0">
                        <a:solidFill>
                          <a:srgbClr val="002060"/>
                        </a:solidFill>
                        <a:effectLst/>
                        <a:latin typeface="Times New Roman"/>
                        <a:ea typeface="Times New Roman"/>
                      </a:endParaRPr>
                    </a:p>
                  </a:txBody>
                  <a:tcPr marL="50770" marR="50770" marT="0" marB="0"/>
                </a:tc>
                <a:tc>
                  <a:txBody>
                    <a:bodyPr/>
                    <a:lstStyle/>
                    <a:p>
                      <a:pPr algn="ctr">
                        <a:lnSpc>
                          <a:spcPct val="115000"/>
                        </a:lnSpc>
                        <a:spcAft>
                          <a:spcPts val="0"/>
                        </a:spcAft>
                      </a:pPr>
                      <a:r>
                        <a:rPr lang="ru-RU" sz="2000" dirty="0" smtClean="0">
                          <a:effectLst/>
                        </a:rPr>
                        <a:t>Личность, группа</a:t>
                      </a:r>
                      <a:endParaRPr lang="ru-RU" sz="2000" dirty="0">
                        <a:solidFill>
                          <a:srgbClr val="002060"/>
                        </a:solidFill>
                        <a:effectLst/>
                        <a:latin typeface="Times New Roman"/>
                        <a:ea typeface="Times New Roman"/>
                      </a:endParaRPr>
                    </a:p>
                  </a:txBody>
                  <a:tcPr marL="50770" marR="5077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ru-RU" sz="2000" b="0" dirty="0" smtClean="0">
                          <a:effectLst/>
                        </a:rPr>
                        <a:t>Личность, группа</a:t>
                      </a:r>
                      <a:endParaRPr lang="ru-RU" sz="2000" b="0" dirty="0" smtClean="0">
                        <a:solidFill>
                          <a:srgbClr val="002060"/>
                        </a:solidFill>
                        <a:effectLst/>
                        <a:latin typeface="Times New Roman"/>
                        <a:ea typeface="Times New Roman"/>
                      </a:endParaRPr>
                    </a:p>
                    <a:p>
                      <a:pPr algn="ctr">
                        <a:lnSpc>
                          <a:spcPct val="115000"/>
                        </a:lnSpc>
                        <a:spcAft>
                          <a:spcPts val="0"/>
                        </a:spcAft>
                      </a:pPr>
                      <a:endParaRPr lang="ru-RU" sz="2000" b="0" dirty="0">
                        <a:solidFill>
                          <a:srgbClr val="002060"/>
                        </a:solidFill>
                        <a:effectLst/>
                        <a:latin typeface="Times New Roman"/>
                        <a:ea typeface="Times New Roman"/>
                      </a:endParaRPr>
                    </a:p>
                  </a:txBody>
                  <a:tcPr marL="50770" marR="50770" marT="0" marB="0"/>
                </a:tc>
              </a:tr>
              <a:tr h="2295639">
                <a:tc>
                  <a:txBody>
                    <a:bodyPr/>
                    <a:lstStyle/>
                    <a:p>
                      <a:pPr algn="ctr">
                        <a:lnSpc>
                          <a:spcPct val="115000"/>
                        </a:lnSpc>
                        <a:spcAft>
                          <a:spcPts val="0"/>
                        </a:spcAft>
                      </a:pPr>
                      <a:r>
                        <a:rPr lang="ru-RU" sz="2000" dirty="0">
                          <a:effectLst/>
                        </a:rPr>
                        <a:t>Цель изучения</a:t>
                      </a:r>
                      <a:endParaRPr lang="ru-RU" sz="2000" dirty="0">
                        <a:solidFill>
                          <a:srgbClr val="002060"/>
                        </a:solidFill>
                        <a:effectLst/>
                        <a:latin typeface="Times New Roman"/>
                        <a:ea typeface="Times New Roman"/>
                      </a:endParaRPr>
                    </a:p>
                  </a:txBody>
                  <a:tcPr marL="50770" marR="50770" marT="0" marB="0"/>
                </a:tc>
                <a:tc>
                  <a:txBody>
                    <a:bodyPr/>
                    <a:lstStyle/>
                    <a:p>
                      <a:pPr algn="just">
                        <a:lnSpc>
                          <a:spcPct val="115000"/>
                        </a:lnSpc>
                        <a:spcAft>
                          <a:spcPts val="0"/>
                        </a:spcAft>
                      </a:pPr>
                      <a:r>
                        <a:rPr lang="ru-RU" sz="2000" dirty="0">
                          <a:effectLst/>
                        </a:rPr>
                        <a:t>В оперативных целях, для решения задач обучения  и воспитания, для контроля за результатами педагогического воздействия</a:t>
                      </a:r>
                      <a:endParaRPr lang="ru-RU" sz="2000" dirty="0">
                        <a:solidFill>
                          <a:srgbClr val="002060"/>
                        </a:solidFill>
                        <a:effectLst/>
                        <a:latin typeface="Times New Roman"/>
                        <a:ea typeface="Times New Roman"/>
                      </a:endParaRPr>
                    </a:p>
                  </a:txBody>
                  <a:tcPr marL="50770" marR="50770" marT="0" marB="0"/>
                </a:tc>
                <a:tc>
                  <a:txBody>
                    <a:bodyPr/>
                    <a:lstStyle/>
                    <a:p>
                      <a:pPr algn="ctr">
                        <a:lnSpc>
                          <a:spcPct val="115000"/>
                        </a:lnSpc>
                        <a:spcAft>
                          <a:spcPts val="0"/>
                        </a:spcAft>
                      </a:pPr>
                      <a:r>
                        <a:rPr lang="ru-RU" sz="2000" b="0" dirty="0">
                          <a:effectLst/>
                        </a:rPr>
                        <a:t>Выявления проблем, трудностей, отклонений в индивидуальном развитии для разработки рекомендаций по созданию оптимальных психологических условий для </a:t>
                      </a:r>
                      <a:r>
                        <a:rPr lang="ru-RU" sz="2000" b="0" dirty="0" smtClean="0">
                          <a:effectLst/>
                        </a:rPr>
                        <a:t>развития </a:t>
                      </a:r>
                      <a:r>
                        <a:rPr lang="ru-RU" sz="2000" b="0" dirty="0">
                          <a:effectLst/>
                        </a:rPr>
                        <a:t>личности</a:t>
                      </a:r>
                      <a:endParaRPr lang="ru-RU" sz="2000" b="0" dirty="0">
                        <a:solidFill>
                          <a:srgbClr val="002060"/>
                        </a:solidFill>
                        <a:effectLst/>
                        <a:latin typeface="Times New Roman"/>
                        <a:ea typeface="Times New Roman"/>
                      </a:endParaRPr>
                    </a:p>
                  </a:txBody>
                  <a:tcPr marL="50770" marR="50770" marT="0" marB="0"/>
                </a:tc>
              </a:tr>
              <a:tr h="1836511">
                <a:tc>
                  <a:txBody>
                    <a:bodyPr/>
                    <a:lstStyle/>
                    <a:p>
                      <a:pPr algn="ctr">
                        <a:lnSpc>
                          <a:spcPct val="115000"/>
                        </a:lnSpc>
                        <a:spcAft>
                          <a:spcPts val="0"/>
                        </a:spcAft>
                      </a:pPr>
                      <a:r>
                        <a:rPr lang="ru-RU" sz="2000" dirty="0">
                          <a:effectLst/>
                        </a:rPr>
                        <a:t>Методы и </a:t>
                      </a:r>
                      <a:r>
                        <a:rPr lang="ru-RU" sz="2000" dirty="0" err="1" smtClean="0">
                          <a:effectLst/>
                        </a:rPr>
                        <a:t>инстру-ментарий</a:t>
                      </a:r>
                      <a:endParaRPr lang="ru-RU" sz="2000" dirty="0">
                        <a:solidFill>
                          <a:srgbClr val="002060"/>
                        </a:solidFill>
                        <a:effectLst/>
                        <a:latin typeface="Times New Roman"/>
                        <a:ea typeface="Times New Roman"/>
                      </a:endParaRPr>
                    </a:p>
                  </a:txBody>
                  <a:tcPr marL="50770" marR="50770" marT="0" marB="0"/>
                </a:tc>
                <a:tc>
                  <a:txBody>
                    <a:bodyPr/>
                    <a:lstStyle/>
                    <a:p>
                      <a:pPr algn="just">
                        <a:lnSpc>
                          <a:spcPct val="115000"/>
                        </a:lnSpc>
                        <a:spcAft>
                          <a:spcPts val="0"/>
                        </a:spcAft>
                      </a:pPr>
                      <a:r>
                        <a:rPr lang="ru-RU" sz="2000" b="0" dirty="0" smtClean="0">
                          <a:effectLst/>
                        </a:rPr>
                        <a:t>Наблюдения, беседа, контрольная и проверочная работа, </a:t>
                      </a:r>
                      <a:r>
                        <a:rPr lang="ru-RU" sz="2000" b="0" dirty="0">
                          <a:effectLst/>
                        </a:rPr>
                        <a:t>несложные экспресс- методики</a:t>
                      </a:r>
                      <a:endParaRPr lang="ru-RU" sz="2000" b="0" dirty="0">
                        <a:solidFill>
                          <a:srgbClr val="002060"/>
                        </a:solidFill>
                        <a:effectLst/>
                        <a:latin typeface="Times New Roman"/>
                        <a:ea typeface="Times New Roman"/>
                      </a:endParaRPr>
                    </a:p>
                  </a:txBody>
                  <a:tcPr marL="50770" marR="50770" marT="0" marB="0"/>
                </a:tc>
                <a:tc>
                  <a:txBody>
                    <a:bodyPr/>
                    <a:lstStyle/>
                    <a:p>
                      <a:pPr algn="ctr">
                        <a:lnSpc>
                          <a:spcPct val="115000"/>
                        </a:lnSpc>
                        <a:spcAft>
                          <a:spcPts val="0"/>
                        </a:spcAft>
                      </a:pPr>
                      <a:r>
                        <a:rPr lang="ru-RU" sz="2000" b="0" dirty="0" smtClean="0">
                          <a:effectLst/>
                        </a:rPr>
                        <a:t>Стандартизированные психодиагностические </a:t>
                      </a:r>
                      <a:r>
                        <a:rPr lang="ru-RU" sz="2000" b="0" dirty="0">
                          <a:effectLst/>
                        </a:rPr>
                        <a:t>методики, требующие специальной квалификации специалиста</a:t>
                      </a:r>
                      <a:endParaRPr lang="ru-RU" sz="2000" b="0" dirty="0">
                        <a:solidFill>
                          <a:srgbClr val="002060"/>
                        </a:solidFill>
                        <a:effectLst/>
                        <a:latin typeface="Times New Roman"/>
                        <a:ea typeface="Times New Roman"/>
                      </a:endParaRPr>
                    </a:p>
                  </a:txBody>
                  <a:tcPr marL="50770" marR="50770" marT="0" marB="0"/>
                </a:tc>
              </a:tr>
            </a:tbl>
          </a:graphicData>
        </a:graphic>
      </p:graphicFrame>
    </p:spTree>
    <p:extLst>
      <p:ext uri="{BB962C8B-B14F-4D97-AF65-F5344CB8AC3E}">
        <p14:creationId xmlns:p14="http://schemas.microsoft.com/office/powerpoint/2010/main" xmlns="" val="6522550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188640"/>
            <a:ext cx="8229600" cy="648072"/>
          </a:xfrm>
        </p:spPr>
        <p:txBody>
          <a:bodyPr>
            <a:normAutofit/>
          </a:bodyPr>
          <a:lstStyle/>
          <a:p>
            <a:pPr algn="l"/>
            <a:r>
              <a:rPr lang="ru-RU" sz="2000" dirty="0">
                <a:solidFill>
                  <a:srgbClr val="002060"/>
                </a:solidFill>
              </a:rPr>
              <a:t>            </a:t>
            </a:r>
          </a:p>
        </p:txBody>
      </p:sp>
      <p:graphicFrame>
        <p:nvGraphicFramePr>
          <p:cNvPr id="7" name="Таблица 6"/>
          <p:cNvGraphicFramePr>
            <a:graphicFrameLocks noGrp="1"/>
          </p:cNvGraphicFramePr>
          <p:nvPr>
            <p:extLst>
              <p:ext uri="{D42A27DB-BD31-4B8C-83A1-F6EECF244321}">
                <p14:modId xmlns:p14="http://schemas.microsoft.com/office/powerpoint/2010/main" xmlns="" val="1107489942"/>
              </p:ext>
            </p:extLst>
          </p:nvPr>
        </p:nvGraphicFramePr>
        <p:xfrm>
          <a:off x="179512" y="1196752"/>
          <a:ext cx="8784976" cy="5436461"/>
        </p:xfrm>
        <a:graphic>
          <a:graphicData uri="http://schemas.openxmlformats.org/drawingml/2006/table">
            <a:tbl>
              <a:tblPr firstRow="1" firstCol="1" bandRow="1">
                <a:tableStyleId>{5C22544A-7EE6-4342-B048-85BDC9FD1C3A}</a:tableStyleId>
              </a:tblPr>
              <a:tblGrid>
                <a:gridCol w="2853059"/>
                <a:gridCol w="5931917"/>
              </a:tblGrid>
              <a:tr h="502227">
                <a:tc>
                  <a:txBody>
                    <a:bodyPr/>
                    <a:lstStyle/>
                    <a:p>
                      <a:pPr algn="ctr">
                        <a:lnSpc>
                          <a:spcPct val="115000"/>
                        </a:lnSpc>
                      </a:pPr>
                      <a:r>
                        <a:rPr lang="ru-RU" sz="2400" dirty="0">
                          <a:effectLst/>
                        </a:rPr>
                        <a:t>виды</a:t>
                      </a:r>
                      <a:endParaRPr lang="ru-RU" sz="2400" dirty="0">
                        <a:effectLst/>
                        <a:latin typeface="Calibri"/>
                        <a:ea typeface="Times New Roman"/>
                      </a:endParaRPr>
                    </a:p>
                  </a:txBody>
                  <a:tcPr marL="68580" marR="68580" marT="0" marB="0"/>
                </a:tc>
                <a:tc>
                  <a:txBody>
                    <a:bodyPr/>
                    <a:lstStyle/>
                    <a:p>
                      <a:pPr algn="ctr">
                        <a:lnSpc>
                          <a:spcPct val="115000"/>
                        </a:lnSpc>
                      </a:pPr>
                      <a:r>
                        <a:rPr lang="ru-RU" sz="2400">
                          <a:effectLst/>
                        </a:rPr>
                        <a:t>задачи</a:t>
                      </a:r>
                      <a:endParaRPr lang="ru-RU" sz="2400">
                        <a:effectLst/>
                        <a:latin typeface="Calibri"/>
                        <a:ea typeface="Times New Roman"/>
                      </a:endParaRPr>
                    </a:p>
                  </a:txBody>
                  <a:tcPr marL="68580" marR="68580" marT="0" marB="0"/>
                </a:tc>
              </a:tr>
              <a:tr h="1035734">
                <a:tc>
                  <a:txBody>
                    <a:bodyPr/>
                    <a:lstStyle/>
                    <a:p>
                      <a:pPr algn="just">
                        <a:lnSpc>
                          <a:spcPct val="115000"/>
                        </a:lnSpc>
                      </a:pPr>
                      <a:r>
                        <a:rPr lang="ru-RU" sz="2400" dirty="0">
                          <a:effectLst/>
                        </a:rPr>
                        <a:t>Предварительная (вводная)</a:t>
                      </a:r>
                      <a:endParaRPr lang="ru-RU" sz="2400" dirty="0">
                        <a:effectLst/>
                        <a:latin typeface="Calibri"/>
                        <a:ea typeface="Times New Roman"/>
                      </a:endParaRPr>
                    </a:p>
                  </a:txBody>
                  <a:tcPr marL="68580" marR="68580" marT="0" marB="0"/>
                </a:tc>
                <a:tc>
                  <a:txBody>
                    <a:bodyPr/>
                    <a:lstStyle/>
                    <a:p>
                      <a:pPr algn="just">
                        <a:lnSpc>
                          <a:spcPct val="115000"/>
                        </a:lnSpc>
                      </a:pPr>
                      <a:r>
                        <a:rPr lang="ru-RU" sz="2400" dirty="0">
                          <a:effectLst/>
                        </a:rPr>
                        <a:t>выявление исходного уровня, состояния </a:t>
                      </a:r>
                      <a:r>
                        <a:rPr lang="ru-RU" sz="2400" dirty="0" smtClean="0">
                          <a:effectLst/>
                        </a:rPr>
                        <a:t>развития обучающихся </a:t>
                      </a:r>
                      <a:r>
                        <a:rPr lang="ru-RU" sz="2400" dirty="0">
                          <a:effectLst/>
                        </a:rPr>
                        <a:t>для составления </a:t>
                      </a:r>
                      <a:r>
                        <a:rPr lang="ru-RU" sz="2400" dirty="0" smtClean="0">
                          <a:effectLst/>
                        </a:rPr>
                        <a:t>дифференцированного плана работы, ИОМ.</a:t>
                      </a:r>
                      <a:endParaRPr lang="ru-RU" sz="2400" dirty="0">
                        <a:effectLst/>
                        <a:latin typeface="Calibri"/>
                        <a:ea typeface="Times New Roman"/>
                      </a:endParaRPr>
                    </a:p>
                  </a:txBody>
                  <a:tcPr marL="68580" marR="68580" marT="0" marB="0"/>
                </a:tc>
              </a:tr>
              <a:tr h="1569242">
                <a:tc>
                  <a:txBody>
                    <a:bodyPr/>
                    <a:lstStyle/>
                    <a:p>
                      <a:pPr algn="just">
                        <a:lnSpc>
                          <a:spcPct val="115000"/>
                        </a:lnSpc>
                      </a:pPr>
                      <a:r>
                        <a:rPr lang="ru-RU" sz="2400">
                          <a:effectLst/>
                        </a:rPr>
                        <a:t>промежуточная</a:t>
                      </a:r>
                      <a:endParaRPr lang="ru-RU" sz="2400">
                        <a:effectLst/>
                        <a:latin typeface="Calibri"/>
                        <a:ea typeface="Times New Roman"/>
                      </a:endParaRPr>
                    </a:p>
                  </a:txBody>
                  <a:tcPr marL="68580" marR="68580" marT="0" marB="0"/>
                </a:tc>
                <a:tc>
                  <a:txBody>
                    <a:bodyPr/>
                    <a:lstStyle/>
                    <a:p>
                      <a:pPr algn="just">
                        <a:lnSpc>
                          <a:spcPct val="115000"/>
                        </a:lnSpc>
                      </a:pPr>
                      <a:r>
                        <a:rPr lang="ru-RU" sz="2400" dirty="0">
                          <a:effectLst/>
                        </a:rPr>
                        <a:t>оценка эффективности педагогических воздействий, своевременная коррекция </a:t>
                      </a:r>
                      <a:r>
                        <a:rPr lang="ru-RU" sz="2400" dirty="0" smtClean="0">
                          <a:effectLst/>
                        </a:rPr>
                        <a:t>дифференцированного плана работы, ИОМ.</a:t>
                      </a:r>
                      <a:endParaRPr lang="ru-RU" sz="2400" dirty="0">
                        <a:effectLst/>
                        <a:latin typeface="Calibri"/>
                        <a:ea typeface="Times New Roman"/>
                      </a:endParaRPr>
                    </a:p>
                  </a:txBody>
                  <a:tcPr marL="68580" marR="68580" marT="0" marB="0"/>
                </a:tc>
              </a:tr>
              <a:tr h="1569242">
                <a:tc>
                  <a:txBody>
                    <a:bodyPr/>
                    <a:lstStyle/>
                    <a:p>
                      <a:pPr algn="just">
                        <a:lnSpc>
                          <a:spcPct val="115000"/>
                        </a:lnSpc>
                      </a:pPr>
                      <a:r>
                        <a:rPr lang="ru-RU" sz="2400">
                          <a:effectLst/>
                        </a:rPr>
                        <a:t>итоговая</a:t>
                      </a:r>
                      <a:endParaRPr lang="ru-RU" sz="2400">
                        <a:effectLst/>
                        <a:latin typeface="Calibri"/>
                        <a:ea typeface="Times New Roman"/>
                      </a:endParaRPr>
                    </a:p>
                  </a:txBody>
                  <a:tcPr marL="68580" marR="68580" marT="0" marB="0"/>
                </a:tc>
                <a:tc>
                  <a:txBody>
                    <a:bodyPr/>
                    <a:lstStyle/>
                    <a:p>
                      <a:pPr algn="just">
                        <a:lnSpc>
                          <a:spcPct val="115000"/>
                        </a:lnSpc>
                      </a:pPr>
                      <a:r>
                        <a:rPr lang="ru-RU" sz="2400" dirty="0">
                          <a:effectLst/>
                        </a:rPr>
                        <a:t>выявление достигнутого уровня </a:t>
                      </a:r>
                      <a:r>
                        <a:rPr lang="ru-RU" sz="2400" dirty="0" smtClean="0">
                          <a:effectLst/>
                        </a:rPr>
                        <a:t>образовательных результатов, </a:t>
                      </a:r>
                      <a:r>
                        <a:rPr lang="ru-RU" sz="2400" dirty="0">
                          <a:effectLst/>
                        </a:rPr>
                        <a:t>экстренная необходимая коррекция для </a:t>
                      </a:r>
                      <a:r>
                        <a:rPr lang="ru-RU" sz="2400" dirty="0" smtClean="0">
                          <a:effectLst/>
                        </a:rPr>
                        <a:t>обучающихся </a:t>
                      </a:r>
                      <a:r>
                        <a:rPr lang="ru-RU" sz="2400" dirty="0">
                          <a:effectLst/>
                        </a:rPr>
                        <a:t>выпускных групп, комплексная оценка педагогической деятельности.</a:t>
                      </a:r>
                      <a:endParaRPr lang="ru-RU" sz="2400" dirty="0">
                        <a:effectLst/>
                        <a:latin typeface="Calibri"/>
                        <a:ea typeface="Times New Roman"/>
                      </a:endParaRPr>
                    </a:p>
                  </a:txBody>
                  <a:tcPr marL="68580" marR="68580" marT="0" marB="0"/>
                </a:tc>
              </a:tr>
            </a:tbl>
          </a:graphicData>
        </a:graphic>
      </p:graphicFrame>
      <p:sp>
        <p:nvSpPr>
          <p:cNvPr id="8" name="Rectangle 2"/>
          <p:cNvSpPr>
            <a:spLocks noChangeArrowheads="1"/>
          </p:cNvSpPr>
          <p:nvPr/>
        </p:nvSpPr>
        <p:spPr bwMode="auto">
          <a:xfrm>
            <a:off x="1562100" y="3378170"/>
            <a:ext cx="184731" cy="4001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TextBox 8"/>
          <p:cNvSpPr txBox="1"/>
          <p:nvPr/>
        </p:nvSpPr>
        <p:spPr>
          <a:xfrm>
            <a:off x="539552" y="332656"/>
            <a:ext cx="8225970" cy="584775"/>
          </a:xfrm>
          <a:prstGeom prst="rect">
            <a:avLst/>
          </a:prstGeom>
          <a:noFill/>
        </p:spPr>
        <p:txBody>
          <a:bodyPr wrap="none" rtlCol="0">
            <a:spAutoFit/>
            <a:scene3d>
              <a:camera prst="orthographicFront"/>
              <a:lightRig rig="balanced" dir="t">
                <a:rot lat="0" lon="0" rev="2100000"/>
              </a:lightRig>
            </a:scene3d>
            <a:sp3d extrusionH="57150" prstMaterial="metal">
              <a:bevelT w="38100" h="25400"/>
              <a:contourClr>
                <a:schemeClr val="bg2"/>
              </a:contourClr>
            </a:sp3d>
          </a:bodyPr>
          <a:lstStyle/>
          <a:p>
            <a:r>
              <a:rPr lang="ru-RU" sz="3200" b="1" dirty="0" smtClean="0">
                <a:ln w="50800"/>
                <a:solidFill>
                  <a:schemeClr val="tx2">
                    <a:lumMod val="75000"/>
                  </a:schemeClr>
                </a:solidFill>
              </a:rPr>
              <a:t>Периодичность педагогической диагностики</a:t>
            </a:r>
            <a:endParaRPr lang="ru-RU" sz="3200" b="1" dirty="0">
              <a:ln w="50800"/>
              <a:solidFill>
                <a:schemeClr val="tx2">
                  <a:lumMod val="75000"/>
                </a:schemeClr>
              </a:solidFill>
            </a:endParaRPr>
          </a:p>
        </p:txBody>
      </p:sp>
    </p:spTree>
    <p:extLst>
      <p:ext uri="{BB962C8B-B14F-4D97-AF65-F5344CB8AC3E}">
        <p14:creationId xmlns:p14="http://schemas.microsoft.com/office/powerpoint/2010/main" xmlns="" val="34527307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normAutofit fontScale="90000"/>
            <a:scene3d>
              <a:camera prst="orthographicFront"/>
              <a:lightRig rig="balanced" dir="t">
                <a:rot lat="0" lon="0" rev="2100000"/>
              </a:lightRig>
            </a:scene3d>
            <a:sp3d extrusionH="57150" prstMaterial="metal">
              <a:bevelT w="38100" h="25400"/>
              <a:contourClr>
                <a:schemeClr val="bg2"/>
              </a:contourClr>
            </a:sp3d>
          </a:bodyPr>
          <a:lstStyle/>
          <a:p>
            <a:r>
              <a:rPr lang="ru-RU" b="1" dirty="0" smtClean="0">
                <a:ln w="50800"/>
                <a:solidFill>
                  <a:schemeClr val="accent1">
                    <a:lumMod val="50000"/>
                  </a:schemeClr>
                </a:solidFill>
              </a:rPr>
              <a:t>Диагностическая карта класса</a:t>
            </a:r>
            <a:br>
              <a:rPr lang="ru-RU" b="1" dirty="0" smtClean="0">
                <a:ln w="50800"/>
                <a:solidFill>
                  <a:schemeClr val="accent1">
                    <a:lumMod val="50000"/>
                  </a:schemeClr>
                </a:solidFill>
              </a:rPr>
            </a:br>
            <a:r>
              <a:rPr lang="ru-RU" b="1" dirty="0" smtClean="0">
                <a:ln w="50800"/>
                <a:solidFill>
                  <a:schemeClr val="accent1">
                    <a:lumMod val="50000"/>
                  </a:schemeClr>
                </a:solidFill>
              </a:rPr>
              <a:t>(для учителя-предметника)</a:t>
            </a:r>
            <a:endParaRPr lang="ru-RU" b="1" dirty="0">
              <a:ln w="50800"/>
              <a:solidFill>
                <a:schemeClr val="accent1">
                  <a:lumMod val="50000"/>
                </a:schemeClr>
              </a:solidFill>
            </a:endParaRPr>
          </a:p>
        </p:txBody>
      </p:sp>
      <p:graphicFrame>
        <p:nvGraphicFramePr>
          <p:cNvPr id="4" name="Таблица 3"/>
          <p:cNvGraphicFramePr>
            <a:graphicFrameLocks noGrp="1"/>
          </p:cNvGraphicFramePr>
          <p:nvPr/>
        </p:nvGraphicFramePr>
        <p:xfrm>
          <a:off x="0" y="1268760"/>
          <a:ext cx="9196023" cy="4470871"/>
        </p:xfrm>
        <a:graphic>
          <a:graphicData uri="http://schemas.openxmlformats.org/drawingml/2006/table">
            <a:tbl>
              <a:tblPr firstRow="1" bandRow="1">
                <a:tableStyleId>{5C22544A-7EE6-4342-B048-85BDC9FD1C3A}</a:tableStyleId>
              </a:tblPr>
              <a:tblGrid>
                <a:gridCol w="6876256"/>
                <a:gridCol w="1080120"/>
                <a:gridCol w="1239647"/>
              </a:tblGrid>
              <a:tr h="360040">
                <a:tc>
                  <a:txBody>
                    <a:bodyPr/>
                    <a:lstStyle/>
                    <a:p>
                      <a:r>
                        <a:rPr lang="ru-RU" dirty="0" smtClean="0"/>
                        <a:t>Пример параметров диагностики</a:t>
                      </a:r>
                      <a:endParaRPr lang="ru-RU" dirty="0"/>
                    </a:p>
                  </a:txBody>
                  <a:tcPr/>
                </a:tc>
                <a:tc>
                  <a:txBody>
                    <a:bodyPr/>
                    <a:lstStyle/>
                    <a:p>
                      <a:r>
                        <a:rPr lang="ru-RU" dirty="0" smtClean="0"/>
                        <a:t>Ученик 1</a:t>
                      </a:r>
                      <a:endParaRPr lang="ru-RU" dirty="0"/>
                    </a:p>
                  </a:txBody>
                  <a:tcPr/>
                </a:tc>
                <a:tc>
                  <a:txBody>
                    <a:bodyPr/>
                    <a:lstStyle/>
                    <a:p>
                      <a:r>
                        <a:rPr lang="ru-RU" dirty="0" smtClean="0"/>
                        <a:t>Ученик №</a:t>
                      </a:r>
                      <a:endParaRPr lang="ru-RU" dirty="0"/>
                    </a:p>
                  </a:txBody>
                  <a:tcPr/>
                </a:tc>
              </a:tr>
              <a:tr h="642352">
                <a:tc>
                  <a:txBody>
                    <a:bodyPr/>
                    <a:lstStyle/>
                    <a:p>
                      <a:r>
                        <a:rPr lang="ru-RU" dirty="0" smtClean="0"/>
                        <a:t>Темперамент</a:t>
                      </a:r>
                    </a:p>
                    <a:p>
                      <a:r>
                        <a:rPr lang="ru-RU" dirty="0" smtClean="0"/>
                        <a:t>(Х-холерик,</a:t>
                      </a:r>
                      <a:r>
                        <a:rPr lang="ru-RU" baseline="0" dirty="0" smtClean="0"/>
                        <a:t> С-сангвиник, Ф-флегматик, М-меланхолик)</a:t>
                      </a:r>
                      <a:endParaRPr lang="ru-RU" dirty="0"/>
                    </a:p>
                  </a:txBody>
                  <a:tcPr/>
                </a:tc>
                <a:tc>
                  <a:txBody>
                    <a:bodyPr/>
                    <a:lstStyle/>
                    <a:p>
                      <a:endParaRPr lang="ru-RU"/>
                    </a:p>
                  </a:txBody>
                  <a:tcPr/>
                </a:tc>
                <a:tc>
                  <a:txBody>
                    <a:bodyPr/>
                    <a:lstStyle/>
                    <a:p>
                      <a:endParaRPr lang="ru-RU"/>
                    </a:p>
                  </a:txBody>
                  <a:tcPr/>
                </a:tc>
              </a:tr>
              <a:tr h="648072">
                <a:tc>
                  <a:txBody>
                    <a:bodyPr/>
                    <a:lstStyle/>
                    <a:p>
                      <a:r>
                        <a:rPr lang="ru-RU" dirty="0" smtClean="0"/>
                        <a:t>Функциональная асимметрия полушарий головного мозга</a:t>
                      </a:r>
                    </a:p>
                    <a:p>
                      <a:r>
                        <a:rPr lang="ru-RU" dirty="0" smtClean="0"/>
                        <a:t>(</a:t>
                      </a:r>
                      <a:r>
                        <a:rPr lang="ru-RU" dirty="0" err="1" smtClean="0"/>
                        <a:t>П-правша</a:t>
                      </a:r>
                      <a:r>
                        <a:rPr lang="ru-RU" dirty="0" smtClean="0"/>
                        <a:t>, Л-левша)</a:t>
                      </a:r>
                      <a:endParaRPr lang="ru-RU" dirty="0"/>
                    </a:p>
                  </a:txBody>
                  <a:tcPr/>
                </a:tc>
                <a:tc>
                  <a:txBody>
                    <a:bodyPr/>
                    <a:lstStyle/>
                    <a:p>
                      <a:endParaRPr lang="ru-RU"/>
                    </a:p>
                  </a:txBody>
                  <a:tcPr/>
                </a:tc>
                <a:tc>
                  <a:txBody>
                    <a:bodyPr/>
                    <a:lstStyle/>
                    <a:p>
                      <a:endParaRPr lang="ru-RU"/>
                    </a:p>
                  </a:txBody>
                  <a:tcPr/>
                </a:tc>
              </a:tr>
              <a:tr h="720080">
                <a:tc>
                  <a:txBody>
                    <a:bodyPr/>
                    <a:lstStyle/>
                    <a:p>
                      <a:r>
                        <a:rPr lang="ru-RU" dirty="0" smtClean="0"/>
                        <a:t>Доминирующий канал восприятия информации</a:t>
                      </a:r>
                    </a:p>
                    <a:p>
                      <a:r>
                        <a:rPr lang="ru-RU" dirty="0" smtClean="0"/>
                        <a:t>(А- преим. </a:t>
                      </a:r>
                      <a:r>
                        <a:rPr lang="ru-RU" dirty="0" err="1" smtClean="0"/>
                        <a:t>аудиал</a:t>
                      </a:r>
                      <a:r>
                        <a:rPr lang="ru-RU" dirty="0" smtClean="0"/>
                        <a:t>, В- преим. </a:t>
                      </a:r>
                      <a:r>
                        <a:rPr lang="ru-RU" dirty="0" err="1" smtClean="0"/>
                        <a:t>визуал</a:t>
                      </a:r>
                      <a:r>
                        <a:rPr lang="ru-RU" dirty="0" smtClean="0"/>
                        <a:t>, К- преим.</a:t>
                      </a:r>
                      <a:r>
                        <a:rPr lang="ru-RU" baseline="0" dirty="0" smtClean="0"/>
                        <a:t> </a:t>
                      </a:r>
                      <a:r>
                        <a:rPr lang="ru-RU" baseline="0" dirty="0" err="1" smtClean="0"/>
                        <a:t>кинестетик</a:t>
                      </a:r>
                      <a:r>
                        <a:rPr lang="ru-RU" baseline="0" dirty="0" smtClean="0"/>
                        <a:t>)</a:t>
                      </a:r>
                      <a:endParaRPr lang="ru-RU" dirty="0"/>
                    </a:p>
                  </a:txBody>
                  <a:tcPr/>
                </a:tc>
                <a:tc>
                  <a:txBody>
                    <a:bodyPr/>
                    <a:lstStyle/>
                    <a:p>
                      <a:endParaRPr lang="ru-RU"/>
                    </a:p>
                  </a:txBody>
                  <a:tcPr/>
                </a:tc>
                <a:tc>
                  <a:txBody>
                    <a:bodyPr/>
                    <a:lstStyle/>
                    <a:p>
                      <a:endParaRPr lang="ru-RU"/>
                    </a:p>
                  </a:txBody>
                  <a:tcPr/>
                </a:tc>
              </a:tr>
              <a:tr h="360040">
                <a:tc>
                  <a:txBody>
                    <a:bodyPr/>
                    <a:lstStyle/>
                    <a:p>
                      <a:r>
                        <a:rPr lang="ru-RU" dirty="0" smtClean="0"/>
                        <a:t>Особенности внимания</a:t>
                      </a:r>
                      <a:endParaRPr lang="ru-RU" dirty="0"/>
                    </a:p>
                  </a:txBody>
                  <a:tcPr/>
                </a:tc>
                <a:tc>
                  <a:txBody>
                    <a:bodyPr/>
                    <a:lstStyle/>
                    <a:p>
                      <a:endParaRPr lang="ru-RU"/>
                    </a:p>
                  </a:txBody>
                  <a:tcPr/>
                </a:tc>
                <a:tc>
                  <a:txBody>
                    <a:bodyPr/>
                    <a:lstStyle/>
                    <a:p>
                      <a:endParaRPr lang="ru-RU"/>
                    </a:p>
                  </a:txBody>
                  <a:tcPr/>
                </a:tc>
              </a:tr>
              <a:tr h="426328">
                <a:tc>
                  <a:txBody>
                    <a:bodyPr/>
                    <a:lstStyle/>
                    <a:p>
                      <a:r>
                        <a:rPr lang="ru-RU" dirty="0" smtClean="0"/>
                        <a:t>Особенности мышления</a:t>
                      </a:r>
                      <a:endParaRPr lang="ru-RU" dirty="0"/>
                    </a:p>
                  </a:txBody>
                  <a:tcPr/>
                </a:tc>
                <a:tc>
                  <a:txBody>
                    <a:bodyPr/>
                    <a:lstStyle/>
                    <a:p>
                      <a:endParaRPr lang="ru-RU"/>
                    </a:p>
                  </a:txBody>
                  <a:tcPr/>
                </a:tc>
                <a:tc>
                  <a:txBody>
                    <a:bodyPr/>
                    <a:lstStyle/>
                    <a:p>
                      <a:endParaRPr lang="ru-RU"/>
                    </a:p>
                  </a:txBody>
                  <a:tcPr/>
                </a:tc>
              </a:tr>
              <a:tr h="504056">
                <a:tc>
                  <a:txBody>
                    <a:bodyPr/>
                    <a:lstStyle/>
                    <a:p>
                      <a:r>
                        <a:rPr lang="ru-RU" dirty="0" smtClean="0"/>
                        <a:t>Особенности памяти</a:t>
                      </a:r>
                      <a:endParaRPr lang="ru-RU" dirty="0"/>
                    </a:p>
                  </a:txBody>
                  <a:tcPr/>
                </a:tc>
                <a:tc>
                  <a:txBody>
                    <a:bodyPr/>
                    <a:lstStyle/>
                    <a:p>
                      <a:endParaRPr lang="ru-RU"/>
                    </a:p>
                  </a:txBody>
                  <a:tcPr/>
                </a:tc>
                <a:tc>
                  <a:txBody>
                    <a:bodyPr/>
                    <a:lstStyle/>
                    <a:p>
                      <a:endParaRPr lang="ru-RU" dirty="0"/>
                    </a:p>
                  </a:txBody>
                  <a:tcPr/>
                </a:tc>
              </a:tr>
              <a:tr h="798463">
                <a:tc>
                  <a:txBody>
                    <a:bodyPr/>
                    <a:lstStyle/>
                    <a:p>
                      <a:r>
                        <a:rPr lang="ru-RU" dirty="0" smtClean="0"/>
                        <a:t>Интерес к предмету</a:t>
                      </a:r>
                    </a:p>
                    <a:p>
                      <a:r>
                        <a:rPr lang="ru-RU" dirty="0" smtClean="0"/>
                        <a:t>(</a:t>
                      </a:r>
                      <a:r>
                        <a:rPr lang="ru-RU" dirty="0" err="1" smtClean="0"/>
                        <a:t>В-высокая</a:t>
                      </a:r>
                      <a:r>
                        <a:rPr lang="ru-RU" dirty="0" smtClean="0"/>
                        <a:t>, </a:t>
                      </a:r>
                      <a:r>
                        <a:rPr lang="ru-RU" dirty="0" err="1" smtClean="0"/>
                        <a:t>С-средняя</a:t>
                      </a:r>
                      <a:r>
                        <a:rPr lang="ru-RU" dirty="0" smtClean="0"/>
                        <a:t>, </a:t>
                      </a:r>
                      <a:r>
                        <a:rPr lang="ru-RU" dirty="0" err="1" smtClean="0"/>
                        <a:t>Н-низкая</a:t>
                      </a:r>
                      <a:r>
                        <a:rPr lang="ru-RU" dirty="0" smtClean="0"/>
                        <a:t>)</a:t>
                      </a:r>
                      <a:endParaRPr lang="ru-RU" dirty="0"/>
                    </a:p>
                  </a:txBody>
                  <a:tcPr/>
                </a:tc>
                <a:tc>
                  <a:txBody>
                    <a:bodyPr/>
                    <a:lstStyle/>
                    <a:p>
                      <a:endParaRPr lang="ru-RU"/>
                    </a:p>
                  </a:txBody>
                  <a:tcPr/>
                </a:tc>
                <a:tc>
                  <a:txBody>
                    <a:bodyPr/>
                    <a:lstStyle/>
                    <a:p>
                      <a:endParaRPr lang="ru-RU" dirty="0"/>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8964488" cy="6858000"/>
          </a:xfrm>
          <a:prstGeom prst="rect">
            <a:avLst/>
          </a:prstGeom>
        </p:spPr>
        <p:txBody>
          <a:bodyPr wrap="square" numCol="2">
            <a:spAutoFit/>
          </a:bodyPr>
          <a:lstStyle/>
          <a:p>
            <a:r>
              <a:rPr lang="ru-RU" sz="1400" b="1" dirty="0" smtClean="0"/>
              <a:t>«ОПРЕДЕЛЕНИЕ ТЕМПЕРАМЕНТА РЕБЕНКА» (метод наблюдения) Б.С. Волков и Н.В. Волкова.</a:t>
            </a:r>
            <a:r>
              <a:rPr lang="ru-RU" sz="1400" dirty="0" smtClean="0"/>
              <a:t/>
            </a:r>
            <a:br>
              <a:rPr lang="ru-RU" sz="1400" dirty="0" smtClean="0"/>
            </a:br>
            <a:r>
              <a:rPr lang="ru-RU" sz="1400" dirty="0" smtClean="0"/>
              <a:t> 1. Как ведет себя в ситуации, когда необходимо быстро действовать:</a:t>
            </a:r>
          </a:p>
          <a:p>
            <a:r>
              <a:rPr lang="ru-RU" sz="1400" dirty="0" smtClean="0"/>
              <a:t>а) легко включается в работу;</a:t>
            </a:r>
          </a:p>
          <a:p>
            <a:r>
              <a:rPr lang="ru-RU" sz="1400" dirty="0" smtClean="0"/>
              <a:t>б) действует со страстью;</a:t>
            </a:r>
          </a:p>
          <a:p>
            <a:r>
              <a:rPr lang="ru-RU" sz="1400" dirty="0" smtClean="0"/>
              <a:t>в) действует спокойно, без лишних слов;</a:t>
            </a:r>
          </a:p>
          <a:p>
            <a:r>
              <a:rPr lang="ru-RU" sz="1400" dirty="0" smtClean="0"/>
              <a:t>г) действует робко, неуверенно.</a:t>
            </a:r>
          </a:p>
          <a:p>
            <a:r>
              <a:rPr lang="ru-RU" sz="1400" dirty="0" smtClean="0"/>
              <a:t>2. Как реагирует на замечания учителя:</a:t>
            </a:r>
          </a:p>
          <a:p>
            <a:r>
              <a:rPr lang="ru-RU" sz="1400" dirty="0" smtClean="0"/>
              <a:t>а) говорит, что так делать больше не будет, но через некоторое время опять делает то же самое;</a:t>
            </a:r>
          </a:p>
          <a:p>
            <a:r>
              <a:rPr lang="ru-RU" sz="1400" dirty="0" smtClean="0"/>
              <a:t>б) возмущается тем, что ему делают замечания;</a:t>
            </a:r>
          </a:p>
          <a:p>
            <a:r>
              <a:rPr lang="ru-RU" sz="1400" dirty="0" smtClean="0"/>
              <a:t>в) выслушивает и реагирует спокойно;</a:t>
            </a:r>
          </a:p>
          <a:p>
            <a:r>
              <a:rPr lang="ru-RU" sz="1400" dirty="0" smtClean="0"/>
              <a:t>г) молчит, но обижен.</a:t>
            </a:r>
          </a:p>
          <a:p>
            <a:r>
              <a:rPr lang="ru-RU" sz="1400" dirty="0" smtClean="0"/>
              <a:t>3. Как говорит с товарищами при обсуждении вопросов, которые </a:t>
            </a:r>
            <a:r>
              <a:rPr lang="ru-RU" sz="1400" dirty="0" err="1" smtClean="0"/>
              <a:t>eго</a:t>
            </a:r>
            <a:r>
              <a:rPr lang="ru-RU" sz="1400" dirty="0" smtClean="0"/>
              <a:t> очень волнуют:</a:t>
            </a:r>
          </a:p>
          <a:p>
            <a:r>
              <a:rPr lang="ru-RU" sz="1400" dirty="0" smtClean="0"/>
              <a:t>а) быстро, с жаром, но прислушивается к  высказываниям других;</a:t>
            </a:r>
          </a:p>
          <a:p>
            <a:r>
              <a:rPr lang="ru-RU" sz="1400" dirty="0" smtClean="0"/>
              <a:t>б) быстро, со страстью, но других не слушает;</a:t>
            </a:r>
          </a:p>
          <a:p>
            <a:r>
              <a:rPr lang="ru-RU" sz="1400" dirty="0" smtClean="0"/>
              <a:t>в) медленно, спокойно, но уверенно;</a:t>
            </a:r>
          </a:p>
          <a:p>
            <a:r>
              <a:rPr lang="ru-RU" sz="1400" dirty="0" smtClean="0"/>
              <a:t>г) с большим волнением и сомнением.</a:t>
            </a:r>
          </a:p>
          <a:p>
            <a:r>
              <a:rPr lang="ru-RU" sz="1400" dirty="0" smtClean="0"/>
              <a:t>4. Как ведет себя в ситуации, когда надо сдавать контрольную работу, а она не закончена; или контрольная сдана, но выясняется, что допущена ошибка:</a:t>
            </a:r>
          </a:p>
          <a:p>
            <a:r>
              <a:rPr lang="ru-RU" sz="1400" dirty="0" smtClean="0"/>
              <a:t>а) легко реагирует на создавшуюся ситуацию;</a:t>
            </a:r>
          </a:p>
          <a:p>
            <a:r>
              <a:rPr lang="ru-RU" sz="1400" dirty="0" smtClean="0"/>
              <a:t>б) торопится закончить работу, возмущается по поводу ошибок;</a:t>
            </a:r>
          </a:p>
          <a:p>
            <a:r>
              <a:rPr lang="ru-RU" sz="1400" dirty="0" smtClean="0"/>
              <a:t>в) решает спокойно, пока учитель не возьмет его работу, по поводу ошибок говорит мало;</a:t>
            </a:r>
          </a:p>
          <a:p>
            <a:r>
              <a:rPr lang="ru-RU" sz="1400" dirty="0" smtClean="0"/>
              <a:t>г) сдает работу без разговоров, но выражает неуверенность, сомнение в правильности решения.</a:t>
            </a:r>
          </a:p>
          <a:p>
            <a:r>
              <a:rPr lang="ru-RU" sz="1400" dirty="0" smtClean="0"/>
              <a:t>5. Как ведет себя при решении трудной задачи, если она не получается сразу:</a:t>
            </a:r>
          </a:p>
          <a:p>
            <a:r>
              <a:rPr lang="ru-RU" sz="1400" dirty="0" smtClean="0"/>
              <a:t>а) бросает, потом опять продолжает работу;</a:t>
            </a:r>
          </a:p>
          <a:p>
            <a:r>
              <a:rPr lang="ru-RU" sz="1400" dirty="0" smtClean="0"/>
              <a:t>б) решает упорно и настойчиво, но время от времени резко выражает возмущение;</a:t>
            </a:r>
          </a:p>
          <a:p>
            <a:r>
              <a:rPr lang="ru-RU" sz="1400" dirty="0" smtClean="0"/>
              <a:t>г) проявляет неуверенность, растерянность.</a:t>
            </a:r>
          </a:p>
          <a:p>
            <a:r>
              <a:rPr lang="ru-RU" sz="1400" dirty="0" smtClean="0"/>
              <a:t>6. Как ведет себя в ситуации, когда он спешит домой, а педагог или актив класса предлагают ему остаться в школе для выполнения какого-либо задания:</a:t>
            </a:r>
          </a:p>
          <a:p>
            <a:r>
              <a:rPr lang="ru-RU" sz="1400" dirty="0" smtClean="0"/>
              <a:t>а) быстро соглашается;</a:t>
            </a:r>
          </a:p>
          <a:p>
            <a:r>
              <a:rPr lang="ru-RU" sz="1400" dirty="0" smtClean="0"/>
              <a:t>б) возмущается;</a:t>
            </a:r>
          </a:p>
          <a:p>
            <a:r>
              <a:rPr lang="ru-RU" sz="1400" dirty="0" smtClean="0"/>
              <a:t>в) остается, не говорит ни слова;</a:t>
            </a:r>
          </a:p>
          <a:p>
            <a:r>
              <a:rPr lang="ru-RU" sz="1400" dirty="0" smtClean="0"/>
              <a:t>г) проявляет неуверенность.</a:t>
            </a:r>
          </a:p>
          <a:p>
            <a:r>
              <a:rPr lang="ru-RU" sz="1400" dirty="0" smtClean="0"/>
              <a:t>7. Как ведет себя в незнакомой обстановке:</a:t>
            </a:r>
          </a:p>
          <a:p>
            <a:r>
              <a:rPr lang="ru-RU" sz="1400" dirty="0" smtClean="0"/>
              <a:t>а) проявляет максимум активности, легко и быстро получает необходи­мые сведения для ориентировки, быстро принимает решения;</a:t>
            </a:r>
          </a:p>
          <a:p>
            <a:r>
              <a:rPr lang="ru-RU" sz="1400" dirty="0" smtClean="0"/>
              <a:t>б) проявляет активность в каком-то одном направлении, из-за этого дос­таточных сведений не получает, но решения принимает быстро;</a:t>
            </a:r>
          </a:p>
          <a:p>
            <a:r>
              <a:rPr lang="ru-RU" sz="1400" dirty="0" smtClean="0"/>
              <a:t>в) спокойно присматривается к происходящему вокруг, с решениями не спешит;</a:t>
            </a:r>
          </a:p>
          <a:p>
            <a:r>
              <a:rPr lang="ru-RU" sz="1400" dirty="0" smtClean="0"/>
              <a:t>г) робко знакомится с обстановкой, решения принимает неуверенно. </a:t>
            </a:r>
          </a:p>
          <a:p>
            <a:r>
              <a:rPr lang="ru-RU" sz="1400" b="1" dirty="0" smtClean="0"/>
              <a:t>Ключ</a:t>
            </a:r>
            <a:r>
              <a:rPr lang="ru-RU" sz="1400" dirty="0" smtClean="0"/>
              <a:t/>
            </a:r>
            <a:br>
              <a:rPr lang="ru-RU" sz="1400" dirty="0" smtClean="0"/>
            </a:br>
            <a:r>
              <a:rPr lang="ru-RU" sz="1400" dirty="0" smtClean="0"/>
              <a:t>Если преобладают ответы «А», вы имеете дело с сангвиническим типом; если «Б» — с холерическим; если «В» — с флегматическим; если «Г» — с меланхолическим типом темперамента. </a:t>
            </a:r>
            <a:endParaRPr lang="ru-RU" sz="1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idx="1"/>
          </p:nvPr>
        </p:nvSpPr>
        <p:spPr>
          <a:xfrm>
            <a:off x="0" y="836712"/>
            <a:ext cx="9144000" cy="6021288"/>
          </a:xfrm>
        </p:spPr>
        <p:txBody>
          <a:bodyPr>
            <a:normAutofit fontScale="47500" lnSpcReduction="20000"/>
          </a:bodyPr>
          <a:lstStyle/>
          <a:p>
            <a:pPr>
              <a:buNone/>
            </a:pPr>
            <a:r>
              <a:rPr lang="ru-RU" b="1" dirty="0" smtClean="0"/>
              <a:t>Время </a:t>
            </a:r>
            <a:r>
              <a:rPr lang="ru-RU" b="1" dirty="0"/>
              <a:t>проведения </a:t>
            </a:r>
            <a:r>
              <a:rPr lang="ru-RU" dirty="0"/>
              <a:t>тестирования в </a:t>
            </a:r>
            <a:r>
              <a:rPr lang="ru-RU" dirty="0" smtClean="0"/>
              <a:t>классе </a:t>
            </a:r>
            <a:r>
              <a:rPr lang="ru-RU" dirty="0"/>
              <a:t>– 10 минут.</a:t>
            </a:r>
          </a:p>
          <a:p>
            <a:pPr>
              <a:buNone/>
            </a:pPr>
            <a:r>
              <a:rPr lang="ru-RU" b="1" dirty="0" smtClean="0"/>
              <a:t>Наглядный </a:t>
            </a:r>
            <a:r>
              <a:rPr lang="ru-RU" b="1" dirty="0"/>
              <a:t>материал:</a:t>
            </a:r>
            <a:r>
              <a:rPr lang="ru-RU" dirty="0"/>
              <a:t> </a:t>
            </a:r>
            <a:r>
              <a:rPr lang="ru-RU" dirty="0" smtClean="0"/>
              <a:t>9 </a:t>
            </a:r>
            <a:r>
              <a:rPr lang="ru-RU" dirty="0"/>
              <a:t>карточек; на каждой написано по одному слову: «карась», «орел», «овца», «перья», «чешуя», «шерсть», «летать», «плавать», «бегать».</a:t>
            </a:r>
          </a:p>
          <a:p>
            <a:pPr>
              <a:buNone/>
            </a:pPr>
            <a:r>
              <a:rPr lang="ru-RU" b="1" dirty="0"/>
              <a:t>Инструкция.</a:t>
            </a:r>
            <a:r>
              <a:rPr lang="ru-RU" i="1" dirty="0"/>
              <a:t> </a:t>
            </a:r>
            <a:endParaRPr lang="ru-RU" dirty="0"/>
          </a:p>
          <a:p>
            <a:pPr>
              <a:buNone/>
            </a:pPr>
            <a:r>
              <a:rPr lang="ru-RU" dirty="0"/>
              <a:t>Учитель размещает на доске все карточки, перемешав их, и предлагает </a:t>
            </a:r>
            <a:r>
              <a:rPr lang="ru-RU" dirty="0" smtClean="0"/>
              <a:t>учащимся </a:t>
            </a:r>
            <a:r>
              <a:rPr lang="ru-RU" dirty="0"/>
              <a:t>разложить все карточки по три штуки на 3 группы так, чтобы в каждой группе было что-то общее между словами.</a:t>
            </a:r>
          </a:p>
          <a:p>
            <a:pPr>
              <a:buNone/>
            </a:pPr>
            <a:r>
              <a:rPr lang="ru-RU" dirty="0"/>
              <a:t>Учащимся раздаются листы бумаги, на которых они записывают свои результаты.</a:t>
            </a:r>
          </a:p>
          <a:p>
            <a:pPr>
              <a:buNone/>
            </a:pPr>
            <a:r>
              <a:rPr lang="ru-RU" b="1" dirty="0"/>
              <a:t>Оценка результатов:</a:t>
            </a:r>
            <a:endParaRPr lang="ru-RU" dirty="0"/>
          </a:p>
          <a:p>
            <a:pPr>
              <a:buNone/>
            </a:pPr>
            <a:r>
              <a:rPr lang="ru-RU" dirty="0"/>
              <a:t>I вариант:</a:t>
            </a:r>
          </a:p>
          <a:p>
            <a:pPr>
              <a:buNone/>
            </a:pPr>
            <a:r>
              <a:rPr lang="ru-RU" dirty="0"/>
              <a:t>1-я группа карточек — «карась», «плавать», «чешуя».</a:t>
            </a:r>
          </a:p>
          <a:p>
            <a:pPr>
              <a:buNone/>
            </a:pPr>
            <a:r>
              <a:rPr lang="ru-RU" dirty="0"/>
              <a:t>2-я группа карточек — «орел», «летать», «перья».</a:t>
            </a:r>
          </a:p>
          <a:p>
            <a:pPr>
              <a:buNone/>
            </a:pPr>
            <a:r>
              <a:rPr lang="ru-RU" dirty="0"/>
              <a:t>3-я группа карточек — «овца», «бегать», «шерсть».</a:t>
            </a:r>
          </a:p>
          <a:p>
            <a:pPr>
              <a:buNone/>
            </a:pPr>
            <a:r>
              <a:rPr lang="ru-RU" b="1" dirty="0"/>
              <a:t>Предметы и явления обобщены по их функциональным признакам. Преобладает I сигнальная система. Художественный тип. Образное мышление. Доминирование правого полушария.</a:t>
            </a:r>
            <a:endParaRPr lang="ru-RU" dirty="0"/>
          </a:p>
          <a:p>
            <a:pPr>
              <a:buNone/>
            </a:pPr>
            <a:r>
              <a:rPr lang="ru-RU" dirty="0"/>
              <a:t>II вариант:</a:t>
            </a:r>
          </a:p>
          <a:p>
            <a:pPr>
              <a:buNone/>
            </a:pPr>
            <a:r>
              <a:rPr lang="ru-RU" dirty="0"/>
              <a:t>1-я группа карточек — «карась», «орел», «овца».</a:t>
            </a:r>
          </a:p>
          <a:p>
            <a:pPr>
              <a:buNone/>
            </a:pPr>
            <a:r>
              <a:rPr lang="ru-RU" dirty="0"/>
              <a:t>2-я группа карточек — «бегать», «плавать», «летать».</a:t>
            </a:r>
          </a:p>
          <a:p>
            <a:pPr>
              <a:buNone/>
            </a:pPr>
            <a:r>
              <a:rPr lang="ru-RU" dirty="0"/>
              <a:t>3-я группа карточек — «шерсть», «перья», «чешуя».</a:t>
            </a:r>
          </a:p>
          <a:p>
            <a:pPr>
              <a:buNone/>
            </a:pPr>
            <a:r>
              <a:rPr lang="ru-RU" b="1" dirty="0"/>
              <a:t>Вариант возможен на основе анализа, когда выделяются общие существенные признаки. Преобладает II сигнальная система. Мыслительный тип. Логическое мышление. Доминирование левого полушария.</a:t>
            </a:r>
            <a:endParaRPr lang="ru-RU" dirty="0"/>
          </a:p>
          <a:p>
            <a:pPr>
              <a:buNone/>
            </a:pPr>
            <a:r>
              <a:rPr lang="ru-RU" dirty="0"/>
              <a:t>III вариант:</a:t>
            </a:r>
          </a:p>
          <a:p>
            <a:pPr>
              <a:buNone/>
            </a:pPr>
            <a:r>
              <a:rPr lang="ru-RU" b="1" dirty="0"/>
              <a:t>Одновременное выполнение I и II вариантов теста. Смешанный тип.</a:t>
            </a:r>
            <a:endParaRPr lang="ru-RU" dirty="0"/>
          </a:p>
          <a:p>
            <a:pPr>
              <a:buNone/>
            </a:pPr>
            <a:r>
              <a:rPr lang="ru-RU" dirty="0"/>
              <a:t>Если учащийся не справился с заданием или не дал ответ по одному из предложенных вариантов, то с ним рекомендуется поработать индивидуально. Возможно,  ребёнок не понял смысла задания.</a:t>
            </a:r>
          </a:p>
          <a:p>
            <a:pPr>
              <a:buNone/>
            </a:pPr>
            <a:endParaRPr lang="ru-RU" dirty="0"/>
          </a:p>
        </p:txBody>
      </p:sp>
      <p:sp>
        <p:nvSpPr>
          <p:cNvPr id="6" name="Заголовок 5"/>
          <p:cNvSpPr>
            <a:spLocks noGrp="1"/>
          </p:cNvSpPr>
          <p:nvPr>
            <p:ph type="title"/>
          </p:nvPr>
        </p:nvSpPr>
        <p:spPr>
          <a:xfrm>
            <a:off x="457200" y="274638"/>
            <a:ext cx="8229600" cy="418058"/>
          </a:xfrm>
        </p:spPr>
        <p:txBody>
          <a:bodyPr>
            <a:normAutofit fontScale="90000"/>
          </a:bodyPr>
          <a:lstStyle/>
          <a:p>
            <a:r>
              <a:rPr lang="ru-RU" b="1" dirty="0" smtClean="0"/>
              <a:t>Тест И.П. Павлова</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404664"/>
            <a:ext cx="9144000" cy="5047536"/>
          </a:xfrm>
          <a:prstGeom prst="rect">
            <a:avLst/>
          </a:prstGeom>
        </p:spPr>
        <p:txBody>
          <a:bodyPr wrap="square">
            <a:spAutoFit/>
          </a:bodyPr>
          <a:lstStyle/>
          <a:p>
            <a:pPr fontAlgn="base"/>
            <a:r>
              <a:rPr lang="ru-RU" sz="1400" b="1" dirty="0" smtClean="0"/>
              <a:t>Словарь общения.</a:t>
            </a:r>
          </a:p>
          <a:p>
            <a:pPr fontAlgn="base"/>
            <a:r>
              <a:rPr lang="ru-RU" sz="1400" b="1" dirty="0" err="1" smtClean="0"/>
              <a:t>Визуал</a:t>
            </a:r>
            <a:r>
              <a:rPr lang="ru-RU" sz="1400" dirty="0" smtClean="0"/>
              <a:t> в своей речи употребляет существительные, глаголы, прилагательные, связанные в основном со зрением (смотреть, наблюдать, картина, на первый взгляд, прозрачный, яркий, красочный, как видите и т.д.).</a:t>
            </a:r>
          </a:p>
          <a:p>
            <a:pPr fontAlgn="base"/>
            <a:r>
              <a:rPr lang="ru-RU" sz="1400" dirty="0" smtClean="0"/>
              <a:t>Для </a:t>
            </a:r>
            <a:r>
              <a:rPr lang="ru-RU" sz="1400" b="1" dirty="0" err="1" smtClean="0"/>
              <a:t>аудиала</a:t>
            </a:r>
            <a:r>
              <a:rPr lang="ru-RU" sz="1400" dirty="0" smtClean="0"/>
              <a:t> характерно употребление слов, связанных со слуховым восприятием (голос, послушайте, обсуждать, молчаливый, тишина, громкий, благозвучный и т. д.).</a:t>
            </a:r>
          </a:p>
          <a:p>
            <a:pPr fontAlgn="base"/>
            <a:r>
              <a:rPr lang="ru-RU" sz="1400" dirty="0" smtClean="0"/>
              <a:t>Словарь </a:t>
            </a:r>
            <a:r>
              <a:rPr lang="ru-RU" sz="1400" b="1" dirty="0" err="1" smtClean="0"/>
              <a:t>кинестетика</a:t>
            </a:r>
            <a:r>
              <a:rPr lang="ru-RU" sz="1400" dirty="0" smtClean="0"/>
              <a:t> в основном включает слова, описывающие чувства или движения (схватывать, мягкий, теплый, прикосновение, гибкий, хороший нюх и пр.).</a:t>
            </a:r>
          </a:p>
          <a:p>
            <a:pPr fontAlgn="base"/>
            <a:r>
              <a:rPr lang="ru-RU" sz="1400" b="1" dirty="0" smtClean="0"/>
              <a:t>Направление взгляда.</a:t>
            </a:r>
          </a:p>
          <a:p>
            <a:pPr fontAlgn="base"/>
            <a:r>
              <a:rPr lang="ru-RU" sz="1400" dirty="0" smtClean="0"/>
              <a:t>У </a:t>
            </a:r>
            <a:r>
              <a:rPr lang="ru-RU" sz="1400" dirty="0" err="1" smtClean="0"/>
              <a:t>визуалов</a:t>
            </a:r>
            <a:r>
              <a:rPr lang="ru-RU" sz="1400" dirty="0" smtClean="0"/>
              <a:t> при общении взгляд направлен в основном вверх, у </a:t>
            </a:r>
            <a:r>
              <a:rPr lang="ru-RU" sz="1400" dirty="0" err="1" smtClean="0"/>
              <a:t>аудиалов</a:t>
            </a:r>
            <a:r>
              <a:rPr lang="ru-RU" sz="1400" dirty="0" smtClean="0"/>
              <a:t> - по средней линии, у </a:t>
            </a:r>
            <a:r>
              <a:rPr lang="ru-RU" sz="1400" dirty="0" err="1" smtClean="0"/>
              <a:t>кинестетиков</a:t>
            </a:r>
            <a:r>
              <a:rPr lang="ru-RU" sz="1400" dirty="0" smtClean="0"/>
              <a:t> - вниз.</a:t>
            </a:r>
          </a:p>
          <a:p>
            <a:pPr fontAlgn="base"/>
            <a:r>
              <a:rPr lang="ru-RU" sz="1400" b="1" dirty="0" smtClean="0"/>
              <a:t>Особенности внимания.</a:t>
            </a:r>
          </a:p>
          <a:p>
            <a:pPr fontAlgn="base"/>
            <a:r>
              <a:rPr lang="ru-RU" sz="1400" dirty="0" err="1" smtClean="0"/>
              <a:t>Кинестетику</a:t>
            </a:r>
            <a:r>
              <a:rPr lang="ru-RU" sz="1400" dirty="0" smtClean="0"/>
              <a:t> вообще трудно концентрировать свое внимание, и его можно отвлечь чем угодно; </a:t>
            </a:r>
            <a:r>
              <a:rPr lang="ru-RU" sz="1400" dirty="0" err="1" smtClean="0"/>
              <a:t>аудиал</a:t>
            </a:r>
            <a:r>
              <a:rPr lang="ru-RU" sz="1400" dirty="0" smtClean="0"/>
              <a:t> легко отвлекается на звуки; </a:t>
            </a:r>
            <a:r>
              <a:rPr lang="ru-RU" sz="1400" dirty="0" err="1" smtClean="0"/>
              <a:t>визуалу</a:t>
            </a:r>
            <a:r>
              <a:rPr lang="ru-RU" sz="1400" dirty="0" smtClean="0"/>
              <a:t> шум практически не мешает.</a:t>
            </a:r>
          </a:p>
          <a:p>
            <a:pPr fontAlgn="base"/>
            <a:r>
              <a:rPr lang="ru-RU" sz="1400" b="1" dirty="0" smtClean="0"/>
              <a:t>Особенности запоминания.</a:t>
            </a:r>
          </a:p>
          <a:p>
            <a:pPr fontAlgn="base"/>
            <a:r>
              <a:rPr lang="ru-RU" sz="1400" dirty="0" err="1" smtClean="0"/>
              <a:t>Визуал</a:t>
            </a:r>
            <a:r>
              <a:rPr lang="ru-RU" sz="1400" dirty="0" smtClean="0"/>
              <a:t> помнит то, что видел, запоминает картинами. </a:t>
            </a:r>
            <a:r>
              <a:rPr lang="ru-RU" sz="1400" dirty="0" err="1" smtClean="0"/>
              <a:t>Аудиал</a:t>
            </a:r>
            <a:r>
              <a:rPr lang="ru-RU" sz="1400" dirty="0" smtClean="0"/>
              <a:t> - то, что обсуждал; запоминает слушая. </a:t>
            </a:r>
            <a:r>
              <a:rPr lang="ru-RU" sz="1400" dirty="0" err="1" smtClean="0"/>
              <a:t>Кинестетик</a:t>
            </a:r>
            <a:r>
              <a:rPr lang="ru-RU" sz="1400" dirty="0" smtClean="0"/>
              <a:t> помнит общее впечатление. Запоминает двигаясь.</a:t>
            </a:r>
          </a:p>
          <a:p>
            <a:pPr fontAlgn="base"/>
            <a:r>
              <a:rPr lang="ru-RU" sz="1400" b="1" dirty="0" smtClean="0"/>
              <a:t>Как записывает домашнее задание. </a:t>
            </a:r>
            <a:r>
              <a:rPr lang="ru-RU" sz="1400" dirty="0" smtClean="0"/>
              <a:t>Допустим, оно написано на классной доске.</a:t>
            </a:r>
          </a:p>
          <a:p>
            <a:pPr fontAlgn="base"/>
            <a:r>
              <a:rPr lang="ru-RU" sz="1400" dirty="0" err="1" smtClean="0"/>
              <a:t>Визуал</a:t>
            </a:r>
            <a:r>
              <a:rPr lang="ru-RU" sz="1400" dirty="0" smtClean="0"/>
              <a:t>: послушно откроет дневник и запишет, вернее, перепишет с доски то, что задано на дом. Он предпочитает иметь нужную ему информацию, чем спрашивать у других. Он легко воспримет ее записанной именно на доске.</a:t>
            </a:r>
          </a:p>
          <a:p>
            <a:pPr fontAlgn="base"/>
            <a:r>
              <a:rPr lang="ru-RU" sz="1400" dirty="0" err="1" smtClean="0"/>
              <a:t>Аудиал</a:t>
            </a:r>
            <a:r>
              <a:rPr lang="ru-RU" sz="1400" dirty="0" smtClean="0"/>
              <a:t>: если захочет записать домашнее задание в школе, то, скорее всего, переспросит у соседа по парте, что задано. Со слуха запишет эту информацию себе в дневник. Дома может "сесть на телефон" и узнать о том, что задано, у одноклассников. Или просит сделать это родителей и сказать ему.</a:t>
            </a:r>
          </a:p>
          <a:p>
            <a:pPr fontAlgn="base"/>
            <a:r>
              <a:rPr lang="ru-RU" sz="1400" dirty="0" err="1" smtClean="0"/>
              <a:t>Кинестетик</a:t>
            </a:r>
            <a:r>
              <a:rPr lang="ru-RU" sz="1400" dirty="0" smtClean="0"/>
              <a:t>: чаще всего долго роется у себя в портфеле, достает оттуда учебники, находит нужные страницы и прямо в учебниках обводит номера нужных упражнений.</a:t>
            </a:r>
          </a:p>
        </p:txBody>
      </p:sp>
      <p:sp>
        <p:nvSpPr>
          <p:cNvPr id="5" name="Прямоугольник 4"/>
          <p:cNvSpPr/>
          <p:nvPr/>
        </p:nvSpPr>
        <p:spPr>
          <a:xfrm>
            <a:off x="0" y="1"/>
            <a:ext cx="9144000" cy="369332"/>
          </a:xfrm>
          <a:prstGeom prst="rect">
            <a:avLst/>
          </a:prstGeom>
        </p:spPr>
        <p:txBody>
          <a:bodyPr wrap="square">
            <a:spAutoFit/>
          </a:bodyPr>
          <a:lstStyle/>
          <a:p>
            <a:r>
              <a:rPr lang="ru-RU" dirty="0" smtClean="0"/>
              <a:t>Доминирующий канал восприятия информации (метод наблюдения)</a:t>
            </a:r>
          </a:p>
        </p:txBody>
      </p:sp>
      <p:sp>
        <p:nvSpPr>
          <p:cNvPr id="6" name="Прямоугольник 5"/>
          <p:cNvSpPr/>
          <p:nvPr/>
        </p:nvSpPr>
        <p:spPr>
          <a:xfrm>
            <a:off x="0" y="5657671"/>
            <a:ext cx="9144000" cy="1200329"/>
          </a:xfrm>
          <a:prstGeom prst="rect">
            <a:avLst/>
          </a:prstGeom>
        </p:spPr>
        <p:txBody>
          <a:bodyPr wrap="square">
            <a:spAutoFit/>
          </a:bodyPr>
          <a:lstStyle/>
          <a:p>
            <a:r>
              <a:rPr lang="ru-RU" dirty="0" smtClean="0"/>
              <a:t>Тест  </a:t>
            </a:r>
            <a:r>
              <a:rPr lang="ru-RU" dirty="0" err="1" smtClean="0"/>
              <a:t>аудиал</a:t>
            </a:r>
            <a:r>
              <a:rPr lang="ru-RU" dirty="0" smtClean="0"/>
              <a:t>, </a:t>
            </a:r>
            <a:r>
              <a:rPr lang="ru-RU" dirty="0" err="1" smtClean="0"/>
              <a:t>визуал</a:t>
            </a:r>
            <a:r>
              <a:rPr lang="ru-RU" dirty="0" smtClean="0"/>
              <a:t>, </a:t>
            </a:r>
            <a:r>
              <a:rPr lang="ru-RU" dirty="0" err="1" smtClean="0"/>
              <a:t>кинестетик</a:t>
            </a:r>
            <a:r>
              <a:rPr lang="ru-RU" dirty="0" smtClean="0"/>
              <a:t> (диагностика доминирующей </a:t>
            </a:r>
            <a:r>
              <a:rPr lang="ru-RU" dirty="0" err="1" smtClean="0"/>
              <a:t>перцептивной</a:t>
            </a:r>
            <a:r>
              <a:rPr lang="ru-RU" dirty="0" smtClean="0"/>
              <a:t> модальности С. </a:t>
            </a:r>
            <a:r>
              <a:rPr lang="ru-RU" dirty="0" err="1" smtClean="0"/>
              <a:t>Ефремцева</a:t>
            </a:r>
            <a:r>
              <a:rPr lang="ru-RU" dirty="0" smtClean="0"/>
              <a:t> / методика на восприятие):</a:t>
            </a:r>
            <a:br>
              <a:rPr lang="ru-RU" dirty="0" smtClean="0"/>
            </a:br>
            <a:r>
              <a:rPr lang="ru-RU" dirty="0" smtClean="0"/>
              <a:t> </a:t>
            </a:r>
            <a:r>
              <a:rPr lang="ru-RU" u="sng" dirty="0" smtClean="0">
                <a:hlinkClick r:id="rId2"/>
              </a:rPr>
              <a:t>http://psycabi.net/testy/289-test-audial-vizual-kinestetik-diagnostika-dominiruyushchej-pertseptivnoj-modalnosti-s-efremtseva</a:t>
            </a: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6986528"/>
          </a:xfrm>
          <a:prstGeom prst="rect">
            <a:avLst/>
          </a:prstGeom>
        </p:spPr>
        <p:txBody>
          <a:bodyPr wrap="square">
            <a:spAutoFit/>
          </a:bodyPr>
          <a:lstStyle/>
          <a:p>
            <a:r>
              <a:rPr lang="ru-RU" b="1" i="1" dirty="0" smtClean="0"/>
              <a:t>Методика «Определение типа памяти»</a:t>
            </a:r>
            <a:endParaRPr lang="ru-RU" b="1" dirty="0" smtClean="0"/>
          </a:p>
          <a:p>
            <a:endParaRPr lang="ru-RU" sz="1400" dirty="0" smtClean="0"/>
          </a:p>
          <a:p>
            <a:r>
              <a:rPr lang="ru-RU" sz="1600" dirty="0" smtClean="0"/>
              <a:t>Оборудование: четыре ряда слов, записанных на отдельных карточках; се­кундомер.</a:t>
            </a:r>
          </a:p>
          <a:p>
            <a:endParaRPr lang="ru-RU" sz="1600" dirty="0" smtClean="0"/>
          </a:p>
          <a:p>
            <a:r>
              <a:rPr lang="ru-RU" sz="1600" dirty="0" smtClean="0"/>
              <a:t>Для запоминания на слух: машина, яблоко, карандаш, весна, лампа, лес, дождь, цветок, кастрюля, попугай.</a:t>
            </a:r>
          </a:p>
          <a:p>
            <a:r>
              <a:rPr lang="ru-RU" sz="1600" dirty="0" smtClean="0"/>
              <a:t>Для запоминания при зрительном восприятии: самолет, груша, ручка, зима, свеча, поле, молния, орех, сковородка, утка.</a:t>
            </a:r>
          </a:p>
          <a:p>
            <a:r>
              <a:rPr lang="ru-RU" sz="1600" dirty="0" smtClean="0"/>
              <a:t>Для запоминания при моторно-слуховом восприятии: пароход, слива, линей­ка, лето, абажур, река, гром, ягода, тарелка, гусь.</a:t>
            </a:r>
          </a:p>
          <a:p>
            <a:r>
              <a:rPr lang="ru-RU" sz="1600" dirty="0" smtClean="0"/>
              <a:t>Для запоминания при комбинированном восприятии: поезд, вишня, тетрадь, осень, торшер, поляна, гроза, гриб, чашка, курица.</a:t>
            </a:r>
          </a:p>
          <a:p>
            <a:endParaRPr lang="ru-RU" sz="1600" dirty="0" smtClean="0"/>
          </a:p>
          <a:p>
            <a:r>
              <a:rPr lang="ru-RU" sz="1600" dirty="0" smtClean="0"/>
              <a:t>Порядок исследования. Ученику сообщают, что ему будет прочитан ряд слов, которые он должен постараться запомнить и по команде экспериментатора записать.</a:t>
            </a:r>
          </a:p>
          <a:p>
            <a:r>
              <a:rPr lang="ru-RU" sz="1600" dirty="0" smtClean="0"/>
              <a:t>Читается первый ряд слов. Интервал между словами при чтении - 3 секунды; записывать их ученик должен после 10-секундного перерыва после окончания чтения всего ряда; затем отдых 10 минут.</a:t>
            </a:r>
          </a:p>
          <a:p>
            <a:r>
              <a:rPr lang="ru-RU" sz="1600" dirty="0" smtClean="0"/>
              <a:t>Предложите ученику про себя прочитать слова второго ряда, которые экспо­нируются в течение одной минуты, и записать те, которые он сумел запомнить. Отдых 10 минут.</a:t>
            </a:r>
          </a:p>
          <a:p>
            <a:r>
              <a:rPr lang="ru-RU" sz="1600" dirty="0" smtClean="0"/>
              <a:t>Экспериментатор читает ученику слова третьего ряда, а испытуемый шепо­том повторяет каждое из них. Затем записывает на ли­стке запомнившиеся слова. Отдых 10 минут.</a:t>
            </a:r>
          </a:p>
          <a:p>
            <a:r>
              <a:rPr lang="ru-RU" sz="1600" dirty="0" smtClean="0"/>
              <a:t>Экспериментатор показывает ученику слова четвертого ряда, читает их ему. Испытуемый повторяет каждое слово шепотом. Затем записывает на листке запомнившиеся слова. Отдых 10 минут.</a:t>
            </a:r>
          </a:p>
          <a:p>
            <a:r>
              <a:rPr lang="ru-RU" sz="1600" dirty="0" smtClean="0"/>
              <a:t>Обработка и анализ результатов. О преобладающем типе памяти испытуемо­го можно сделать вывод, подсчитав коэффициент типа памяти (С). С </a:t>
            </a:r>
            <a:r>
              <a:rPr lang="ru-RU" sz="1600" dirty="0" err="1" smtClean="0"/>
              <a:t>=a</a:t>
            </a:r>
            <a:r>
              <a:rPr lang="ru-RU" sz="1600" dirty="0" smtClean="0"/>
              <a:t>/10, где а - количество правильно воспроизведенных слов. Тип памяти определяется по то­му, в каком из рядов было большее воспроизведение слов. Чем ближе коэффициент типа памяти к единице, тем лучше развит у испытуемого данный тип памяти.</a:t>
            </a:r>
            <a:endParaRPr lang="ru-RU" sz="1600"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325</TotalTime>
  <Words>1599</Words>
  <Application>Microsoft Office PowerPoint</Application>
  <PresentationFormat>Экран (4:3)</PresentationFormat>
  <Paragraphs>212</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Тема Office</vt:lpstr>
      <vt:lpstr>Педагогическая диагностика: сущность и содержание</vt:lpstr>
      <vt:lpstr>Педагогическая диагностика — это разностороннее изучение и описание объекта (личности, группы) и педагогической ситуации с целью принятия конкретного решения и разработки эффективных учебно-воспитательных действий и операций.</vt:lpstr>
      <vt:lpstr>Слайд 3</vt:lpstr>
      <vt:lpstr>            </vt:lpstr>
      <vt:lpstr>Диагностическая карта класса (для учителя-предметника)</vt:lpstr>
      <vt:lpstr>Слайд 6</vt:lpstr>
      <vt:lpstr>Тест И.П. Павлова</vt:lpstr>
      <vt:lpstr>Слайд 8</vt:lpstr>
      <vt:lpstr>Слайд 9</vt:lpstr>
      <vt:lpstr>Слайд 10</vt:lpstr>
      <vt:lpstr>Слайд 11</vt:lpstr>
      <vt:lpstr>Слайд 12</vt:lpstr>
      <vt:lpstr>Слайд 13</vt:lpstr>
      <vt:lpstr>Слайд 14</vt:lpstr>
      <vt:lpstr>Литература</vt:lpstr>
    </vt:vector>
  </TitlesOfParts>
  <Company>DNS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Ниловы</dc:creator>
  <cp:lastModifiedBy>fpkipp</cp:lastModifiedBy>
  <cp:revision>26</cp:revision>
  <dcterms:created xsi:type="dcterms:W3CDTF">2014-03-29T23:35:22Z</dcterms:created>
  <dcterms:modified xsi:type="dcterms:W3CDTF">2015-12-22T09:43:46Z</dcterms:modified>
</cp:coreProperties>
</file>