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85" r:id="rId2"/>
    <p:sldId id="287" r:id="rId3"/>
    <p:sldId id="281" r:id="rId4"/>
    <p:sldId id="262" r:id="rId5"/>
    <p:sldId id="291" r:id="rId6"/>
    <p:sldId id="294" r:id="rId7"/>
    <p:sldId id="270" r:id="rId8"/>
    <p:sldId id="271" r:id="rId9"/>
    <p:sldId id="258" r:id="rId10"/>
    <p:sldId id="266" r:id="rId11"/>
    <p:sldId id="267" r:id="rId12"/>
    <p:sldId id="278" r:id="rId13"/>
    <p:sldId id="257" r:id="rId14"/>
    <p:sldId id="256" r:id="rId15"/>
    <p:sldId id="295" r:id="rId16"/>
    <p:sldId id="286" r:id="rId17"/>
    <p:sldId id="292" r:id="rId18"/>
    <p:sldId id="293" r:id="rId19"/>
    <p:sldId id="282" r:id="rId20"/>
    <p:sldId id="273" r:id="rId21"/>
    <p:sldId id="277" r:id="rId22"/>
    <p:sldId id="275" r:id="rId23"/>
    <p:sldId id="276" r:id="rId24"/>
    <p:sldId id="290" r:id="rId25"/>
    <p:sldId id="289" r:id="rId26"/>
    <p:sldId id="288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179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B590093-A518-4456-AD6D-5DD9F97C24F4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B6EABCE-19E6-485B-A6FC-44ABB79639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48680"/>
            <a:ext cx="8686800" cy="5531445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7030A0"/>
                </a:solidFill>
              </a:rPr>
              <a:t>      </a:t>
            </a:r>
            <a:endParaRPr lang="ru-RU" sz="4800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ru-RU" sz="7700" b="1" i="1" dirty="0" smtClean="0">
                <a:solidFill>
                  <a:srgbClr val="7030A0"/>
                </a:solidFill>
                <a:latin typeface="Arial Narrow" pitchFamily="34" charset="0"/>
              </a:rPr>
              <a:t>Роль  </a:t>
            </a:r>
            <a:r>
              <a:rPr lang="ru-RU" sz="7700" b="1" i="1" dirty="0" smtClean="0">
                <a:solidFill>
                  <a:srgbClr val="7030A0"/>
                </a:solidFill>
                <a:latin typeface="Arial Narrow" pitchFamily="34" charset="0"/>
              </a:rPr>
              <a:t>педагогической        		диагностики </a:t>
            </a:r>
          </a:p>
          <a:p>
            <a:pPr algn="ctr">
              <a:buNone/>
            </a:pPr>
            <a:r>
              <a:rPr lang="ru-RU" sz="7700" b="1" i="1" dirty="0" smtClean="0">
                <a:solidFill>
                  <a:srgbClr val="7030A0"/>
                </a:solidFill>
                <a:latin typeface="Arial Narrow" pitchFamily="34" charset="0"/>
              </a:rPr>
              <a:t> 		в организации  работы</a:t>
            </a:r>
          </a:p>
          <a:p>
            <a:pPr lvl="1" algn="ctr">
              <a:buNone/>
            </a:pPr>
            <a:r>
              <a:rPr lang="ru-RU" sz="7700" b="1" i="1" dirty="0" smtClean="0">
                <a:solidFill>
                  <a:srgbClr val="7030A0"/>
                </a:solidFill>
                <a:latin typeface="Arial Narrow" pitchFamily="34" charset="0"/>
              </a:rPr>
              <a:t> с классным </a:t>
            </a:r>
            <a:r>
              <a:rPr lang="ru-RU" sz="7700" b="1" i="1" dirty="0" smtClean="0">
                <a:solidFill>
                  <a:srgbClr val="7030A0"/>
                </a:solidFill>
                <a:latin typeface="Arial Narrow" pitchFamily="34" charset="0"/>
              </a:rPr>
              <a:t>коллективом</a:t>
            </a:r>
            <a:r>
              <a:rPr lang="ru-RU" sz="5400" b="1" i="1" dirty="0" smtClean="0">
                <a:solidFill>
                  <a:srgbClr val="7030A0"/>
                </a:solidFill>
                <a:latin typeface="Arial Narrow" pitchFamily="34" charset="0"/>
              </a:rPr>
              <a:t>.</a:t>
            </a:r>
          </a:p>
          <a:p>
            <a:pPr lvl="1">
              <a:buNone/>
            </a:pPr>
            <a:endParaRPr lang="ru-RU" sz="5400" b="1" i="1" dirty="0">
              <a:solidFill>
                <a:srgbClr val="7030A0"/>
              </a:solidFill>
              <a:latin typeface="Arial Narrow" pitchFamily="34" charset="0"/>
            </a:endParaRPr>
          </a:p>
          <a:p>
            <a:pPr lvl="1">
              <a:buNone/>
            </a:pPr>
            <a:endParaRPr lang="ru-RU" sz="5400" b="1" i="1" dirty="0" smtClean="0">
              <a:solidFill>
                <a:srgbClr val="7030A0"/>
              </a:solidFill>
              <a:latin typeface="Arial Narrow" pitchFamily="34" charset="0"/>
            </a:endParaRPr>
          </a:p>
          <a:p>
            <a:pPr lvl="1">
              <a:buNone/>
            </a:pPr>
            <a:endParaRPr lang="ru-RU" sz="5400" b="1" i="1" dirty="0">
              <a:solidFill>
                <a:srgbClr val="7030A0"/>
              </a:solidFill>
              <a:latin typeface="Arial Narrow" pitchFamily="34" charset="0"/>
            </a:endParaRPr>
          </a:p>
          <a:p>
            <a:pPr lvl="1" algn="r">
              <a:buNone/>
            </a:pPr>
            <a:r>
              <a:rPr lang="ru-RU" sz="5400" b="1" i="1" dirty="0" err="1" smtClean="0">
                <a:solidFill>
                  <a:srgbClr val="7030A0"/>
                </a:solidFill>
                <a:latin typeface="Arial Narrow" pitchFamily="34" charset="0"/>
              </a:rPr>
              <a:t>Пилипей</a:t>
            </a:r>
            <a:r>
              <a:rPr lang="ru-RU" sz="5400" b="1" i="1" dirty="0" smtClean="0">
                <a:solidFill>
                  <a:srgbClr val="7030A0"/>
                </a:solidFill>
                <a:latin typeface="Arial Narrow" pitchFamily="34" charset="0"/>
              </a:rPr>
              <a:t> С.П., </a:t>
            </a:r>
            <a:r>
              <a:rPr lang="ru-RU" sz="5400" b="1" i="1" dirty="0" err="1" smtClean="0">
                <a:solidFill>
                  <a:srgbClr val="7030A0"/>
                </a:solidFill>
                <a:latin typeface="Arial Narrow" pitchFamily="34" charset="0"/>
              </a:rPr>
              <a:t>кл</a:t>
            </a:r>
            <a:r>
              <a:rPr lang="ru-RU" sz="5400" b="1" i="1" dirty="0" smtClean="0">
                <a:solidFill>
                  <a:srgbClr val="7030A0"/>
                </a:solidFill>
                <a:latin typeface="Arial Narrow" pitchFamily="34" charset="0"/>
              </a:rPr>
              <a:t>. рук. 7-а класса,</a:t>
            </a:r>
          </a:p>
          <a:p>
            <a:pPr lvl="1" algn="r">
              <a:buNone/>
            </a:pPr>
            <a:r>
              <a:rPr lang="ru-RU" sz="5400" b="1" i="1" dirty="0">
                <a:solidFill>
                  <a:srgbClr val="7030A0"/>
                </a:solidFill>
                <a:latin typeface="Arial Narrow" pitchFamily="34" charset="0"/>
              </a:rPr>
              <a:t> </a:t>
            </a:r>
            <a:r>
              <a:rPr lang="ru-RU" sz="5400" b="1" i="1" dirty="0" smtClean="0">
                <a:solidFill>
                  <a:srgbClr val="7030A0"/>
                </a:solidFill>
                <a:latin typeface="Arial Narrow" pitchFamily="34" charset="0"/>
              </a:rPr>
              <a:t>     </a:t>
            </a:r>
            <a:r>
              <a:rPr lang="ru-RU" sz="5400" b="1" i="1" dirty="0" smtClean="0">
                <a:solidFill>
                  <a:srgbClr val="7030A0"/>
                </a:solidFill>
                <a:latin typeface="Arial Narrow" pitchFamily="34" charset="0"/>
              </a:rPr>
              <a:t> учитель высшей квалификационной категории средней школы № 59 </a:t>
            </a:r>
          </a:p>
          <a:p>
            <a:pPr lvl="1">
              <a:buNone/>
            </a:pPr>
            <a:r>
              <a:rPr lang="ru-RU" sz="5400" b="1" i="1" dirty="0">
                <a:solidFill>
                  <a:srgbClr val="7030A0"/>
                </a:solidFill>
                <a:latin typeface="Arial Narrow" pitchFamily="34" charset="0"/>
              </a:rPr>
              <a:t> </a:t>
            </a:r>
            <a:r>
              <a:rPr lang="ru-RU" sz="5400" b="1" i="1" dirty="0" smtClean="0">
                <a:solidFill>
                  <a:srgbClr val="7030A0"/>
                </a:solidFill>
                <a:latin typeface="Arial Narrow" pitchFamily="34" charset="0"/>
              </a:rPr>
              <a:t>  </a:t>
            </a:r>
            <a:endParaRPr lang="ru-RU" sz="5400" b="1" i="1" dirty="0">
              <a:solidFill>
                <a:srgbClr val="7030A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5     П у т е </a:t>
            </a:r>
            <a:r>
              <a:rPr lang="ru-RU" b="1" i="1" dirty="0" err="1" smtClean="0">
                <a:solidFill>
                  <a:srgbClr val="002060"/>
                </a:solidFill>
              </a:rPr>
              <a:t>ш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е</a:t>
            </a:r>
            <a:r>
              <a:rPr lang="ru-RU" b="1" i="1" dirty="0" smtClean="0">
                <a:solidFill>
                  <a:srgbClr val="002060"/>
                </a:solidFill>
              </a:rPr>
              <a:t> с т в у е м  </a:t>
            </a: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Переславль – удивительный город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5 кл\5 КЛАСС ФОТО\Фото Переславль\IMG_1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7215238" cy="534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6 класс     </a:t>
            </a:r>
            <a:r>
              <a:rPr lang="ru-RU" b="1" dirty="0" err="1" smtClean="0">
                <a:solidFill>
                  <a:srgbClr val="002060"/>
                </a:solidFill>
              </a:rPr>
              <a:t>п</a:t>
            </a:r>
            <a:r>
              <a:rPr lang="ru-RU" b="1" dirty="0" smtClean="0">
                <a:solidFill>
                  <a:srgbClr val="002060"/>
                </a:solidFill>
              </a:rPr>
              <a:t> у т е </a:t>
            </a:r>
            <a:r>
              <a:rPr lang="ru-RU" b="1" dirty="0" err="1" smtClean="0">
                <a:solidFill>
                  <a:srgbClr val="002060"/>
                </a:solidFill>
              </a:rPr>
              <a:t>ш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е</a:t>
            </a:r>
            <a:r>
              <a:rPr lang="ru-RU" b="1" dirty="0" smtClean="0">
                <a:solidFill>
                  <a:srgbClr val="002060"/>
                </a:solidFill>
              </a:rPr>
              <a:t> с т в у е м 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ru-RU" i="1" dirty="0" smtClean="0">
                <a:solidFill>
                  <a:srgbClr val="C00000"/>
                </a:solidFill>
              </a:rPr>
              <a:t>Плёс – очень красив осенью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12290" name="Picture 2" descr="D:\6 КЛАСС ВСЁ\6 класс фото\!!!6а ПЛЁС\IMG_1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23557"/>
            <a:ext cx="7111938" cy="5334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64305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 6         </a:t>
            </a:r>
            <a:r>
              <a:rPr lang="ru-RU" b="1" dirty="0" smtClean="0">
                <a:solidFill>
                  <a:srgbClr val="002060"/>
                </a:solidFill>
              </a:rPr>
              <a:t>И снова в путь!!!</a:t>
            </a:r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i="1" dirty="0" smtClean="0">
                <a:solidFill>
                  <a:srgbClr val="C00000"/>
                </a:solidFill>
              </a:rPr>
              <a:t>Москва, Москва… Как много в этом звуке для сердца нашего слилось…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F:\Москва\IMG_1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500990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5           День рождения класса</a:t>
            </a:r>
            <a:endParaRPr lang="ru-RU" dirty="0"/>
          </a:p>
        </p:txBody>
      </p:sp>
      <p:pic>
        <p:nvPicPr>
          <p:cNvPr id="2050" name="Picture 2" descr="D:\5 кл\5 КЛАСС ФОТО\Праздник Посвящение в 5-классники\фотоапорат 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735"/>
            <a:ext cx="7072362" cy="5291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501122" cy="785818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5 Не всё получается? Я помогу вам!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5 кл\5 КЛАСС ФОТО\Праздник Посвящение в 5-классники\фотоапорат 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7" y="1142985"/>
            <a:ext cx="7637825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900113" y="836613"/>
            <a:ext cx="7416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 b="1" i="1">
                <a:solidFill>
                  <a:srgbClr val="000066"/>
                </a:solidFill>
                <a:latin typeface="Candara" pitchFamily="34" charset="0"/>
              </a:rPr>
              <a:t>Исследовательская работа</a:t>
            </a:r>
          </a:p>
          <a:p>
            <a:pPr algn="ctr" eaLnBrk="1" hangingPunct="1"/>
            <a:endParaRPr lang="ru-RU" altLang="ru-RU" sz="3200" i="1">
              <a:latin typeface="Candara" pitchFamily="34" charset="0"/>
            </a:endParaRPr>
          </a:p>
          <a:p>
            <a:pPr algn="ctr" eaLnBrk="1" hangingPunct="1"/>
            <a:r>
              <a:rPr lang="ru-RU" altLang="ru-RU" sz="4000" b="1">
                <a:solidFill>
                  <a:srgbClr val="FF0066"/>
                </a:solidFill>
                <a:latin typeface="Candara" pitchFamily="34" charset="0"/>
              </a:rPr>
              <a:t>«Прозвище: это хорошо или плохо?»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5494338" y="3429000"/>
            <a:ext cx="35290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u="sng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Работу выполнила:</a:t>
            </a:r>
          </a:p>
          <a:p>
            <a:pPr eaLnBrk="1" hangingPunct="1"/>
            <a:r>
              <a:rPr lang="ru-RU" altLang="ru-RU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Ученица 5 «А» класса</a:t>
            </a:r>
          </a:p>
          <a:p>
            <a:pPr eaLnBrk="1" hangingPunct="1"/>
            <a:r>
              <a:rPr lang="ru-RU" altLang="ru-RU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МОУ СОШ №59</a:t>
            </a:r>
          </a:p>
          <a:p>
            <a:pPr eaLnBrk="1" hangingPunct="1"/>
            <a:r>
              <a:rPr lang="ru-RU" altLang="ru-RU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Колгашкина Дарья</a:t>
            </a:r>
          </a:p>
          <a:p>
            <a:pPr eaLnBrk="1" hangingPunct="1"/>
            <a:r>
              <a:rPr lang="ru-RU" altLang="ru-RU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Руководитель: Пилипей Светлана Петровна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44386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   </a:t>
            </a:r>
            <a:r>
              <a:rPr lang="ru-RU" b="1" i="1" dirty="0" smtClean="0">
                <a:solidFill>
                  <a:srgbClr val="C00000"/>
                </a:solidFill>
              </a:rPr>
              <a:t>7 класс           </a:t>
            </a:r>
            <a:r>
              <a:rPr lang="ru-RU" b="1" i="1" dirty="0" smtClean="0">
                <a:solidFill>
                  <a:srgbClr val="FF0000"/>
                </a:solidFill>
              </a:rPr>
              <a:t>«Лестница успеха»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002060"/>
                </a:solidFill>
              </a:rPr>
              <a:t>олимпиады</a:t>
            </a:r>
          </a:p>
          <a:p>
            <a:pPr>
              <a:buNone/>
            </a:pPr>
            <a:r>
              <a:rPr lang="ru-RU" sz="4000" b="1" dirty="0" smtClean="0"/>
              <a:t>		</a:t>
            </a:r>
            <a:r>
              <a:rPr lang="ru-RU" sz="4000" b="1" dirty="0" smtClean="0">
                <a:solidFill>
                  <a:srgbClr val="0070C0"/>
                </a:solidFill>
              </a:rPr>
              <a:t>конкурсы</a:t>
            </a:r>
          </a:p>
          <a:p>
            <a:pPr>
              <a:buNone/>
            </a:pPr>
            <a:r>
              <a:rPr lang="ru-RU" sz="4000" b="1" dirty="0" smtClean="0"/>
              <a:t>			</a:t>
            </a:r>
            <a:r>
              <a:rPr lang="ru-RU" sz="4000" b="1" dirty="0" smtClean="0">
                <a:solidFill>
                  <a:srgbClr val="7030A0"/>
                </a:solidFill>
              </a:rPr>
              <a:t>футбол ,баскетбол</a:t>
            </a:r>
          </a:p>
          <a:p>
            <a:pPr>
              <a:buNone/>
            </a:pPr>
            <a:r>
              <a:rPr lang="ru-RU" sz="4000" b="1" dirty="0" smtClean="0"/>
              <a:t>				</a:t>
            </a:r>
            <a:r>
              <a:rPr lang="ru-RU" sz="4000" b="1" dirty="0" smtClean="0">
                <a:solidFill>
                  <a:srgbClr val="00B050"/>
                </a:solidFill>
              </a:rPr>
              <a:t>школьные проекты</a:t>
            </a:r>
          </a:p>
          <a:p>
            <a:pPr>
              <a:buNone/>
            </a:pPr>
            <a:r>
              <a:rPr lang="ru-RU" sz="4000" b="1" dirty="0" smtClean="0"/>
              <a:t>		 </a:t>
            </a:r>
            <a:r>
              <a:rPr lang="ru-RU" sz="6000" b="1" i="1" dirty="0" err="1" smtClean="0">
                <a:solidFill>
                  <a:srgbClr val="C00000"/>
                </a:solidFill>
              </a:rPr>
              <a:t>интернет-проекты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7" y="776263"/>
          <a:ext cx="8501124" cy="5938885"/>
        </p:xfrm>
        <a:graphic>
          <a:graphicData uri="http://schemas.openxmlformats.org/drawingml/2006/table">
            <a:tbl>
              <a:tblPr/>
              <a:tblGrid>
                <a:gridCol w="289386"/>
                <a:gridCol w="1152125"/>
                <a:gridCol w="617790"/>
                <a:gridCol w="998762"/>
                <a:gridCol w="918557"/>
                <a:gridCol w="918557"/>
                <a:gridCol w="923435"/>
                <a:gridCol w="918557"/>
                <a:gridCol w="918557"/>
                <a:gridCol w="845398"/>
              </a:tblGrid>
              <a:tr h="462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u="none" strike="noStrike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r>
                        <a:rPr lang="ru-RU" sz="1100" u="none" strike="noStrike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u="none" strike="noStrike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latin typeface="Times New Roman"/>
                          <a:ea typeface="Times New Roman"/>
                          <a:cs typeface="Times New Roman"/>
                        </a:rPr>
                        <a:t>ФИО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u="none" strike="noStrike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Дата 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рождения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u="none" strike="noStrike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понедельник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u="none" strike="noStrike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вторник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u="none" strike="noStrike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u="none" strike="noStrike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четверг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u="none" strike="noStrike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пятница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u="none" strike="noStrike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суббота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u="none" strike="noStrike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воскресенье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Андреева Софья 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11.08.02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Аникина Алёна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 21.03.03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14.00Труд.языка 14.50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Танцы 15.30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Танцы 15.30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Танцы 15.30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Антонова Полина 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20.05.02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Борисов Никита 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16.04.02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 16.00Школа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 16.30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    Футбол 16.00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 16.30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/>
                          <a:ea typeface="Times New Roman"/>
                        </a:rPr>
                        <a:t>Вахнов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 Никита 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18.06.02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  ДЖД 16.00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Бокс Космонавтов 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Бокс  Космонавтов1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Григорьев Фёдор 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16.05.02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КаратеШкола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Карате школа №59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       карате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Игнатьева Любовь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14.02.02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Лёгкая атлетика 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Лёгкая атлетика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ул. Максимова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Лёгкая атлетика 15.30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Лёгкая атлетика 15.30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13.00Лёгкаяатл17.00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Лёгкая атлетика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Карапетян Нарек 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10.22.02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 16.00Школа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 «Шинник»16.00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Футбол16.00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Футбол16.00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 Футбол 16.00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 8.00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/>
                          <a:ea typeface="Times New Roman"/>
                        </a:rPr>
                        <a:t>Колгашкина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 Дарья 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 02.09.02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Танцы 15.15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ДЮЦ «Лад»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Танцы 15.15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ДЮЦ «Лад»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Танцы 15.15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/>
                          <a:ea typeface="Times New Roman"/>
                        </a:rPr>
                        <a:t>Лисицева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 Ксения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08.01.02 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 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Малахова Кристина 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11.11.02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/>
                          <a:ea typeface="Times New Roman"/>
                        </a:rPr>
                        <a:t>Мутовин</a:t>
                      </a: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 Александр 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22.01.02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14.00Труд.языка 14.50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Times New Roman"/>
                        </a:rPr>
                        <a:t>Информатика 17.00 Лад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По дорогам красоты 13.00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Рыбин Александр 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</a:rPr>
                        <a:t>30.12.01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ДЖД 16.00 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Информатика 17.00-18.30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Гитара 15.00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Гитара 15.00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 Информ.17.00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Свешникова Виктория 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04.05.02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 </a:t>
                      </a:r>
                      <a:r>
                        <a:rPr lang="ru-RU" sz="600" u="none" strike="noStrike" dirty="0" err="1">
                          <a:latin typeface="Times New Roman"/>
                          <a:ea typeface="Calibri"/>
                          <a:cs typeface="Times New Roman"/>
                        </a:rPr>
                        <a:t>Труд.языка</a:t>
                      </a:r>
                      <a:r>
                        <a:rPr lang="ru-RU" sz="600" u="none" strike="noStrike" dirty="0">
                          <a:latin typeface="Times New Roman"/>
                          <a:ea typeface="Calibri"/>
                          <a:cs typeface="Times New Roman"/>
                        </a:rPr>
                        <a:t> 14.50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Лёгкая атлетика 17.00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latin typeface="Times New Roman"/>
                          <a:ea typeface="Calibri"/>
                          <a:cs typeface="Times New Roman"/>
                        </a:rPr>
                        <a:t>Лёгкая атлетика 15.30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Семёнов Сергей 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07.10.02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 </a:t>
                      </a:r>
                      <a:r>
                        <a:rPr lang="ru-RU" sz="600" u="none" strike="noStrike" dirty="0" err="1">
                          <a:latin typeface="Times New Roman"/>
                          <a:ea typeface="Calibri"/>
                          <a:cs typeface="Times New Roman"/>
                        </a:rPr>
                        <a:t>Труд.языка</a:t>
                      </a:r>
                      <a:r>
                        <a:rPr lang="ru-RU" sz="600" u="none" strike="noStrike" dirty="0">
                          <a:latin typeface="Times New Roman"/>
                          <a:ea typeface="Calibri"/>
                          <a:cs typeface="Times New Roman"/>
                        </a:rPr>
                        <a:t> 14.50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latin typeface="Times New Roman"/>
                          <a:ea typeface="Calibri"/>
                          <a:cs typeface="Times New Roman"/>
                        </a:rPr>
                        <a:t>Самбо17.00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Самбо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По дорогам красоты 13.00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Самбо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Соколова Анна 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03.06.02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latin typeface="Times New Roman"/>
                          <a:ea typeface="Times New Roman"/>
                          <a:cs typeface="Times New Roman"/>
                        </a:rPr>
                        <a:t>По дорогам красоты 13.00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СтанишевскийАлександр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13.08.02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 16.00 Школа безопасности 14.00 Труд.языка 14.50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latin typeface="Times New Roman"/>
                          <a:ea typeface="Calibri"/>
                          <a:cs typeface="Times New Roman"/>
                        </a:rPr>
                        <a:t>Футбол 16.00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latin typeface="Times New Roman"/>
                          <a:ea typeface="Calibri"/>
                          <a:cs typeface="Times New Roman"/>
                        </a:rPr>
                        <a:t>Футбол 8.00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Старкова Татьяна 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28.06.02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Лёгкая атлетика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17.00Школа безопасн.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Лёгкая атлетика 15.30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Лёгкая атлетика 15.30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Лёгкая атлетика 15.30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13.00Лёгкая атл17.00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Титова Софья 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31.03.02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 Труд.языка 14.50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Театр.кружок 16.00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Театр.кружок 16.00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Тихомиров Александр 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18.04.02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Школа безопасности 14.00 Труд.языка 14.50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Тубин Сергей 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</a:rPr>
                        <a:t>15.01.02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 16.00 Школа безопасности 14.00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 16.00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 16.00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По дорогам красоты 13.00 Футбол 16.00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u="none" strike="noStrike">
                          <a:latin typeface="Times New Roman"/>
                          <a:ea typeface="Calibri"/>
                          <a:cs typeface="Times New Roman"/>
                        </a:rPr>
                        <a:t>Футбол 8.00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u="none" strike="noStrike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122" marR="52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0177" name="Рисунок 88" descr="http://go4.imgsmail.ru/imgpreview?key=http%3A//yarfoto.ru/klipart3/1975.gif&amp;mb=imgdb_preview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58300" y="457200"/>
            <a:ext cx="787400" cy="787400"/>
          </a:xfrm>
          <a:prstGeom prst="rect">
            <a:avLst/>
          </a:prstGeom>
          <a:noFill/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57159" y="428604"/>
            <a:ext cx="8795956" cy="85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Мониторинг занятости обучающихся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(таблица №3)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1" y="1378745"/>
          <a:ext cx="8286810" cy="5113313"/>
        </p:xfrm>
        <a:graphic>
          <a:graphicData uri="http://schemas.openxmlformats.org/drawingml/2006/table">
            <a:tbl>
              <a:tblPr/>
              <a:tblGrid>
                <a:gridCol w="259469"/>
                <a:gridCol w="1129236"/>
                <a:gridCol w="517893"/>
                <a:gridCol w="517893"/>
                <a:gridCol w="595159"/>
                <a:gridCol w="595159"/>
                <a:gridCol w="518416"/>
                <a:gridCol w="517893"/>
                <a:gridCol w="595159"/>
                <a:gridCol w="595159"/>
                <a:gridCol w="666160"/>
                <a:gridCol w="665639"/>
                <a:gridCol w="595159"/>
                <a:gridCol w="518416"/>
              </a:tblGrid>
              <a:tr h="690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Кл.час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Урок России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Соревнования по футболу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Олимпиада «Знай русский язык»(б)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День рождения класса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Кл.собр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Год культуры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День учителя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Шк.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Олимпи-ады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День здоровья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Коллективный проект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BOOK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CROSSING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Неделя русского языка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Итоги КТД 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Я и мы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Андреева Софья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+11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Аникина Алёна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C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+10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Антонова Полина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+11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Борисов Никита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Вахнов Никита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Григорьев Фёдор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Игнатьева Любовь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+побед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+11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99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Карапетян Нарек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++++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пр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+11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Колгашкина Дарья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++++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+12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Лисицева Ксения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Малахова Кристина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+10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Мутовин Александр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Рыбин Александр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+10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Свешникова Виктория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+пр.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+10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Семёнов Сергей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Соколова Анна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+11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СтанишевскийАлександр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Старкова Татьяна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3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Титова Софья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Тихомиров Александр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Тубин Сергей </a:t>
                      </a: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+3мест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+7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39" marR="53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01" name="Рисунок 1" descr="http://go2.imgsmail.ru/imgpreview?key=http%3A//ohuennoe.info/uploads/posts/2008-11/1227959384%5Fohuennoe.info%5F13%5Fpeople%5F3d.jpg&amp;mb=imgdb_preview_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457200"/>
            <a:ext cx="1011238" cy="784225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000100" y="285728"/>
            <a:ext cx="8143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94025" algn="l"/>
                <a:tab pos="568007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Мониторинг активности обучающихся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(таблица №4)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994025" algn="l"/>
                <a:tab pos="56800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1четверть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/>
              <a:t>«Сделай себя сам</a:t>
            </a:r>
            <a:r>
              <a:rPr lang="ru-RU" sz="2000" i="1" dirty="0" smtClean="0"/>
              <a:t>»</a:t>
            </a:r>
            <a:endParaRPr lang="ru-RU" sz="20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94025" algn="l"/>
                <a:tab pos="56800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6       Я талантлив, я талантлив…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5686436" cy="4411675"/>
          </a:xfrm>
        </p:spPr>
        <p:txBody>
          <a:bodyPr>
            <a:normAutofit lnSpcReduction="1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У каждого из нас есть таланты?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Да! Может быть вы не поверите, но это так! 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Мы показали их всем на общешкольном классном часе «Мир моих увлечений».</a:t>
            </a:r>
          </a:p>
          <a:p>
            <a:endParaRPr lang="ru-RU" dirty="0"/>
          </a:p>
        </p:txBody>
      </p:sp>
      <p:pic>
        <p:nvPicPr>
          <p:cNvPr id="4" name="Picture 5" descr="H:\DCIM\100MEDIA\IMAG1400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124575" y="2071688"/>
            <a:ext cx="3019425" cy="4525962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sz="4400" dirty="0" smtClean="0">
                <a:solidFill>
                  <a:srgbClr val="C00000"/>
                </a:solidFill>
              </a:rPr>
              <a:t>Методы диагностики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298"/>
            <a:ext cx="8686800" cy="528641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 опроса</a:t>
            </a:r>
            <a:r>
              <a:rPr lang="ru-RU" sz="3900" dirty="0" smtClean="0">
                <a:solidFill>
                  <a:srgbClr val="7030A0"/>
                </a:solidFill>
              </a:rPr>
              <a:t>.</a:t>
            </a:r>
          </a:p>
          <a:p>
            <a:pPr lvl="0"/>
            <a:r>
              <a:rPr lang="ru-RU" sz="4300" b="1" i="1" dirty="0" smtClean="0">
                <a:solidFill>
                  <a:srgbClr val="FF0000"/>
                </a:solidFill>
              </a:rPr>
              <a:t>Метод наблюдения</a:t>
            </a:r>
            <a:r>
              <a:rPr lang="ru-RU" sz="3900" b="1" dirty="0" smtClean="0">
                <a:solidFill>
                  <a:srgbClr val="7030A0"/>
                </a:solidFill>
              </a:rPr>
              <a:t>.</a:t>
            </a:r>
            <a:r>
              <a:rPr lang="ru-RU" sz="3900" dirty="0" smtClean="0">
                <a:solidFill>
                  <a:srgbClr val="7030A0"/>
                </a:solidFill>
              </a:rPr>
              <a:t> 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беседы</a:t>
            </a:r>
            <a:r>
              <a:rPr lang="ru-RU" sz="3900" dirty="0" smtClean="0">
                <a:solidFill>
                  <a:srgbClr val="7030A0"/>
                </a:solidFill>
              </a:rPr>
              <a:t>.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анкетирования</a:t>
            </a:r>
            <a:r>
              <a:rPr lang="ru-RU" sz="3900" dirty="0" smtClean="0">
                <a:solidFill>
                  <a:srgbClr val="7030A0"/>
                </a:solidFill>
              </a:rPr>
              <a:t> и другие опросные методы.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столкновения взглядов, позиций</a:t>
            </a:r>
            <a:r>
              <a:rPr lang="ru-RU" sz="3900" dirty="0" smtClean="0">
                <a:solidFill>
                  <a:srgbClr val="7030A0"/>
                </a:solidFill>
              </a:rPr>
              <a:t>.</a:t>
            </a:r>
          </a:p>
          <a:p>
            <a:pPr lvl="0"/>
            <a:r>
              <a:rPr lang="ru-RU" sz="3900" dirty="0" smtClean="0">
                <a:solidFill>
                  <a:srgbClr val="7030A0"/>
                </a:solidFill>
              </a:rPr>
              <a:t> </a:t>
            </a:r>
            <a:r>
              <a:rPr lang="ru-RU" sz="3900" b="1" i="1" dirty="0" smtClean="0">
                <a:solidFill>
                  <a:srgbClr val="7030A0"/>
                </a:solidFill>
              </a:rPr>
              <a:t>Метод  незаконченного предложения, рассказа, рисование или дополнение рисунка, разыгрывание ситуации</a:t>
            </a:r>
            <a:r>
              <a:rPr lang="ru-RU" sz="3900" dirty="0" smtClean="0">
                <a:solidFill>
                  <a:srgbClr val="7030A0"/>
                </a:solidFill>
              </a:rPr>
              <a:t>. 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социометрического выбора.</a:t>
            </a:r>
            <a:r>
              <a:rPr lang="ru-RU" sz="3900" dirty="0" smtClean="0">
                <a:solidFill>
                  <a:srgbClr val="7030A0"/>
                </a:solidFill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213" y="4429125"/>
            <a:ext cx="3386137" cy="2071688"/>
          </a:xfrm>
        </p:spPr>
        <p:txBody>
          <a:bodyPr/>
          <a:lstStyle/>
          <a:p>
            <a:pPr>
              <a:defRPr/>
            </a:pPr>
            <a:r>
              <a:rPr sz="4000" smtClean="0">
                <a:solidFill>
                  <a:srgbClr val="002060"/>
                </a:solidFill>
              </a:rPr>
              <a:t>Кристина </a:t>
            </a:r>
            <a:br>
              <a:rPr sz="4000" smtClean="0">
                <a:solidFill>
                  <a:srgbClr val="002060"/>
                </a:solidFill>
              </a:rPr>
            </a:br>
            <a:r>
              <a:rPr sz="4000" smtClean="0">
                <a:solidFill>
                  <a:srgbClr val="002060"/>
                </a:solidFill>
              </a:rPr>
              <a:t>Малахова</a:t>
            </a:r>
            <a:br>
              <a:rPr sz="4000" smtClean="0">
                <a:solidFill>
                  <a:srgbClr val="002060"/>
                </a:solidFill>
              </a:rPr>
            </a:br>
            <a:r>
              <a:rPr sz="4000" smtClean="0">
                <a:solidFill>
                  <a:srgbClr val="002060"/>
                </a:solidFill>
              </a:rPr>
              <a:t>6"А"</a:t>
            </a:r>
            <a:endParaRPr sz="4000">
              <a:solidFill>
                <a:srgbClr val="002060"/>
              </a:solidFill>
            </a:endParaRPr>
          </a:p>
        </p:txBody>
      </p:sp>
      <p:pic>
        <p:nvPicPr>
          <p:cNvPr id="16387" name="Picture 5" descr="H:\DCIM\100MEDIA\IMAG1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26692" y="1142984"/>
            <a:ext cx="3017308" cy="4525962"/>
          </a:xfrm>
          <a:effectLst>
            <a:softEdge rad="112500"/>
          </a:effectLst>
        </p:spPr>
      </p:pic>
      <p:pic>
        <p:nvPicPr>
          <p:cNvPr id="16388" name="Picture 2" descr="H:\DCIM\100MEDIA\IMAG1429-1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42938" y="4429125"/>
            <a:ext cx="2303462" cy="20923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6389" name="Содержимое 3" descr="IMAG1427.jp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85750" y="285750"/>
            <a:ext cx="5943600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Спортивная гордость 6-х классов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6 КЛАСС ВСЁ\6 класс Общ. кл. час Мои увлечения\1-2 Семинар 2015\Фото-репортаж\спортивная гордость 6-х класс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33027"/>
            <a:ext cx="7715304" cy="5096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6        Оригами – это сложно?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6 КЛАСС ВСЁ\6 класс Общ. кл. час Мои увлечения\1-2 Семинар 2015\Фото-репортаж\Станишевский Александр и Мутовин Александ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30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Танцевальная группа 6а класса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6 КЛАСС ВСЁ\6 класс Общ. кл. час Мои увлечения\1-2 Семинар 2015\Фото-репортаж\танцевальная группа 6а класс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66756"/>
            <a:ext cx="8286808" cy="5476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ПЦ\Downloads\КОЛГАШКИНА ДАР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" y="-608"/>
            <a:ext cx="4558098" cy="685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ПЦ\Downloads\МАЛАХОВА КРИСТ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39" y="-13184"/>
            <a:ext cx="4724261" cy="68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8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714" y="0"/>
            <a:ext cx="4836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52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sz="4400" dirty="0" smtClean="0">
                <a:solidFill>
                  <a:srgbClr val="C00000"/>
                </a:solidFill>
              </a:rPr>
              <a:t>Методы диагностики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298"/>
            <a:ext cx="8686800" cy="528641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 опроса</a:t>
            </a:r>
            <a:r>
              <a:rPr lang="ru-RU" sz="3900" dirty="0" smtClean="0">
                <a:solidFill>
                  <a:srgbClr val="7030A0"/>
                </a:solidFill>
              </a:rPr>
              <a:t>.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наблюдения</a:t>
            </a:r>
            <a:r>
              <a:rPr lang="ru-RU" sz="3900" b="1" dirty="0" smtClean="0">
                <a:solidFill>
                  <a:srgbClr val="7030A0"/>
                </a:solidFill>
              </a:rPr>
              <a:t>.</a:t>
            </a:r>
            <a:r>
              <a:rPr lang="ru-RU" sz="3900" dirty="0" smtClean="0">
                <a:solidFill>
                  <a:srgbClr val="7030A0"/>
                </a:solidFill>
              </a:rPr>
              <a:t> 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беседы</a:t>
            </a:r>
            <a:r>
              <a:rPr lang="ru-RU" sz="3900" dirty="0" smtClean="0">
                <a:solidFill>
                  <a:srgbClr val="7030A0"/>
                </a:solidFill>
              </a:rPr>
              <a:t>.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анкетирования</a:t>
            </a:r>
            <a:r>
              <a:rPr lang="ru-RU" sz="3900" dirty="0" smtClean="0">
                <a:solidFill>
                  <a:srgbClr val="7030A0"/>
                </a:solidFill>
              </a:rPr>
              <a:t> и другие опросные методы.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столкновения взглядов, позиций</a:t>
            </a:r>
            <a:r>
              <a:rPr lang="ru-RU" sz="3900" dirty="0" smtClean="0">
                <a:solidFill>
                  <a:srgbClr val="7030A0"/>
                </a:solidFill>
              </a:rPr>
              <a:t>.</a:t>
            </a:r>
          </a:p>
          <a:p>
            <a:pPr lvl="0"/>
            <a:r>
              <a:rPr lang="ru-RU" sz="3900" dirty="0" smtClean="0">
                <a:solidFill>
                  <a:srgbClr val="7030A0"/>
                </a:solidFill>
              </a:rPr>
              <a:t> </a:t>
            </a:r>
            <a:r>
              <a:rPr lang="ru-RU" sz="3900" b="1" i="1" dirty="0" smtClean="0">
                <a:solidFill>
                  <a:srgbClr val="FF0000"/>
                </a:solidFill>
              </a:rPr>
              <a:t>Метод  незаконченного предложения, рассказа, рисование или дополнение рисунка, разыгрывание ситуации</a:t>
            </a:r>
            <a:r>
              <a:rPr lang="ru-RU" sz="3900" dirty="0" smtClean="0">
                <a:solidFill>
                  <a:srgbClr val="FF0000"/>
                </a:solidFill>
              </a:rPr>
              <a:t>. 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социометрического выбора.</a:t>
            </a:r>
            <a:r>
              <a:rPr lang="ru-RU" sz="3900" dirty="0" smtClean="0">
                <a:solidFill>
                  <a:srgbClr val="7030A0"/>
                </a:solidFill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б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8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Какими мы были </a:t>
            </a: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5класс</a:t>
            </a:r>
            <a:endParaRPr lang="ru-RU" sz="5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День рождения класса – 17 ноября. </a:t>
            </a:r>
          </a:p>
          <a:p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Нас 18: 8 девочек и 10 мальчиков.</a:t>
            </a:r>
          </a:p>
          <a:p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Наш класс «Дружные»</a:t>
            </a:r>
          </a:p>
          <a:p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Наш девиз « Дружба всего дороже».</a:t>
            </a:r>
          </a:p>
          <a:p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Мы очень хотим быть дружными!</a:t>
            </a:r>
          </a:p>
          <a:p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Пусть каждому в нашем классе будет хорошо!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5     На уроках нам интересно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D:\5 кл\5 КЛАСС ФОТО\На уроке русского языка, октябрь 2013\фотоапорат 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19854"/>
            <a:ext cx="6929486" cy="5184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85720" y="428604"/>
            <a:ext cx="850112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ПРОГРАММА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воспитания и социализации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обучающихся 5 «А» класса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2013-2014 учебный год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«Познай себя.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Содержимое 7" descr="http://go2.imgsmail.ru/imgpreview?key=http%3A//ohuennoe.info/uploads/posts/2008-11/1227959384%5Fohuennoe.info%5F13%5Fpeople%5F3d.jpg&amp;mb=imgdb_preview_29"/>
          <p:cNvPicPr>
            <a:picLocks noGrp="1"/>
          </p:cNvPicPr>
          <p:nvPr>
            <p:ph idx="1"/>
          </p:nvPr>
        </p:nvPicPr>
        <p:blipFill>
          <a:blip r:embed="rId2" cstate="print"/>
          <a:srcRect t="10092"/>
          <a:stretch>
            <a:fillRect/>
          </a:stretch>
        </p:blipFill>
        <p:spPr bwMode="auto">
          <a:xfrm>
            <a:off x="2357422" y="3500438"/>
            <a:ext cx="435771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sz="4400" dirty="0" smtClean="0">
                <a:solidFill>
                  <a:srgbClr val="C00000"/>
                </a:solidFill>
              </a:rPr>
              <a:t>Методы диагностики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298"/>
            <a:ext cx="8686800" cy="528641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 опроса</a:t>
            </a:r>
            <a:r>
              <a:rPr lang="ru-RU" sz="3900" dirty="0" smtClean="0">
                <a:solidFill>
                  <a:srgbClr val="7030A0"/>
                </a:solidFill>
              </a:rPr>
              <a:t>.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наблюдения</a:t>
            </a:r>
            <a:r>
              <a:rPr lang="ru-RU" sz="3900" b="1" dirty="0" smtClean="0">
                <a:solidFill>
                  <a:srgbClr val="7030A0"/>
                </a:solidFill>
              </a:rPr>
              <a:t>.</a:t>
            </a:r>
            <a:r>
              <a:rPr lang="ru-RU" sz="3900" dirty="0" smtClean="0">
                <a:solidFill>
                  <a:srgbClr val="7030A0"/>
                </a:solidFill>
              </a:rPr>
              <a:t> </a:t>
            </a:r>
          </a:p>
          <a:p>
            <a:pPr lvl="0"/>
            <a:r>
              <a:rPr lang="ru-RU" sz="4300" b="1" i="1" dirty="0" smtClean="0">
                <a:solidFill>
                  <a:srgbClr val="FF0000"/>
                </a:solidFill>
              </a:rPr>
              <a:t>Метод беседы</a:t>
            </a:r>
            <a:r>
              <a:rPr lang="ru-RU" sz="4300" b="1" dirty="0" smtClean="0">
                <a:solidFill>
                  <a:srgbClr val="FF0000"/>
                </a:solidFill>
              </a:rPr>
              <a:t>.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анкетирования</a:t>
            </a:r>
            <a:r>
              <a:rPr lang="ru-RU" sz="3900" dirty="0" smtClean="0">
                <a:solidFill>
                  <a:srgbClr val="7030A0"/>
                </a:solidFill>
              </a:rPr>
              <a:t> и другие опросные методы.</a:t>
            </a:r>
          </a:p>
          <a:p>
            <a:pPr lvl="0"/>
            <a:r>
              <a:rPr lang="ru-RU" sz="3900" b="1" i="1" dirty="0" smtClean="0">
                <a:solidFill>
                  <a:srgbClr val="FF0000"/>
                </a:solidFill>
              </a:rPr>
              <a:t>Метод столкновения взглядов, позиций</a:t>
            </a:r>
            <a:r>
              <a:rPr lang="ru-RU" sz="3900" dirty="0" smtClean="0">
                <a:solidFill>
                  <a:srgbClr val="FF0000"/>
                </a:solidFill>
              </a:rPr>
              <a:t>.</a:t>
            </a:r>
          </a:p>
          <a:p>
            <a:pPr lvl="0"/>
            <a:r>
              <a:rPr lang="ru-RU" sz="3900" dirty="0" smtClean="0">
                <a:solidFill>
                  <a:srgbClr val="7030A0"/>
                </a:solidFill>
              </a:rPr>
              <a:t> </a:t>
            </a:r>
            <a:r>
              <a:rPr lang="ru-RU" sz="3900" b="1" i="1" dirty="0" smtClean="0">
                <a:solidFill>
                  <a:srgbClr val="7030A0"/>
                </a:solidFill>
              </a:rPr>
              <a:t>Метод  незаконченного предложения, рассказа, рисование или дополнение рисунка, разыгрывание ситуации</a:t>
            </a:r>
            <a:r>
              <a:rPr lang="ru-RU" sz="3900" dirty="0" smtClean="0">
                <a:solidFill>
                  <a:srgbClr val="7030A0"/>
                </a:solidFill>
              </a:rPr>
              <a:t>. </a:t>
            </a:r>
          </a:p>
          <a:p>
            <a:pPr lvl="0"/>
            <a:r>
              <a:rPr lang="ru-RU" sz="3900" b="1" i="1" dirty="0" smtClean="0">
                <a:solidFill>
                  <a:srgbClr val="7030A0"/>
                </a:solidFill>
              </a:rPr>
              <a:t>Метод социометрического выбора.</a:t>
            </a:r>
            <a:r>
              <a:rPr lang="ru-RU" sz="3900" dirty="0" smtClean="0">
                <a:solidFill>
                  <a:srgbClr val="7030A0"/>
                </a:solidFill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 5       Педагогический марафон   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              «Дружба всего дороже»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6 КЛАСС ВСЁ\6 класс фото\ФОТО Пед марафон кл час о дружбе\IMG_85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7" y="1643051"/>
            <a:ext cx="7827317" cy="52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5 Теперь каждый знает, что такое дружба,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6 КЛАСС ВСЁ\6 класс фото\ФОТО Пед марафон кл час о дружбе\IMG_85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700808"/>
            <a:ext cx="7286944" cy="4854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5     «Везде исследуйте всечасно,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      что есть  велико и прекрасно»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5 кл\5 КЛАСС ФОТО\5 класс\В музее Эйнштейна\IMG_0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18028"/>
            <a:ext cx="6929486" cy="5054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950</TotalTime>
  <Words>946</Words>
  <Application>Microsoft Office PowerPoint</Application>
  <PresentationFormat>Экран (4:3)</PresentationFormat>
  <Paragraphs>498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Презентация PowerPoint</vt:lpstr>
      <vt:lpstr>        Методы диагностики</vt:lpstr>
      <vt:lpstr>Какими мы были 5класс</vt:lpstr>
      <vt:lpstr>5     На уроках нам интересно</vt:lpstr>
      <vt:lpstr>Презентация PowerPoint</vt:lpstr>
      <vt:lpstr>        Методы диагностики</vt:lpstr>
      <vt:lpstr>  5       Педагогический марафон                   «Дружба всего дороже»</vt:lpstr>
      <vt:lpstr>  5 Теперь каждый знает, что такое дружба,</vt:lpstr>
      <vt:lpstr>5     «Везде исследуйте всечасно,        что есть  велико и прекрасно»</vt:lpstr>
      <vt:lpstr>5     П у т е ш е с т в у е м   Переславль – удивительный город</vt:lpstr>
      <vt:lpstr>6 класс     п у т е ш е с т в у е м         Плёс – очень красив осенью</vt:lpstr>
      <vt:lpstr> 6         И снова в путь!!! Москва, Москва… Как много в этом звуке для сердца нашего слилось…</vt:lpstr>
      <vt:lpstr> 5           День рождения класса</vt:lpstr>
      <vt:lpstr> 5 Не всё получается? Я помогу вам!</vt:lpstr>
      <vt:lpstr>Презентация PowerPoint</vt:lpstr>
      <vt:lpstr>    7 класс           «Лестница успеха»</vt:lpstr>
      <vt:lpstr>Презентация PowerPoint</vt:lpstr>
      <vt:lpstr>Презентация PowerPoint</vt:lpstr>
      <vt:lpstr> 6       Я талантлив, я талантлив…</vt:lpstr>
      <vt:lpstr>Кристина  Малахова 6"А"</vt:lpstr>
      <vt:lpstr>Спортивная гордость 6-х классов</vt:lpstr>
      <vt:lpstr>6        Оригами – это сложно?</vt:lpstr>
      <vt:lpstr>Танцевальная группа 6а класса</vt:lpstr>
      <vt:lpstr>Презентация PowerPoint</vt:lpstr>
      <vt:lpstr>Презентация PowerPoint</vt:lpstr>
      <vt:lpstr>        Методы диагностики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Ольга Ивановна</cp:lastModifiedBy>
  <cp:revision>83</cp:revision>
  <dcterms:created xsi:type="dcterms:W3CDTF">2016-01-26T19:11:51Z</dcterms:created>
  <dcterms:modified xsi:type="dcterms:W3CDTF">2016-04-19T10:31:51Z</dcterms:modified>
</cp:coreProperties>
</file>