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63" r:id="rId12"/>
    <p:sldId id="264" r:id="rId13"/>
    <p:sldId id="265" r:id="rId14"/>
    <p:sldId id="272" r:id="rId15"/>
    <p:sldId id="271" r:id="rId16"/>
    <p:sldId id="266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8057F-FB2E-4E38-B5E8-134CAA28CB6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92F82-1742-43FE-88F1-7174B665F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8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1356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3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4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602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9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6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27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26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F24B830-1FE2-4E78-83F5-749E33A81E77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8BAC238-20C2-42E8-8BC8-F12487156D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66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files.net/preview/3718731/page:35" TargetMode="External"/><Relationship Id="rId13" Type="http://schemas.openxmlformats.org/officeDocument/2006/relationships/hyperlink" Target="https://nsovetnik.ru/sudebnaya-ekspertiza/kogda-naznachaetsya-i-kem-provoditsya-sudebnaya-pocherkovedcheskaya-ekspertiza/" TargetMode="External"/><Relationship Id="rId3" Type="http://schemas.openxmlformats.org/officeDocument/2006/relationships/hyperlink" Target="https://heaclub.ru/kak-opredelit-harakter-cheloveka-po-pocherku-nauka-grafologiya-chto-govorit-o-haraktere-cheloveka-naklon-i-vid-pocherka-napisanie-bukv-soedinenie-mezhdu-bukvami-nazhim-opredelenie-s-primerami-o" TargetMode="External"/><Relationship Id="rId7" Type="http://schemas.openxmlformats.org/officeDocument/2006/relationships/hyperlink" Target="https://mirtayn.ru/o-chem-govorit-pocherk" TargetMode="External"/><Relationship Id="rId12" Type="http://schemas.openxmlformats.org/officeDocument/2006/relationships/hyperlink" Target="https://www.liveinternet.ru/users/a__ya/post45130659/" TargetMode="External"/><Relationship Id="rId2" Type="http://schemas.openxmlformats.org/officeDocument/2006/relationships/hyperlink" Target="http://fb.ru/article/270089/chto-govorit-o-cheloveke-pocherk-osobennosti-primeryi-rasshifrovka-i-rekomendats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dlife.ru/harakter-po-pocherku" TargetMode="External"/><Relationship Id="rId11" Type="http://schemas.openxmlformats.org/officeDocument/2006/relationships/hyperlink" Target="https://psycabi.net/testy/293-16-faktornyj-lichnostnyj-oprosnik-r-b-kettella-metodika-mnogofaktornyj-oprosnik-kettella-test-kettela-187-voprosov-test-ketela-16-pf" TargetMode="External"/><Relationship Id="rId5" Type="http://schemas.openxmlformats.org/officeDocument/2006/relationships/hyperlink" Target="https://tutknow.ru/psihologia/10391-o-chem-govorit-pocherk-cheloveka.html" TargetMode="External"/><Relationship Id="rId15" Type="http://schemas.openxmlformats.org/officeDocument/2006/relationships/hyperlink" Target="https://sudexpa.ru/faq/chastye-voprosy-o-pocherkovedcheskikh-ekspertizakh/" TargetMode="External"/><Relationship Id="rId10" Type="http://schemas.openxmlformats.org/officeDocument/2006/relationships/hyperlink" Target="https://testometrika.com/" TargetMode="External"/><Relationship Id="rId4" Type="http://schemas.openxmlformats.org/officeDocument/2006/relationships/hyperlink" Target="https://www.adme.ru/zhizn-nauka/chto-rasskazyvaet-o-cheloveke-ego-pocherk-1066910" TargetMode="External"/><Relationship Id="rId9" Type="http://schemas.openxmlformats.org/officeDocument/2006/relationships/hyperlink" Target="http://www.manalfa.com/lichnost/harakter-po-pocherky" TargetMode="External"/><Relationship Id="rId14" Type="http://schemas.openxmlformats.org/officeDocument/2006/relationships/hyperlink" Target="https://www.9111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1293" y="2439797"/>
            <a:ext cx="8868898" cy="2098226"/>
          </a:xfrm>
        </p:spPr>
        <p:txBody>
          <a:bodyPr/>
          <a:lstStyle/>
          <a:p>
            <a:r>
              <a:rPr lang="ru-RU" sz="5400" dirty="0"/>
              <a:t>Графологическая экспертиза в психологии и криминалистике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8915" y="6121467"/>
            <a:ext cx="4303085" cy="1086237"/>
          </a:xfrm>
        </p:spPr>
        <p:txBody>
          <a:bodyPr>
            <a:normAutofit/>
          </a:bodyPr>
          <a:lstStyle/>
          <a:p>
            <a:r>
              <a:rPr lang="ru-RU" sz="1300" dirty="0" smtClean="0"/>
              <a:t>Исследовательская работа выполнена </a:t>
            </a:r>
            <a:r>
              <a:rPr lang="ru-RU" sz="1300" dirty="0"/>
              <a:t>ученицей </a:t>
            </a:r>
            <a:r>
              <a:rPr lang="ru-RU" sz="1300" dirty="0" smtClean="0"/>
              <a:t>11 </a:t>
            </a:r>
            <a:r>
              <a:rPr lang="ru-RU" sz="1300" dirty="0"/>
              <a:t>«Б» класса средней школы №59  Столбовой Юлией. </a:t>
            </a:r>
          </a:p>
          <a:p>
            <a:r>
              <a:rPr lang="ru-RU" sz="1300" dirty="0"/>
              <a:t>Руководитель: Прощина Екатерина Владимировна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8305" y="97723"/>
            <a:ext cx="2934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МОУ «Средняя школа №59»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4083" y="6211669"/>
            <a:ext cx="1443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Ярославль,</a:t>
            </a:r>
          </a:p>
          <a:p>
            <a:pPr algn="ctr"/>
            <a:r>
              <a:rPr lang="ru-RU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 </a:t>
            </a:r>
            <a:r>
              <a:rPr lang="ru-RU" sz="4000" dirty="0" smtClean="0"/>
              <a:t>этап исследования. Графологический анализ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90164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Графологический анализ в свою очередь будет включать 4 ступени:</a:t>
            </a:r>
          </a:p>
          <a:p>
            <a:pPr marL="0" indent="0">
              <a:buNone/>
            </a:pPr>
            <a:r>
              <a:rPr lang="ru-RU" dirty="0" smtClean="0"/>
              <a:t>1.Написать </a:t>
            </a:r>
            <a:r>
              <a:rPr lang="ru-RU" dirty="0"/>
              <a:t>текст произвольного объёма на любую тему;</a:t>
            </a:r>
          </a:p>
          <a:p>
            <a:pPr marL="0" indent="0">
              <a:buNone/>
            </a:pPr>
            <a:r>
              <a:rPr lang="ru-RU" dirty="0" smtClean="0"/>
              <a:t>2.Быстро </a:t>
            </a:r>
            <a:r>
              <a:rPr lang="ru-RU" dirty="0"/>
              <a:t>написать продиктованный небольшой текст;</a:t>
            </a:r>
          </a:p>
          <a:p>
            <a:pPr marL="0" indent="0">
              <a:buNone/>
            </a:pPr>
            <a:r>
              <a:rPr lang="ru-RU" dirty="0" smtClean="0"/>
              <a:t>3.Написать </a:t>
            </a:r>
            <a:r>
              <a:rPr lang="ru-RU" dirty="0"/>
              <a:t>собственное имя и отчество;</a:t>
            </a:r>
          </a:p>
          <a:p>
            <a:pPr marL="0" indent="0">
              <a:buNone/>
            </a:pPr>
            <a:r>
              <a:rPr lang="ru-RU" dirty="0" smtClean="0"/>
              <a:t>4.Расписаться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577" y="3592604"/>
            <a:ext cx="3077135" cy="3077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7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823" y="179294"/>
            <a:ext cx="9601200" cy="75303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Результаты графологического анализа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1316440"/>
            <a:ext cx="3926172" cy="544197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65497"/>
              </p:ext>
            </p:extLst>
          </p:nvPr>
        </p:nvGraphicFramePr>
        <p:xfrm>
          <a:off x="4870763" y="1365273"/>
          <a:ext cx="7161293" cy="5393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6665"/>
                <a:gridCol w="1798412"/>
                <a:gridCol w="2836216"/>
              </a:tblGrid>
              <a:tr h="171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Критерий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Характеристика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Черта характера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34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Наклон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Вертикальный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Равновесие между умом и сердцем.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857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Строка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Идет прямо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Равновесие, надежный человек, который всегда выполнит просьбу друга и не подведет в сложных ситуациях; спокойствие, рассудительность.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1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Поля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Узкие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Бережливость.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34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Форма букв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Округленные, мелкие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Человек склонен к сотрудничеству.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34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Нажим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Сильный, купный почерк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Экстраверт, страстный, активный.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1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Размеры букв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34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Соединения букв в словах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Слитные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Логический ум, вдумчивый анализ.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420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Цифра 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Длинная черта, направленная вверх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Стремление к высоким, духовным ценностям.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34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Подчерк с подписью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Незамысловатая, стандартная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Уверенность, смелость.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34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Разборчивый или неразборчивый почерк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Ясный, ровный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Способность все тщательно взвешивать.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857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Наличие петель (буквы в, д, з, у, ц, щ)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Узкие, длинные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Осторожное мышление, человек сдержанность в поведении и подавление эмоций; наличие высоких стремлений, духовных целей; семейность.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  <a:tr h="68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Интервалы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Одинаковые пробелы между словами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Человек, способный адекватно воспринимать внешнюю картину и с уважением относиться к социальному неравенству.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74" marR="3597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479" y="1012176"/>
            <a:ext cx="1029610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требовалось провести графологический анализ почерка женщины 35 лет, пишущей правой рукой.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0" y="13895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II этап исследования. </a:t>
            </a:r>
            <a:r>
              <a:rPr lang="ru-RU" sz="4000" dirty="0"/>
              <a:t>Психологический 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232" y="1229162"/>
            <a:ext cx="1070385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	Из </a:t>
            </a:r>
            <a:r>
              <a:rPr lang="ru-RU" sz="1800" dirty="0"/>
              <a:t>огромного количества психологический тестов мне удалось отобрать один, который называется «Оценка уровня развития типичных черт личности» (Тест </a:t>
            </a:r>
            <a:r>
              <a:rPr lang="ru-RU" sz="1800" dirty="0" err="1"/>
              <a:t>Кеттела</a:t>
            </a:r>
            <a:r>
              <a:rPr lang="ru-RU" sz="1800" dirty="0"/>
              <a:t>).   Многофакторный личностный опросник 16PF (</a:t>
            </a:r>
            <a:r>
              <a:rPr lang="ru-RU" sz="1800" dirty="0" err="1"/>
              <a:t>Sixteen</a:t>
            </a:r>
            <a:r>
              <a:rPr lang="ru-RU" sz="1800" dirty="0"/>
              <a:t> </a:t>
            </a:r>
            <a:r>
              <a:rPr lang="ru-RU" sz="1800" dirty="0" err="1"/>
              <a:t>Personaflity</a:t>
            </a:r>
            <a:r>
              <a:rPr lang="ru-RU" sz="1800" dirty="0"/>
              <a:t> </a:t>
            </a:r>
            <a:r>
              <a:rPr lang="ru-RU" sz="1800" dirty="0" err="1"/>
              <a:t>Factor</a:t>
            </a:r>
            <a:r>
              <a:rPr lang="ru-RU" sz="1800" dirty="0"/>
              <a:t> </a:t>
            </a:r>
            <a:r>
              <a:rPr lang="ru-RU" sz="1800" dirty="0" err="1"/>
              <a:t>Questionnaire</a:t>
            </a:r>
            <a:r>
              <a:rPr lang="ru-RU" sz="1800" dirty="0"/>
              <a:t>, 16PF) является одним из наиболее распространенных методов оценки индивидуально-психологических особенностей личности. Методика была разработана </a:t>
            </a:r>
            <a:r>
              <a:rPr lang="ru-RU" sz="1800" dirty="0" err="1"/>
              <a:t>Рэймондом</a:t>
            </a:r>
            <a:r>
              <a:rPr lang="ru-RU" sz="1800" dirty="0"/>
              <a:t> </a:t>
            </a:r>
            <a:r>
              <a:rPr lang="ru-RU" sz="1800" dirty="0" err="1"/>
              <a:t>Кэттеллом</a:t>
            </a:r>
            <a:r>
              <a:rPr lang="ru-RU" sz="1800" dirty="0"/>
              <a:t> (</a:t>
            </a:r>
            <a:r>
              <a:rPr lang="ru-RU" sz="1800" dirty="0" err="1"/>
              <a:t>Raymond</a:t>
            </a:r>
            <a:r>
              <a:rPr lang="ru-RU" sz="1800" dirty="0"/>
              <a:t> </a:t>
            </a:r>
            <a:r>
              <a:rPr lang="ru-RU" sz="1800" dirty="0" err="1"/>
              <a:t>Cattell</a:t>
            </a:r>
            <a:r>
              <a:rPr lang="ru-RU" sz="1800" dirty="0"/>
              <a:t>), автором одной из наиболее влиятельных теорий личности, согласно которой люди отличаются друг от друга по набору и степени выраженности у них отдельных независимых черт. </a:t>
            </a:r>
          </a:p>
          <a:p>
            <a:pPr marL="0" indent="0">
              <a:buNone/>
            </a:pPr>
            <a:r>
              <a:rPr lang="ru-RU" sz="1800" dirty="0" smtClean="0"/>
              <a:t>Более подробный разбор результатов психологического теста приведён в моей работе в приложении 4.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43" y="3759799"/>
            <a:ext cx="5163669" cy="30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048" y="0"/>
            <a:ext cx="9368118" cy="10085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Сопоставление результатов графологического анализа и психологического теста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2369" t="28235" r="5147" b="22353"/>
          <a:stretch/>
        </p:blipFill>
        <p:spPr>
          <a:xfrm>
            <a:off x="1002905" y="1515035"/>
            <a:ext cx="7029470" cy="51098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02706" y="2372544"/>
            <a:ext cx="3836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</a:t>
            </a:r>
            <a:r>
              <a:rPr lang="ru-RU" dirty="0" smtClean="0"/>
              <a:t>  Таким </a:t>
            </a:r>
            <a:r>
              <a:rPr lang="ru-RU" dirty="0"/>
              <a:t>образом, в целом, характеристика личности по графологическому анализу идентична характеристики по психологическому тесту.  Значит, мы можем с уверенностью утверждать, что о характере человека можно судить по его почерку.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8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242" y="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3600" dirty="0"/>
              <a:t>Практика применения судебной почерковедческой экспертизы при рассмотрении гражданских и уголовных 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675" y="1606990"/>
            <a:ext cx="10470333" cy="50292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u="sng" dirty="0" smtClean="0"/>
              <a:t>Почерковедческая </a:t>
            </a:r>
            <a:r>
              <a:rPr lang="ru-RU" b="1" u="sng" dirty="0"/>
              <a:t>экспертиза </a:t>
            </a:r>
            <a:r>
              <a:rPr lang="ru-RU" dirty="0"/>
              <a:t>- вид экспертизы, в задачи которой входит установление исполнителя спорной подписи или рукописной записи (рукописного текста), определение условий времени их выполнения, и проводимой по определению суда, постановлению следователя, дознавателя или иного уполномоченного на то лица</a:t>
            </a:r>
            <a:r>
              <a:rPr lang="ru-RU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dirty="0" smtClean="0"/>
              <a:t>      К </a:t>
            </a:r>
            <a:r>
              <a:rPr lang="ru-RU" dirty="0"/>
              <a:t>услугам почерковедческой экспертизы прибегают в </a:t>
            </a:r>
            <a:r>
              <a:rPr lang="ru-RU" u="sng" dirty="0"/>
              <a:t>следующих случаях</a:t>
            </a:r>
            <a:r>
              <a:rPr lang="ru-RU" dirty="0"/>
              <a:t>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- при необходимости установления факта выполнения подписи (рукописной записи) конкретным человеком;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- с целью определения пола и примерного возраста исполнителя рукописного текста в случае, когда предполагаемый исполнитель не найден либо отсутствуют образцы его почерка;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- для установления факта выполнения нескольких подписей (записей) одним или разными лицами, установления количества исполнителей нескольких рукописных записей (подписей);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-  с целью определения условий выполнения подписей (записей);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- при необходимости установления времени выполнения подписи, рукописной записи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1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499" y="366665"/>
            <a:ext cx="11113129" cy="6586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«Меня обвиняют по 319 УК РФ. Главный свидетель со стороны обвинения выступает подставной. На опросе свидетеля составленный полицейским и на допросе свидетеля составленный следователем подписи одного и того же свидетеля разные. Судья отказала в проведении почерковедческой экспертизы. Мною была проведена экспертиза самостоятельно. Экспертиза подтвердила данный факт. Дело находится в суде. Свидетель со стороны обвинения в суде ничего пояснить не смог ссылаясь на то что ничего не помнит. Буду писать заявление о возбуждении уголовного дела на лиц совершивших фальсификацию доказательств свидетельских показаний» </a:t>
            </a:r>
          </a:p>
          <a:p>
            <a:pPr marL="0" indent="0" algn="ctr">
              <a:buNone/>
            </a:pPr>
            <a:r>
              <a:rPr lang="ru-RU" sz="1800" dirty="0"/>
              <a:t>«Моего мужа осудили в 2013 г. на 8 лет и 6 мес. Следствие велось два года. Никак не могли доказать его виновность. В результате, чтобы ускорить процесс следователь допустил подделку документов, а именно - подписи в явке с повинной и в протоколе задержания было исправлено число. Это подтверждают результаты почерковедческой экспертизы, которую мой муж заказал из </a:t>
            </a:r>
            <a:r>
              <a:rPr lang="ru-RU" sz="1800" dirty="0" smtClean="0"/>
              <a:t>СИЗО. </a:t>
            </a:r>
            <a:r>
              <a:rPr lang="ru-RU" sz="1800" dirty="0"/>
              <a:t>Писали жалобу в Верховный суд, но получили отказ</a:t>
            </a:r>
            <a:r>
              <a:rPr lang="ru-RU" sz="1800" dirty="0" smtClean="0"/>
              <a:t>».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/>
              <a:t>«Я сотрудник почты России, на меня пожаловалась в прокуратуру одна женщина, о том, что "мы" подделали её подпись в расходно-кассовом чеке, что денег в н-ной сумме она не получала. Оператор которая выдавала, была я. У нас следователь </a:t>
            </a:r>
            <a:r>
              <a:rPr lang="ru-RU" sz="1800" dirty="0" err="1"/>
              <a:t>изьял</a:t>
            </a:r>
            <a:r>
              <a:rPr lang="ru-RU" sz="1800" dirty="0"/>
              <a:t> ещё два кассовых чека, в которых эта женщина расписывалась, и в которых свою подпись признавал. Дело дошло до почерковедческую экспертизы. Она обвинила меня в мошенничестве, в присвоении чужих денег, требовала вернуть. Сегодня пришли результаты экспертизы, 80 % доказательств, что подпись в чеке её».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43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635" y="183777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26727"/>
            <a:ext cx="11196918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700" dirty="0"/>
              <a:t>Почерк — это внешнее проявление индивидуальных черт характера и ума. Конечно, по почерку нельзя рассказать полностью о человеке, поскольку все люди многогранны, противоречивы и своеобразны. Однако суть, безусловно, можно определить.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/>
              <a:t>	Таким образом, гипотеза о том, что графологическая экспертиза может быть применена  в психологии и криминалистике, полностью подтвердилась. Успешно справившись со всеми задачами, я реализовала цель исследовательской работы –выявила </a:t>
            </a:r>
            <a:r>
              <a:rPr lang="ru-RU" sz="1700" dirty="0" smtClean="0"/>
              <a:t>особенности </a:t>
            </a:r>
            <a:r>
              <a:rPr lang="ru-RU" sz="1700" dirty="0"/>
              <a:t>проведения графологической экспертизы в психологии и криминалистике и доказала ее эффективность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indent="0">
              <a:buNone/>
            </a:pPr>
            <a:r>
              <a:rPr lang="ru-RU" sz="1700" dirty="0"/>
              <a:t>	Графология давно вошла в нашу </a:t>
            </a:r>
            <a:r>
              <a:rPr lang="ru-RU" sz="1700" dirty="0" smtClean="0"/>
              <a:t>жизнь и применяется </a:t>
            </a:r>
            <a:r>
              <a:rPr lang="ru-RU" sz="1700" dirty="0"/>
              <a:t>во многих областях общественной жизни. </a:t>
            </a:r>
            <a:r>
              <a:rPr lang="ru-RU" sz="1700" dirty="0" smtClean="0"/>
              <a:t>Сейчас </a:t>
            </a:r>
            <a:r>
              <a:rPr lang="ru-RU" sz="1700" dirty="0"/>
              <a:t>многие компании пользуются услугами профессиональных графологов. Благодаря им составляются характеристики людей, которые принимаются на работу, так же делается оценка черт конкурентов. 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39" y="3914775"/>
            <a:ext cx="5118847" cy="267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4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59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Список информационных источников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824753"/>
            <a:ext cx="9601200" cy="60332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1. В</a:t>
            </a:r>
            <a:r>
              <a:rPr lang="ru-RU" dirty="0"/>
              <a:t>. </a:t>
            </a:r>
            <a:r>
              <a:rPr lang="ru-RU" dirty="0" err="1"/>
              <a:t>Соломевич</a:t>
            </a:r>
            <a:r>
              <a:rPr lang="ru-RU" dirty="0"/>
              <a:t>. Почерк и характер [Текст]:Карманная библиотека/ В. </a:t>
            </a:r>
            <a:r>
              <a:rPr lang="ru-RU" dirty="0" err="1"/>
              <a:t>Соломевич</a:t>
            </a:r>
            <a:r>
              <a:rPr lang="ru-RU" dirty="0"/>
              <a:t>, В.И. </a:t>
            </a:r>
            <a:r>
              <a:rPr lang="ru-RU" dirty="0" err="1"/>
              <a:t>Уласевич</a:t>
            </a:r>
            <a:r>
              <a:rPr lang="ru-RU" dirty="0"/>
              <a:t>.- Минск: </a:t>
            </a:r>
            <a:r>
              <a:rPr lang="ru-RU" dirty="0" err="1"/>
              <a:t>Харвест</a:t>
            </a:r>
            <a:r>
              <a:rPr lang="ru-RU" dirty="0"/>
              <a:t>, 2009.- 640с.</a:t>
            </a:r>
          </a:p>
          <a:p>
            <a:pPr marL="0" indent="0">
              <a:buNone/>
            </a:pPr>
            <a:r>
              <a:rPr lang="ru-RU" dirty="0" smtClean="0"/>
              <a:t>2. Д.М</a:t>
            </a:r>
            <a:r>
              <a:rPr lang="ru-RU" dirty="0"/>
              <a:t>. Зуев-Инсаров. Почерк и личность [Текст]: Способ определения характера по почерку/ </a:t>
            </a:r>
            <a:r>
              <a:rPr lang="ru-RU" dirty="0" err="1"/>
              <a:t>Д.М.Зуев</a:t>
            </a:r>
            <a:r>
              <a:rPr lang="ru-RU" dirty="0"/>
              <a:t>-Инсаров. - Киев: Перлит </a:t>
            </a:r>
            <a:r>
              <a:rPr lang="ru-RU" dirty="0" err="1"/>
              <a:t>продакшн</a:t>
            </a:r>
            <a:r>
              <a:rPr lang="ru-RU" dirty="0"/>
              <a:t>, ЛТД, 1992.- 96с.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Е.Исаева</a:t>
            </a:r>
            <a:r>
              <a:rPr lang="ru-RU" dirty="0"/>
              <a:t>. Практическая графология. Как узнать характер человека по почерку[Текст]/ </a:t>
            </a:r>
            <a:r>
              <a:rPr lang="ru-RU" dirty="0" err="1"/>
              <a:t>Е.Исаева</a:t>
            </a:r>
            <a:r>
              <a:rPr lang="ru-RU" dirty="0"/>
              <a:t>. - М.:  </a:t>
            </a:r>
            <a:r>
              <a:rPr lang="ru-RU" dirty="0" err="1"/>
              <a:t>Рипол</a:t>
            </a:r>
            <a:r>
              <a:rPr lang="ru-RU" dirty="0"/>
              <a:t> Классик, 2010.- 256 с.</a:t>
            </a:r>
          </a:p>
          <a:p>
            <a:pPr marL="0" indent="0">
              <a:buNone/>
            </a:pPr>
            <a:r>
              <a:rPr lang="ru-RU" dirty="0" smtClean="0"/>
              <a:t>4. И.И</a:t>
            </a:r>
            <a:r>
              <a:rPr lang="ru-RU" dirty="0"/>
              <a:t>. Гольдберг. Психология почерка[Текст]: Секреты почерка/ И.И. Гольдберг.- Екатеринбург: У-Фактория; М.: АСТ МОСКВА : ХРАНИТЕЛЬ, 2008- 237с.</a:t>
            </a:r>
          </a:p>
          <a:p>
            <a:pPr marL="0" indent="0">
              <a:buNone/>
            </a:pPr>
            <a:r>
              <a:rPr lang="ru-RU" dirty="0" smtClean="0"/>
              <a:t>5. И.Ф</a:t>
            </a:r>
            <a:r>
              <a:rPr lang="ru-RU" dirty="0"/>
              <a:t>. </a:t>
            </a:r>
            <a:r>
              <a:rPr lang="ru-RU" dirty="0" err="1"/>
              <a:t>Моргеншерн</a:t>
            </a:r>
            <a:r>
              <a:rPr lang="ru-RU" dirty="0"/>
              <a:t>. </a:t>
            </a:r>
            <a:r>
              <a:rPr lang="ru-RU" dirty="0" err="1"/>
              <a:t>Психографология</a:t>
            </a:r>
            <a:r>
              <a:rPr lang="ru-RU" dirty="0"/>
              <a:t> [Текст]: Наука об определении внутреннего мира человека по его почерку/ И.Ф. Моргенштерн.-С. Петербург: Питер, 1994 -351с.</a:t>
            </a:r>
          </a:p>
          <a:p>
            <a:pPr marL="0" indent="0">
              <a:buNone/>
            </a:pPr>
            <a:r>
              <a:rPr lang="ru-RU" dirty="0" smtClean="0"/>
              <a:t>6. О.Ф</a:t>
            </a:r>
            <a:r>
              <a:rPr lang="ru-RU" dirty="0"/>
              <a:t>. Потёмкина. Психологический анализ рисунка и текста: Учеб. пособие/ О.Ф. Потёмкина, Е.В. Потёмкина. - С.-Петербург/ Речь,2006 -524с.</a:t>
            </a:r>
          </a:p>
          <a:p>
            <a:pPr marL="0" indent="0">
              <a:buNone/>
            </a:pPr>
            <a:r>
              <a:rPr lang="ru-RU" dirty="0" smtClean="0"/>
              <a:t>7. Р.С</a:t>
            </a:r>
            <a:r>
              <a:rPr lang="ru-RU" dirty="0"/>
              <a:t>. </a:t>
            </a:r>
            <a:r>
              <a:rPr lang="ru-RU" dirty="0" err="1"/>
              <a:t>Немов</a:t>
            </a:r>
            <a:r>
              <a:rPr lang="ru-RU" dirty="0"/>
              <a:t>. Практическая психология [Текст]: Познание себя влияние на людей/ Р.С. </a:t>
            </a:r>
            <a:r>
              <a:rPr lang="ru-RU" dirty="0" err="1"/>
              <a:t>Немов</a:t>
            </a:r>
            <a:r>
              <a:rPr lang="ru-RU" dirty="0"/>
              <a:t>.-М.: </a:t>
            </a:r>
            <a:r>
              <a:rPr lang="ru-RU" dirty="0" err="1"/>
              <a:t>Гуманит</a:t>
            </a:r>
            <a:r>
              <a:rPr lang="ru-RU" dirty="0"/>
              <a:t>. Изд. Центр ВЛАДОС, 1997.- 320 с.: </a:t>
            </a:r>
            <a:r>
              <a:rPr lang="ru-RU" dirty="0" err="1"/>
              <a:t>илл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8. Сара </a:t>
            </a:r>
            <a:r>
              <a:rPr lang="ru-RU" dirty="0"/>
              <a:t>Д. Тайны почерка/ </a:t>
            </a:r>
            <a:r>
              <a:rPr lang="ru-RU" dirty="0" err="1"/>
              <a:t>Д.Сара</a:t>
            </a:r>
            <a:r>
              <a:rPr lang="ru-RU" dirty="0"/>
              <a:t>. – М.: Вече, Персей, АСТ, 1996.- 400 с. – (</a:t>
            </a:r>
            <a:r>
              <a:rPr lang="ru-RU" dirty="0" err="1"/>
              <a:t>Self-Help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smtClean="0"/>
              <a:t>9. </a:t>
            </a: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fb.ru/article/270089/chto-govorit-o-cheloveke-pocherk-osobennosti-primeryi-rasshifrovka-i-rekomendatsii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10. </a:t>
            </a:r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heaclub.ru/kak-opredelit-harakter-cheloveka-po-pocherku-nauka-grafologiya-chto-govorit-o-haraktere-cheloveka-naklon-i-vid-pocherka-napisanie-bukv-soedinenie-mezhdu-bukvami-nazhim-opredelenie-s-primerami-o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11. </a:t>
            </a:r>
            <a:r>
              <a:rPr lang="ru-RU" dirty="0" smtClean="0">
                <a:hlinkClick r:id="rId4"/>
              </a:rPr>
              <a:t>https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www.adme.ru/zhizn-nauka/chto-rasskazyvaet-o-cheloveke-ego-pocherk-1066910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12.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tutknow.ru/psihologia/10391-o-chem-govorit-pocherk-cheloveka.html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13. </a:t>
            </a:r>
            <a:r>
              <a:rPr lang="ru-RU" dirty="0" smtClean="0">
                <a:hlinkClick r:id="rId6"/>
              </a:rPr>
              <a:t>https</a:t>
            </a:r>
            <a:r>
              <a:rPr lang="ru-RU" dirty="0">
                <a:hlinkClick r:id="rId6"/>
              </a:rPr>
              <a:t>://</a:t>
            </a:r>
            <a:r>
              <a:rPr lang="ru-RU" dirty="0" smtClean="0">
                <a:hlinkClick r:id="rId6"/>
              </a:rPr>
              <a:t>headlife.ru/harakter-po-pocherku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14. </a:t>
            </a:r>
            <a:r>
              <a:rPr lang="ru-RU" dirty="0" smtClean="0">
                <a:hlinkClick r:id="rId7"/>
              </a:rPr>
              <a:t>https</a:t>
            </a:r>
            <a:r>
              <a:rPr lang="ru-RU" dirty="0">
                <a:hlinkClick r:id="rId7"/>
              </a:rPr>
              <a:t>://</a:t>
            </a:r>
            <a:r>
              <a:rPr lang="ru-RU" dirty="0" smtClean="0">
                <a:hlinkClick r:id="rId7"/>
              </a:rPr>
              <a:t>mirtayn.ru/o-chem-govorit-pocherk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15. </a:t>
            </a:r>
            <a:r>
              <a:rPr lang="ru-RU" dirty="0" smtClean="0">
                <a:hlinkClick r:id="rId8"/>
              </a:rPr>
              <a:t>https</a:t>
            </a:r>
            <a:r>
              <a:rPr lang="ru-RU" dirty="0">
                <a:hlinkClick r:id="rId8"/>
              </a:rPr>
              <a:t>://</a:t>
            </a:r>
            <a:r>
              <a:rPr lang="ru-RU" dirty="0" smtClean="0">
                <a:hlinkClick r:id="rId8"/>
              </a:rPr>
              <a:t>studfiles.net/preview/3718731/page:35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16. </a:t>
            </a:r>
            <a:r>
              <a:rPr lang="ru-RU" dirty="0" smtClean="0">
                <a:hlinkClick r:id="rId9"/>
              </a:rPr>
              <a:t>http</a:t>
            </a:r>
            <a:r>
              <a:rPr lang="ru-RU" dirty="0">
                <a:hlinkClick r:id="rId9"/>
              </a:rPr>
              <a:t>://</a:t>
            </a:r>
            <a:r>
              <a:rPr lang="ru-RU" dirty="0" smtClean="0">
                <a:hlinkClick r:id="rId9"/>
              </a:rPr>
              <a:t>www.manalfa.com/lichnost/harakter-po-pocherky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17. </a:t>
            </a:r>
            <a:r>
              <a:rPr lang="ru-RU" dirty="0" smtClean="0">
                <a:hlinkClick r:id="rId10"/>
              </a:rPr>
              <a:t>https</a:t>
            </a:r>
            <a:r>
              <a:rPr lang="ru-RU" dirty="0">
                <a:hlinkClick r:id="rId10"/>
              </a:rPr>
              <a:t>://</a:t>
            </a:r>
            <a:r>
              <a:rPr lang="ru-RU" dirty="0" smtClean="0">
                <a:hlinkClick r:id="rId10"/>
              </a:rPr>
              <a:t>testometrika.com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18. </a:t>
            </a:r>
            <a:r>
              <a:rPr lang="ru-RU" dirty="0" smtClean="0">
                <a:hlinkClick r:id="rId11"/>
              </a:rPr>
              <a:t>https</a:t>
            </a:r>
            <a:r>
              <a:rPr lang="ru-RU" dirty="0">
                <a:hlinkClick r:id="rId11"/>
              </a:rPr>
              <a:t>://</a:t>
            </a:r>
            <a:r>
              <a:rPr lang="ru-RU" dirty="0" smtClean="0">
                <a:hlinkClick r:id="rId11"/>
              </a:rPr>
              <a:t>psycabi.net/testy/293-16-faktornyj-lichnostnyj-oprosnik-r-b-kettella-metodika-mnogofaktornyj-oprosnik-kettella-test-kettela-187-voprosov-test-ketela-16-pf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19.</a:t>
            </a:r>
            <a:r>
              <a:rPr lang="ru-RU" dirty="0" smtClean="0"/>
              <a:t> </a:t>
            </a:r>
            <a:r>
              <a:rPr lang="en-US" dirty="0" smtClean="0">
                <a:hlinkClick r:id="rId12"/>
              </a:rPr>
              <a:t>https</a:t>
            </a:r>
            <a:r>
              <a:rPr lang="en-US" dirty="0">
                <a:hlinkClick r:id="rId12"/>
              </a:rPr>
              <a:t>://www.liveinternet.ru/users/a__ya/post45130659</a:t>
            </a:r>
            <a:r>
              <a:rPr lang="en-US" dirty="0" smtClean="0">
                <a:hlinkClick r:id="rId12"/>
              </a:rPr>
              <a:t>/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20.</a:t>
            </a:r>
            <a:r>
              <a:rPr lang="ru-RU" dirty="0" smtClean="0"/>
              <a:t> </a:t>
            </a:r>
            <a:r>
              <a:rPr lang="en-US" dirty="0" smtClean="0">
                <a:hlinkClick r:id="rId13"/>
              </a:rPr>
              <a:t>https</a:t>
            </a:r>
            <a:r>
              <a:rPr lang="en-US" dirty="0">
                <a:hlinkClick r:id="rId13"/>
              </a:rPr>
              <a:t>://nsovetnik.ru/sudebnaya-ekspertiza/kogda-naznachaetsya-i-kem-provoditsya-sudebnaya-pocherkovedcheskaya-ekspertiza</a:t>
            </a:r>
            <a:r>
              <a:rPr lang="en-US" dirty="0" smtClean="0">
                <a:hlinkClick r:id="rId13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21.</a:t>
            </a:r>
            <a:r>
              <a:rPr lang="ru-RU" dirty="0" smtClean="0"/>
              <a:t> </a:t>
            </a:r>
            <a:r>
              <a:rPr lang="en-US" dirty="0" smtClean="0">
                <a:hlinkClick r:id="rId14"/>
              </a:rPr>
              <a:t>https</a:t>
            </a:r>
            <a:r>
              <a:rPr lang="en-US" dirty="0">
                <a:hlinkClick r:id="rId14"/>
              </a:rPr>
              <a:t>://www.9111.ru</a:t>
            </a:r>
            <a:r>
              <a:rPr lang="en-US" dirty="0" smtClean="0">
                <a:hlinkClick r:id="rId14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22.</a:t>
            </a:r>
            <a:r>
              <a:rPr lang="ru-RU" dirty="0" smtClean="0"/>
              <a:t> </a:t>
            </a:r>
            <a:r>
              <a:rPr lang="en-US" dirty="0" smtClean="0">
                <a:hlinkClick r:id="rId15"/>
              </a:rPr>
              <a:t>https</a:t>
            </a:r>
            <a:r>
              <a:rPr lang="en-US" dirty="0">
                <a:hlinkClick r:id="rId15"/>
              </a:rPr>
              <a:t>://sudexpa.ru/faq/chastye-voprosy-o-pocherkovedcheskikh-ekspertizakh</a:t>
            </a:r>
            <a:r>
              <a:rPr lang="en-US" dirty="0" smtClean="0">
                <a:hlinkClick r:id="rId15"/>
              </a:rPr>
              <a:t>/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646" y="125506"/>
            <a:ext cx="11161059" cy="6732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Актуальность</a:t>
            </a:r>
            <a:r>
              <a:rPr lang="ru-RU" u="sng" dirty="0"/>
              <a:t>:</a:t>
            </a:r>
            <a:r>
              <a:rPr lang="ru-RU" dirty="0"/>
              <a:t> Вскоре мы вступим на порог взрослой жизни, </a:t>
            </a:r>
            <a:r>
              <a:rPr lang="ru-RU" dirty="0" smtClean="0"/>
              <a:t>и </a:t>
            </a:r>
            <a:r>
              <a:rPr lang="ru-RU" dirty="0"/>
              <a:t>нередко умение понимать характер находящегося рядом человека, определять его недостатки и достоинства бывает очень необходимо. Способность разбираться в людях- понимать, какой человек стоит рядом с тобой и что из себя представляет- возможно в дальнейшем поможет каким-то образом утвердиться в жизни, пойти правильной дорогой.  Так же, анализируя почерк, будет возможно определить не только личностные качества, но и будущие перспективы или склонности. </a:t>
            </a:r>
          </a:p>
          <a:p>
            <a:pPr marL="0" indent="0">
              <a:buNone/>
            </a:pPr>
            <a:r>
              <a:rPr lang="ru-RU" b="1" u="sng" dirty="0" smtClean="0"/>
              <a:t>Цель исследования</a:t>
            </a:r>
            <a:r>
              <a:rPr lang="ru-RU" dirty="0" smtClean="0"/>
              <a:t>: </a:t>
            </a:r>
            <a:r>
              <a:rPr lang="ru-RU" dirty="0"/>
              <a:t>выявить особенности проведения графологической экспертизы в психологии и </a:t>
            </a:r>
            <a:r>
              <a:rPr lang="ru-RU" dirty="0" smtClean="0"/>
              <a:t>криминалистике.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Цель </a:t>
            </a:r>
            <a:r>
              <a:rPr lang="ru-RU" dirty="0"/>
              <a:t>реализуется в </a:t>
            </a:r>
            <a:r>
              <a:rPr lang="ru-RU" b="1" u="sng" dirty="0"/>
              <a:t>системе задач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1. Изучить литературу по теме исследования</a:t>
            </a:r>
          </a:p>
          <a:p>
            <a:pPr marL="0" indent="0">
              <a:buNone/>
            </a:pPr>
            <a:r>
              <a:rPr lang="ru-RU" dirty="0"/>
              <a:t>2. Отобрать материал для реферата</a:t>
            </a:r>
          </a:p>
          <a:p>
            <a:pPr marL="0" indent="0">
              <a:buNone/>
            </a:pPr>
            <a:r>
              <a:rPr lang="ru-RU" dirty="0"/>
              <a:t>3. Определить объект  для проведения исследования и подготовить материал.</a:t>
            </a:r>
          </a:p>
          <a:p>
            <a:pPr marL="0" indent="0">
              <a:buNone/>
            </a:pPr>
            <a:r>
              <a:rPr lang="ru-RU" dirty="0"/>
              <a:t>4. Обработать результаты исследования  и представить их в наглядно-графической форме</a:t>
            </a:r>
          </a:p>
          <a:p>
            <a:pPr marL="0" indent="0">
              <a:buNone/>
            </a:pPr>
            <a:r>
              <a:rPr lang="ru-RU" dirty="0"/>
              <a:t>5. Оформить практические наблюдения во второй части реферата</a:t>
            </a:r>
          </a:p>
          <a:p>
            <a:pPr marL="0" indent="0">
              <a:buNone/>
            </a:pPr>
            <a:r>
              <a:rPr lang="ru-RU" dirty="0"/>
              <a:t>6. Подтвердить или опровергнуть гипотезу.</a:t>
            </a:r>
          </a:p>
          <a:p>
            <a:pPr marL="0" indent="0">
              <a:buNone/>
            </a:pPr>
            <a:r>
              <a:rPr lang="ru-RU" dirty="0"/>
              <a:t>7.Подготовить итоговые материалы для защиты (реферат, презентация)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9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377" y="71718"/>
            <a:ext cx="10775576" cy="6589058"/>
          </a:xfrm>
        </p:spPr>
        <p:txBody>
          <a:bodyPr/>
          <a:lstStyle/>
          <a:p>
            <a:pPr marL="0" indent="0">
              <a:buNone/>
            </a:pPr>
            <a:r>
              <a:rPr lang="ru-RU" sz="1800" b="1" u="sng" dirty="0"/>
              <a:t>Гипотеза</a:t>
            </a:r>
            <a:r>
              <a:rPr lang="ru-RU" sz="1800" dirty="0"/>
              <a:t>: Графологическая экспертиза может быть применена  в психологии и криминалистике, так как она дает определенные характеристики личности человека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u="sng" dirty="0"/>
              <a:t>Предметом</a:t>
            </a:r>
            <a:r>
              <a:rPr lang="ru-RU" sz="1800" dirty="0"/>
              <a:t> исследования будут </a:t>
            </a:r>
            <a:r>
              <a:rPr lang="ru-RU" sz="1800" dirty="0" smtClean="0"/>
              <a:t>почерк человека и </a:t>
            </a:r>
            <a:r>
              <a:rPr lang="ru-RU" sz="1800" dirty="0"/>
              <a:t>психологические особенности </a:t>
            </a:r>
            <a:r>
              <a:rPr lang="ru-RU" sz="1800" dirty="0" smtClean="0"/>
              <a:t>его </a:t>
            </a:r>
            <a:r>
              <a:rPr lang="ru-RU" sz="1800" dirty="0"/>
              <a:t>личности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А </a:t>
            </a:r>
            <a:r>
              <a:rPr lang="ru-RU" sz="1800" b="1" u="sng" dirty="0"/>
              <a:t>объектом</a:t>
            </a:r>
            <a:r>
              <a:rPr lang="ru-RU" sz="1800" dirty="0"/>
              <a:t> будут служить некоторые науки: графология, психология, биология, социология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u="sng" dirty="0"/>
              <a:t>Методы</a:t>
            </a:r>
            <a:r>
              <a:rPr lang="ru-RU" sz="1800" dirty="0"/>
              <a:t>: </a:t>
            </a:r>
          </a:p>
          <a:p>
            <a:pPr marL="0" indent="0">
              <a:buNone/>
            </a:pPr>
            <a:r>
              <a:rPr lang="ru-RU" sz="1800" dirty="0" smtClean="0"/>
              <a:t>1.работа </a:t>
            </a:r>
            <a:r>
              <a:rPr lang="ru-RU" sz="1800" dirty="0"/>
              <a:t>с разными источниками информации по данной теме</a:t>
            </a:r>
          </a:p>
          <a:p>
            <a:pPr marL="0" indent="0">
              <a:buNone/>
            </a:pPr>
            <a:r>
              <a:rPr lang="ru-RU" sz="1800" dirty="0" smtClean="0"/>
              <a:t>2.сбор </a:t>
            </a:r>
            <a:r>
              <a:rPr lang="ru-RU" sz="1800" dirty="0"/>
              <a:t>и анализ информации</a:t>
            </a:r>
          </a:p>
          <a:p>
            <a:pPr marL="0" indent="0">
              <a:buNone/>
            </a:pPr>
            <a:r>
              <a:rPr lang="ru-RU" sz="1800" dirty="0" smtClean="0"/>
              <a:t>3.проведение </a:t>
            </a:r>
            <a:r>
              <a:rPr lang="ru-RU" sz="1800" dirty="0"/>
              <a:t>эксперимента: сопоставление результатов графологического анализа и психологического теста личности.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752" y="3702102"/>
            <a:ext cx="5391249" cy="302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0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Графология </a:t>
            </a:r>
            <a:r>
              <a:rPr lang="ru-RU" sz="4000" dirty="0"/>
              <a:t>как наука, помогающая познать характер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461" y="1137415"/>
            <a:ext cx="11170023" cy="38615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/>
              <a:t>Графология</a:t>
            </a:r>
            <a:r>
              <a:rPr lang="ru-RU" sz="1600" dirty="0"/>
              <a:t> (от др.-греч. </a:t>
            </a:r>
            <a:r>
              <a:rPr lang="ru-RU" sz="1600" dirty="0" err="1"/>
              <a:t>γράφω</a:t>
            </a:r>
            <a:r>
              <a:rPr lang="ru-RU" sz="1600" dirty="0"/>
              <a:t> — «пишу» и </a:t>
            </a:r>
            <a:r>
              <a:rPr lang="ru-RU" sz="1600" dirty="0" err="1"/>
              <a:t>λόγος</a:t>
            </a:r>
            <a:r>
              <a:rPr lang="ru-RU" sz="1600" dirty="0"/>
              <a:t> — «учение») — учение, согласно которому существует устойчивая связь между почерком и индивидуальными особенностями личности. </a:t>
            </a:r>
            <a:r>
              <a:rPr lang="ru-RU" sz="1600" dirty="0" smtClean="0"/>
              <a:t>Графологическая экспертиза (графологический анализ) как раз опирается на науку графологию.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	Однако основы </a:t>
            </a:r>
            <a:r>
              <a:rPr lang="ru-RU" sz="1600" dirty="0"/>
              <a:t>современной графологии были </a:t>
            </a:r>
            <a:r>
              <a:rPr lang="ru-RU" sz="1600" dirty="0" smtClean="0"/>
              <a:t>заложены ещё </a:t>
            </a:r>
            <a:r>
              <a:rPr lang="ru-RU" sz="1600" dirty="0"/>
              <a:t>в эпоху </a:t>
            </a:r>
            <a:r>
              <a:rPr lang="ru-RU" sz="1600" dirty="0" smtClean="0"/>
              <a:t>Античности. </a:t>
            </a:r>
            <a:r>
              <a:rPr lang="ru-RU" sz="1600" dirty="0"/>
              <a:t>В развитие графологии немалый вклад внесли Иоганн Каспер </a:t>
            </a:r>
            <a:r>
              <a:rPr lang="ru-RU" sz="1600" dirty="0" err="1"/>
              <a:t>Лаватер</a:t>
            </a:r>
            <a:r>
              <a:rPr lang="ru-RU" sz="1600" dirty="0"/>
              <a:t>, Жан-Ипполит </a:t>
            </a:r>
            <a:r>
              <a:rPr lang="ru-RU" sz="1600" dirty="0" err="1"/>
              <a:t>Мишон</a:t>
            </a:r>
            <a:r>
              <a:rPr lang="ru-RU" sz="1600" dirty="0"/>
              <a:t>, аббат </a:t>
            </a:r>
            <a:r>
              <a:rPr lang="ru-RU" sz="1600" dirty="0" err="1"/>
              <a:t>Фландрэн</a:t>
            </a:r>
            <a:r>
              <a:rPr lang="ru-RU" sz="1600" dirty="0"/>
              <a:t>, Адриан </a:t>
            </a:r>
            <a:r>
              <a:rPr lang="ru-RU" sz="1600" dirty="0" err="1"/>
              <a:t>Варинар</a:t>
            </a:r>
            <a:r>
              <a:rPr lang="ru-RU" sz="1600" dirty="0"/>
              <a:t>, </a:t>
            </a:r>
            <a:r>
              <a:rPr lang="ru-RU" sz="1600" dirty="0" err="1"/>
              <a:t>Крепье-Жамэн</a:t>
            </a:r>
            <a:r>
              <a:rPr lang="ru-RU" sz="1600" dirty="0"/>
              <a:t>,  </a:t>
            </a:r>
            <a:r>
              <a:rPr lang="ru-RU" sz="1600" dirty="0" err="1"/>
              <a:t>Ломброзо</a:t>
            </a:r>
            <a:r>
              <a:rPr lang="ru-RU" sz="1600" dirty="0"/>
              <a:t>, отечественные учёные Н.Д. </a:t>
            </a:r>
            <a:r>
              <a:rPr lang="ru-RU" sz="1600" dirty="0" err="1"/>
              <a:t>Ахшарумовым</a:t>
            </a:r>
            <a:r>
              <a:rPr lang="ru-RU" sz="1600" dirty="0"/>
              <a:t>, Ф.Ф. </a:t>
            </a:r>
            <a:r>
              <a:rPr lang="ru-RU" sz="1600" dirty="0" err="1"/>
              <a:t>Тишковым</a:t>
            </a:r>
            <a:r>
              <a:rPr lang="ru-RU" sz="1600" dirty="0"/>
              <a:t> , Д.М. Зуев-Инсаров и многие другие.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 </a:t>
            </a:r>
            <a:r>
              <a:rPr lang="ru-RU" sz="1600" dirty="0"/>
              <a:t>В наше время графология обрела вторую жизнь. Во многих </a:t>
            </a:r>
            <a:r>
              <a:rPr lang="ru-RU" sz="1600" dirty="0" smtClean="0"/>
              <a:t>странах </a:t>
            </a:r>
            <a:r>
              <a:rPr lang="ru-RU" sz="1600" dirty="0"/>
              <a:t>анализ почерка является одним из самых востребованных средств в психодиагностике личности. Эксперты-графологи составляют характеристику на специалистов, принимаемых на работу.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33" y="4111728"/>
            <a:ext cx="4857748" cy="263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30940" y="4462583"/>
            <a:ext cx="53071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«Человек может солгать, притвориться, отречься… Портрет может его изменить и сделать красивее, может лгать книга или письмо. Но в одном все же человек неотделим от своей сущности — в почерке. Почерк выдаст человека, хочет он этого или нет: почерк неповторим, как и сам человек, и иной раз проговаривается о том, о чем человек умалчивает», — писал Стефан Цвейг.</a:t>
            </a:r>
          </a:p>
        </p:txBody>
      </p:sp>
    </p:spTree>
    <p:extLst>
      <p:ext uri="{BB962C8B-B14F-4D97-AF65-F5344CB8AC3E}">
        <p14:creationId xmlns:p14="http://schemas.microsoft.com/office/powerpoint/2010/main" val="28917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895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Практическое </a:t>
            </a:r>
            <a:r>
              <a:rPr lang="ru-RU" sz="4000" dirty="0"/>
              <a:t>значение графологии в разных научных областях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4853"/>
            <a:ext cx="10139082" cy="43277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области </a:t>
            </a:r>
            <a:r>
              <a:rPr lang="ru-RU" b="1" dirty="0" smtClean="0"/>
              <a:t>педагогики</a:t>
            </a:r>
            <a:r>
              <a:rPr lang="ru-RU" dirty="0" smtClean="0"/>
              <a:t> графология может сыграть решающее диагностическое значение, как определитель задатков и способностей ребенка.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Понимание собственного </a:t>
            </a:r>
            <a:r>
              <a:rPr lang="ru-RU" b="1" dirty="0" smtClean="0"/>
              <a:t>«я»</a:t>
            </a:r>
            <a:r>
              <a:rPr lang="ru-RU" dirty="0" smtClean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В медицине</a:t>
            </a:r>
            <a:r>
              <a:rPr lang="ru-RU" dirty="0" smtClean="0"/>
              <a:t>: существует связь между нервно-мозговыми заболеваниями и нарушением обычного вида письма.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 области изучения </a:t>
            </a:r>
            <a:r>
              <a:rPr lang="ru-RU" b="1" dirty="0" smtClean="0"/>
              <a:t>памятников старины</a:t>
            </a:r>
            <a:r>
              <a:rPr lang="ru-RU" dirty="0" smtClean="0"/>
              <a:t>. Следуя графологическому методу, возможно получить более точный облик интересующего нас лица, чем это дают чаще всего пристрастные исторические описания.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Человеческие взаимоотношения</a:t>
            </a:r>
            <a:r>
              <a:rPr lang="ru-RU" dirty="0" smtClean="0"/>
              <a:t>. С помощью графологии возможно вывести семейные, любовные, деловые или общественные отношения на более высокий уровень.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Бизнес.</a:t>
            </a:r>
            <a:r>
              <a:rPr lang="ru-RU" dirty="0" smtClean="0"/>
              <a:t> Консультации и продвижение работников, а также выбор персонала для производства, повышение квалификации и т. п. могут быть усовершенствованы только благодаря графологическому анализу.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Криминология</a:t>
            </a:r>
            <a:r>
              <a:rPr lang="ru-RU" dirty="0" smtClean="0"/>
              <a:t>. Графологический анализ - это своеобразный детектор лжи. Кроме того, он может предупредить и о потенциальной опасности.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78" y="479615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Формирование </a:t>
            </a:r>
            <a:r>
              <a:rPr lang="ru-RU" dirty="0"/>
              <a:t>почерка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904" y="1810872"/>
            <a:ext cx="7333131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почерка и приобретение черт личной индивидуальности включает следующие этапы:</a:t>
            </a:r>
          </a:p>
          <a:p>
            <a:pPr marL="0" indent="0">
              <a:buNone/>
            </a:pPr>
            <a:r>
              <a:rPr lang="ru-RU" dirty="0"/>
              <a:t>1. Этап сознательного овладения навыком письма – в начальной школе.</a:t>
            </a:r>
          </a:p>
          <a:p>
            <a:pPr marL="0" indent="0">
              <a:buNone/>
            </a:pPr>
            <a:r>
              <a:rPr lang="ru-RU" dirty="0"/>
              <a:t>2. Приобретение автоматизма, инерции – в средней школе.</a:t>
            </a:r>
          </a:p>
          <a:p>
            <a:pPr marL="0" indent="0">
              <a:buNone/>
            </a:pPr>
            <a:r>
              <a:rPr lang="ru-RU" dirty="0"/>
              <a:t>3. Графическая зрелость моторных навыков – после примерно 14-летнего возраста.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" b="5621"/>
          <a:stretch/>
        </p:blipFill>
        <p:spPr>
          <a:xfrm>
            <a:off x="8373035" y="1938005"/>
            <a:ext cx="3657600" cy="3454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5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065" b="8298"/>
          <a:stretch/>
        </p:blipFill>
        <p:spPr>
          <a:xfrm>
            <a:off x="923363" y="98610"/>
            <a:ext cx="5100919" cy="3036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439" b="8840"/>
          <a:stretch/>
        </p:blipFill>
        <p:spPr>
          <a:xfrm>
            <a:off x="6660776" y="98610"/>
            <a:ext cx="5271248" cy="310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-929"/>
          <a:stretch/>
        </p:blipFill>
        <p:spPr>
          <a:xfrm>
            <a:off x="663387" y="3200400"/>
            <a:ext cx="5100919" cy="3537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293" y="3321438"/>
            <a:ext cx="5271247" cy="36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72" y="260929"/>
            <a:ext cx="5134496" cy="3527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340" y="2833867"/>
            <a:ext cx="5857085" cy="40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4" y="0"/>
            <a:ext cx="75628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462</TotalTime>
  <Words>1597</Words>
  <Application>Microsoft Office PowerPoint</Application>
  <PresentationFormat>Широкоэкранный</PresentationFormat>
  <Paragraphs>135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Wingdings</vt:lpstr>
      <vt:lpstr>Crop</vt:lpstr>
      <vt:lpstr>Графологическая экспертиза в психологии и криминалистике</vt:lpstr>
      <vt:lpstr>Презентация PowerPoint</vt:lpstr>
      <vt:lpstr>Презентация PowerPoint</vt:lpstr>
      <vt:lpstr>Графология как наука, помогающая познать характер</vt:lpstr>
      <vt:lpstr>Практическое значение графологии в разных научных областях</vt:lpstr>
      <vt:lpstr>Формирование почерка человека</vt:lpstr>
      <vt:lpstr>Презентация PowerPoint</vt:lpstr>
      <vt:lpstr>Презентация PowerPoint</vt:lpstr>
      <vt:lpstr>Презентация PowerPoint</vt:lpstr>
      <vt:lpstr>I этап исследования. Графологический анализ</vt:lpstr>
      <vt:lpstr>Результаты графологического анализа</vt:lpstr>
      <vt:lpstr>II этап исследования. Психологический тест</vt:lpstr>
      <vt:lpstr>Сопоставление результатов графологического анализа и психологического теста</vt:lpstr>
      <vt:lpstr> Практика применения судебной почерковедческой экспертизы при рассмотрении гражданских и уголовных дел</vt:lpstr>
      <vt:lpstr>Презентация PowerPoint</vt:lpstr>
      <vt:lpstr>Заключение</vt:lpstr>
      <vt:lpstr>Список информационных источников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Графология. О чём говорит почерк</dc:title>
  <dc:creator>Михаил Столбов</dc:creator>
  <cp:lastModifiedBy>x</cp:lastModifiedBy>
  <cp:revision>26</cp:revision>
  <dcterms:created xsi:type="dcterms:W3CDTF">2019-05-15T17:29:33Z</dcterms:created>
  <dcterms:modified xsi:type="dcterms:W3CDTF">2019-11-12T16:35:37Z</dcterms:modified>
</cp:coreProperties>
</file>