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3" r:id="rId6"/>
    <p:sldId id="258" r:id="rId7"/>
    <p:sldId id="267" r:id="rId8"/>
    <p:sldId id="261" r:id="rId9"/>
    <p:sldId id="265" r:id="rId10"/>
    <p:sldId id="266" r:id="rId11"/>
    <p:sldId id="264" r:id="rId12"/>
    <p:sldId id="275" r:id="rId13"/>
    <p:sldId id="276" r:id="rId14"/>
    <p:sldId id="272" r:id="rId15"/>
    <p:sldId id="270" r:id="rId16"/>
    <p:sldId id="274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 мамой</c:v>
                </c:pt>
                <c:pt idx="1">
                  <c:v>с братом, сестрой</c:v>
                </c:pt>
                <c:pt idx="2">
                  <c:v>ни с кем не захотели делиться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0.82</c:v>
                </c:pt>
                <c:pt idx="1">
                  <c:v>0.13500000000000001</c:v>
                </c:pt>
                <c:pt idx="2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 папе</c:v>
                </c:pt>
                <c:pt idx="1">
                  <c:v>к маме </c:v>
                </c:pt>
                <c:pt idx="2">
                  <c:v>к брату и сестре</c:v>
                </c:pt>
                <c:pt idx="3">
                  <c:v>к другу</c:v>
                </c:pt>
                <c:pt idx="4">
                  <c:v>к бабушке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0.32</c:v>
                </c:pt>
                <c:pt idx="2">
                  <c:v>0.09</c:v>
                </c:pt>
                <c:pt idx="3" formatCode="0.00%">
                  <c:v>4.4999999999999998E-2</c:v>
                </c:pt>
                <c:pt idx="4" formatCode="0.00%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хорощие отметки</c:v>
                </c:pt>
                <c:pt idx="1">
                  <c:v>хорошие дела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04344536430817"/>
          <c:y val="8.7273894050657067E-2"/>
          <c:w val="0.33631943194051234"/>
          <c:h val="0.53345387142670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купили новый дом </c:v>
                </c:pt>
                <c:pt idx="1">
                  <c:v>сделали бы все</c:v>
                </c:pt>
                <c:pt idx="2">
                  <c:v>принесли радость родным</c:v>
                </c:pt>
                <c:pt idx="3">
                  <c:v>купили бы подарки</c:v>
                </c:pt>
                <c:pt idx="4">
                  <c:v>не знают, что сделать для своей семьи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0.22800000000000001</c:v>
                </c:pt>
                <c:pt idx="1">
                  <c:v>0.182</c:v>
                </c:pt>
                <c:pt idx="2">
                  <c:v>0.09</c:v>
                </c:pt>
                <c:pt idx="3" formatCode="0.00%">
                  <c:v>4.4999999999999998E-2</c:v>
                </c:pt>
                <c:pt idx="4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03085538268303"/>
          <c:y val="0"/>
          <c:w val="0.3250674751220533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оптимист </c:v>
                </c:pt>
                <c:pt idx="1">
                  <c:v>пессимист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73315835520565"/>
          <c:y val="0.11442864173228347"/>
          <c:w val="0.39627493438320205"/>
          <c:h val="0.219754903776123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оптимист</c:v>
                </c:pt>
                <c:pt idx="1">
                  <c:v>пессимист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716391727084082"/>
          <c:y val="6.4139644373688076E-2"/>
          <c:w val="0.40299285742444385"/>
          <c:h val="0.21463743388369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0.19676</cdr:x>
      <cdr:y>0.69444</cdr:y>
    </cdr:from>
    <cdr:to>
      <cdr:x>0.46451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1800200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85%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0.14602</cdr:x>
      <cdr:y>0.16667</cdr:y>
    </cdr:from>
    <cdr:to>
      <cdr:x>0.32276</cdr:x>
      <cdr:y>0.33333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7595" y="432048"/>
          <a:ext cx="80806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15%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0.13559</cdr:x>
      <cdr:y>0.60904</cdr:y>
    </cdr:from>
    <cdr:to>
      <cdr:x>0.44068</cdr:x>
      <cdr:y>0.83051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584175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0.35593</cdr:x>
      <cdr:y>0.11073</cdr:y>
    </cdr:from>
    <cdr:to>
      <cdr:x>0.50847</cdr:x>
      <cdr:y>0.30452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288031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39%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5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6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3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8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32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6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5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8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2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AC0E-72AC-431E-860D-47E1499E17A7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310C-4595-42D8-BE6C-6DCB3BA34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8A82-0D9D-4048-8FD1-B72776453D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EC1B-E57E-4CA3-8631-430FC30D71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04"/>
            <a:ext cx="6400800" cy="1752600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0503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4203"/>
            <a:ext cx="79803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288" y="2070743"/>
            <a:ext cx="82581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 – педагогический      проект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8397" y="2967335"/>
            <a:ext cx="41072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Творческое название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397" y="260648"/>
            <a:ext cx="450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3885" y="260648"/>
            <a:ext cx="3510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МОУ средняя школа №59</a:t>
            </a:r>
          </a:p>
          <a:p>
            <a:pPr algn="ctr"/>
            <a:r>
              <a:rPr lang="ru-RU" sz="20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 Ярославль</a:t>
            </a:r>
            <a:endParaRPr lang="ru-RU" sz="20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2502" y="4717312"/>
            <a:ext cx="4953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Куратор проекта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социальный педагог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Карнакова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Е.В.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609329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</a:t>
            </a:r>
            <a:r>
              <a:rPr lang="ru-RU" sz="2000" b="1" dirty="0" smtClean="0"/>
              <a:t>2015/2016 учебный 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10"/>
            <a:ext cx="835292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старшеклассников и педагогов)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1. « </a:t>
            </a:r>
            <a:r>
              <a:rPr lang="ru-RU" b="1" dirty="0"/>
              <a:t>Если неприятность может произойти, она случается». Что вы думаете по этому поводу?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/>
              <a:t>а) это забавно, не более;    (1)</a:t>
            </a:r>
          </a:p>
          <a:p>
            <a:r>
              <a:rPr lang="ru-RU" b="1" dirty="0"/>
              <a:t>б) эти законы очень точно отражают реальность жизни; (3)</a:t>
            </a:r>
          </a:p>
          <a:p>
            <a:r>
              <a:rPr lang="ru-RU" b="1" dirty="0"/>
              <a:t>в) иногда они выполняются, а иногда – нет. (5</a:t>
            </a:r>
            <a:r>
              <a:rPr lang="ru-RU" b="1" dirty="0" smtClean="0"/>
              <a:t>)</a:t>
            </a:r>
          </a:p>
          <a:p>
            <a:endParaRPr lang="ru-RU" b="1" dirty="0"/>
          </a:p>
          <a:p>
            <a:r>
              <a:rPr lang="ru-RU" b="1" dirty="0"/>
              <a:t>2. Часто ли вас посещает плохое настроение?</a:t>
            </a:r>
            <a:endParaRPr lang="ru-RU" dirty="0"/>
          </a:p>
          <a:p>
            <a:r>
              <a:rPr lang="ru-RU" b="1" dirty="0"/>
              <a:t>А) почти никогда;(1)</a:t>
            </a:r>
          </a:p>
          <a:p>
            <a:r>
              <a:rPr lang="ru-RU" b="1" dirty="0"/>
              <a:t>Б) тогда, когда у меня случаются неприятности; ( 3)</a:t>
            </a:r>
          </a:p>
          <a:p>
            <a:r>
              <a:rPr lang="ru-RU" b="1" dirty="0"/>
              <a:t>В) бывает, что меня тянет погрустить (5</a:t>
            </a:r>
            <a:r>
              <a:rPr lang="ru-RU" b="1" dirty="0" smtClean="0"/>
              <a:t>)</a:t>
            </a:r>
          </a:p>
          <a:p>
            <a:endParaRPr lang="ru-RU" b="1" dirty="0"/>
          </a:p>
          <a:p>
            <a:r>
              <a:rPr lang="ru-RU" b="1" dirty="0"/>
              <a:t>3. В какие приметы  ВЫ верите больше всего?</a:t>
            </a:r>
            <a:endParaRPr lang="ru-RU" dirty="0"/>
          </a:p>
          <a:p>
            <a:r>
              <a:rPr lang="ru-RU" b="1" dirty="0"/>
              <a:t>А) я не обращаю на приметы никакого внимания; (3)</a:t>
            </a:r>
          </a:p>
          <a:p>
            <a:r>
              <a:rPr lang="ru-RU" b="1" dirty="0"/>
              <a:t>Б) если черная кошка перебежала мне дорогу, значит , день точно будет неудачным; (5)</a:t>
            </a:r>
          </a:p>
          <a:p>
            <a:r>
              <a:rPr lang="ru-RU" b="1" dirty="0"/>
              <a:t>В) я верю во все счастливые приметы: они всегда сбываются. (1</a:t>
            </a:r>
            <a:r>
              <a:rPr lang="ru-RU" b="1" dirty="0" smtClean="0"/>
              <a:t>)</a:t>
            </a:r>
          </a:p>
          <a:p>
            <a:endParaRPr lang="ru-RU" b="1" dirty="0"/>
          </a:p>
          <a:p>
            <a:r>
              <a:rPr lang="ru-RU" b="1" dirty="0"/>
              <a:t>4. Что Вы подумаете, если во время завтрака в столовой случайно опрокинете на себя стакан сока?</a:t>
            </a:r>
            <a:endParaRPr lang="ru-RU" dirty="0"/>
          </a:p>
          <a:p>
            <a:r>
              <a:rPr lang="ru-RU" b="1" dirty="0"/>
              <a:t>А) хороший был костюм;(3)</a:t>
            </a:r>
          </a:p>
          <a:p>
            <a:r>
              <a:rPr lang="ru-RU" b="1" dirty="0"/>
              <a:t>Б) ну вот, опять, не повезло; (5)</a:t>
            </a:r>
          </a:p>
          <a:p>
            <a:r>
              <a:rPr lang="ru-RU" b="1" dirty="0"/>
              <a:t>В) подумаешь, с кем не бывает. (1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3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4624"/>
            <a:ext cx="7851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595" y="908720"/>
            <a:ext cx="7851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еисправимый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оптимист. Если даже неприятности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по пятам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считают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случайными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удачу.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до 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ривыкли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надеяться только на себя.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верят,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строя планы,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только несчастливые случайности.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 чересчур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пессимистично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жизнь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                                                          Учащиеся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87875" y="3068960"/>
            <a:ext cx="5607" cy="34563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67544231"/>
              </p:ext>
            </p:extLst>
          </p:nvPr>
        </p:nvGraphicFramePr>
        <p:xfrm>
          <a:off x="0" y="3717032"/>
          <a:ext cx="4572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23251699"/>
              </p:ext>
            </p:extLst>
          </p:nvPr>
        </p:nvGraphicFramePr>
        <p:xfrm>
          <a:off x="4788024" y="3717033"/>
          <a:ext cx="4248472" cy="260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8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63284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приходом в школу для детей начинается новый период жизни, который они обычно встречают с радостью. Однако в дальнейшем этот период не всегда сопровождается положительными эмоциями.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отмечают, что их дети с приходом в школу становятся менее жизнерадостными, бодрыми, быстрее утомляются.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оптимизма будет способствовать развитию позитивного отношения ребенка и к самому себе, и к другому человеку.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педагогическая наука и практика накопила достаточный арсенал различных методов и приемов воспитания, которые помогут заинтересованным взрослым решить эту сложную проблему. Важно знакомить педагогов и родителей с технологией позитивного воспитания. Это позволит и самим взрослым оптимистически смотреть в будущее, верить в достижение желаемых результатов, терпеливо и последовательно идти к цели – воспитания позитивной личности.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5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751" y="-357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постановка сказки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ежика и потерянное настроение»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764704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сказочная постановка доставит малышам много веселых минут. Приглашаем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гостей на спектакль поскорей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Действующие лица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Сказочник</a:t>
            </a:r>
          </a:p>
          <a:p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Ежик</a:t>
            </a:r>
          </a:p>
          <a:p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Ежиха</a:t>
            </a:r>
            <a: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Бельчонок</a:t>
            </a:r>
            <a: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Солнышко</a:t>
            </a:r>
            <a: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Мама Ежиха</a:t>
            </a:r>
            <a: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Segoe Print" panose="02000600000000000000" pitchFamily="2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обрята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постановкой сказки включала в себя несколько этапов: знакомство детей с содержанием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ролей, изготовление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атрибутов, актерское мастерство, разучивание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роль, особенно диалог персонажей, ставил ребенка перед необходимостью ясно, четко, понятно изъясняться.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работа велась на протяжении трех месяцев, но спектакль получился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Доброжелательная обстановка царившая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аплодисменты зрителей способствовали полному раскрепощению детей, проявлению их актерских талантов. Участие в театрализованной деятельности останется ярким воспоминанием детства, ощущением праздника, проведенного вместе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педагогами в необычном волшебном мире сказки.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                                     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1" b="9393"/>
          <a:stretch/>
        </p:blipFill>
        <p:spPr bwMode="auto">
          <a:xfrm>
            <a:off x="6527162" y="1161151"/>
            <a:ext cx="2395542" cy="284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68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4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76672"/>
            <a:ext cx="8646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Волшебный мир театра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C:\Users\СПЦ\Documents\Карнакова\IMG_20160511_09251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44837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СПЦ\Documents\Карнакова\IMG_20160511_092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" y="4233419"/>
            <a:ext cx="4202548" cy="236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СПЦ\Documents\Карнакова\IMG_20160504_131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2" y="2420888"/>
            <a:ext cx="2096088" cy="372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74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32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676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Благодарные зрители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C:\Users\СПЦ\Documents\Карнакова\IMG_20160506_11235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3840"/>
            <a:ext cx="2570296" cy="456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СПЦ\Documents\Карнакова\IMG_20160504_131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443986" cy="249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4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7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36" y="5597"/>
            <a:ext cx="885698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24 марта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Международный День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Хорошего Настроения.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Очень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важно, чтобы каждое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утро начиналось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с положительных эмоций, с хорошего настроения. Просыпайтесь с мыслью, что день принесёт удачу. Даже если будут трудности, верьте, что справитесь с ними.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аждый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день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улыбайтесь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друг другу. Улыбка - это залог хорошего настроения. Так мы дарим друг другу здоровье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радость.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Пусть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Script" panose="020B0504020000000003" pitchFamily="34" charset="0"/>
              </a:rPr>
              <a:t>в вашей семье навсегда поселится счастье и благополучие.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169" y="1196752"/>
            <a:ext cx="798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9" y="2780928"/>
            <a:ext cx="7096665" cy="3994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-1365"/>
            <a:ext cx="679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Актуальность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464" y="737223"/>
            <a:ext cx="85353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миру, себе, к другому человеку является центральной проблемой для теории и практики педагогики. Воспитание позитивной личности немыслимо без развития такого личностного качества как оптимизм. Чтобы ребенок, став взрослым, жил с интересом и радостью, не боялся трудностей и умел их преодолевать, нужно воспитывать детей оптимистами.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Оптимист – человек, умеющий видеть в окружающем мире, людях и самом себе хорошее и на этой основе строить перспективу своей будущей жизни. Для пессимиста характерна абсолютизация отрицательного, он видит слишком много препятствий и отступает, даже не попытавшись их преодолеть.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Задача взрослых состоит в том, чтобы помочь ребенку сформировать положительное представление о самом себе, которое, по мнению английского психолога и педагога Р. Бернса, определяется тремя факторами: твердой убежденностью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импонировании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другим людям, уверенностью в способности к тому или иному виду деятельности и чувством собственной значимости.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145" y="21429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0" y="27384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71400"/>
            <a:ext cx="25177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303" y="781263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развития ребенка как индивидуальности, т.е. на основе свободного ответственного выбора и оптимистичного взгляда на жизнь</a:t>
            </a:r>
            <a:r>
              <a:rPr lang="ru-RU" sz="2800" b="1" dirty="0">
                <a:latin typeface="Segoe Script" panose="020B0504020000000003" pitchFamily="34" charset="0"/>
              </a:rPr>
              <a:t>.</a:t>
            </a:r>
            <a:endParaRPr lang="ru-RU" sz="2800" b="1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5619" y="2597145"/>
            <a:ext cx="1874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243476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социальных, психологических, этических нравственных и других знаний через игру, общение проживание конкретных событий, что придает личности смысл, способствует усвоению адаптации к школьной жизни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обучающихся коммуникативные навыки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творческому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к собственной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таких важных личностных качеств, как умение видеть в окружающей жизни хорошее, проявлять интерес к другому человеку, понимать нужды, потребности, знать мечты тех, кто живет с ними рядом и заботиться об их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67500"/>
            <a:ext cx="49450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 творческий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проекта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5б и 8д 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26097"/>
            <a:ext cx="62674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293096"/>
            <a:ext cx="6950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marL="342900" indent="-342900">
              <a:buBlip>
                <a:blip r:embed="rId5"/>
              </a:buBlip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</a:t>
            </a:r>
          </a:p>
          <a:p>
            <a:pPr marL="342900" indent="-342900">
              <a:buBlip>
                <a:blip r:embed="rId5"/>
              </a:buBlip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5"/>
              </a:buBlip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346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71400"/>
            <a:ext cx="41878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653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/>
              <a:t>Боташева</a:t>
            </a:r>
            <a:r>
              <a:rPr lang="ru-RU" dirty="0"/>
              <a:t> Ш.Х. Социальный оптимизм как условие реализации профессионального призвания // Вестник Северо-Кавказского гуманитарного института. - 2014. - № 2 (10). - С. 231-236.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Золотухина-</a:t>
            </a:r>
            <a:r>
              <a:rPr lang="ru-RU" dirty="0" err="1" smtClean="0"/>
              <a:t>Оболина</a:t>
            </a:r>
            <a:r>
              <a:rPr lang="ru-RU" dirty="0" smtClean="0"/>
              <a:t> </a:t>
            </a:r>
            <a:r>
              <a:rPr lang="ru-RU" dirty="0"/>
              <a:t>Е.В. Современная этика : учебное пособие для студентов вузов. – 3-е изд., </a:t>
            </a:r>
            <a:r>
              <a:rPr lang="ru-RU" dirty="0" err="1"/>
              <a:t>перераб</a:t>
            </a:r>
            <a:r>
              <a:rPr lang="ru-RU" dirty="0"/>
              <a:t>. и доп. – М. : ИКЦ »Март», Ростов н/Д : Издательский центр «Март», 2005. – С. 374. - (Серия «Учебный курс»).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Курамшина</a:t>
            </a:r>
            <a:r>
              <a:rPr lang="ru-RU" dirty="0" smtClean="0"/>
              <a:t> </a:t>
            </a:r>
            <a:r>
              <a:rPr lang="ru-RU" dirty="0"/>
              <a:t>О.Н., </a:t>
            </a:r>
            <a:r>
              <a:rPr lang="ru-RU" dirty="0" err="1"/>
              <a:t>Железкина</a:t>
            </a:r>
            <a:r>
              <a:rPr lang="ru-RU" dirty="0"/>
              <a:t> А.М</a:t>
            </a:r>
            <a:r>
              <a:rPr lang="ru-RU" dirty="0" smtClean="0"/>
              <a:t>. Школа оптимизма: внеклассные мероприятия, классные часы 1-4 классы. М.:ВАКО, </a:t>
            </a:r>
            <a:r>
              <a:rPr lang="ru-RU" dirty="0" smtClean="0"/>
              <a:t>2008</a:t>
            </a:r>
          </a:p>
          <a:p>
            <a:pPr marL="342900" indent="-342900">
              <a:buAutoNum type="arabicPeriod"/>
            </a:pPr>
            <a:r>
              <a:rPr lang="ru-RU" dirty="0" err="1"/>
              <a:t>Муздыбаев</a:t>
            </a:r>
            <a:r>
              <a:rPr lang="ru-RU" dirty="0"/>
              <a:t> К. Стратегия </a:t>
            </a:r>
            <a:r>
              <a:rPr lang="ru-RU" dirty="0" err="1"/>
              <a:t>совладания</a:t>
            </a:r>
            <a:r>
              <a:rPr lang="ru-RU" dirty="0"/>
              <a:t> с жизненными трудностями. Теоретический анализ // Журнал социологии и социальной антропологии. - 1998. - Т. 1. № 2. - С. 100-111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Интернет - ресурсы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393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8236"/>
            <a:ext cx="76454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28" y="-99392"/>
            <a:ext cx="2816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33265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начальной школы)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28453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0268"/>
            <a:ext cx="7851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радостью в первую очередь дети решили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52611466"/>
              </p:ext>
            </p:extLst>
          </p:nvPr>
        </p:nvGraphicFramePr>
        <p:xfrm>
          <a:off x="251520" y="1229407"/>
          <a:ext cx="2376264" cy="234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7170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советом в трудной ситуации в первую очередь обратятся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0431975"/>
              </p:ext>
            </p:extLst>
          </p:nvPr>
        </p:nvGraphicFramePr>
        <p:xfrm>
          <a:off x="404297" y="4509120"/>
          <a:ext cx="2727544" cy="219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5896" y="141277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братом, сестрой,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захотели ни с кем делиться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36336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папе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маме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брату, сестре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41277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7784" y="2007424"/>
            <a:ext cx="36004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539861"/>
            <a:ext cx="36004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07904" y="4952494"/>
            <a:ext cx="36004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17733" y="4363363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16216" y="4507379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бабушке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9780" y="5517232"/>
            <a:ext cx="36004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5113278"/>
            <a:ext cx="360040" cy="288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4507379"/>
            <a:ext cx="3600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268387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82 %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13,5%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12060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4,5%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51132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50%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32%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49524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9%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45690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4,5%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39652" y="46595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4,5%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хвалят за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2346926"/>
              </p:ext>
            </p:extLst>
          </p:nvPr>
        </p:nvGraphicFramePr>
        <p:xfrm>
          <a:off x="251520" y="692696"/>
          <a:ext cx="4176464" cy="230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291" y="297051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ты сделала для своей семьи, если бы был волшебником?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8666116"/>
              </p:ext>
            </p:extLst>
          </p:nvPr>
        </p:nvGraphicFramePr>
        <p:xfrm>
          <a:off x="476304" y="3573016"/>
          <a:ext cx="8560192" cy="295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77,3%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9069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22,7%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61684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22,8%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35996" y="48691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18,2%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301208"/>
            <a:ext cx="8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56705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4,5%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41%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3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78"/>
            <a:ext cx="864096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тесном эмоциональном контакте младших школьников с мамами – именно с мамой, большинство детей хотят поделиться радостью. Папа оценивается половиной детей как мудрый советчик, сильный человек, способный найти решение в трудной жизненной ситуации, однако около трети ребят и в трудную минуту также обращаются к маме.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 успешность школьника оценивается, прежде всего, по его учебной деятельности. Родители недооценивают другие сферы жизни и интересы своих детей.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Взрослые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 полагают, что прямое наказание способно сформировать у младших школьников привычку достойного поведения. Хорошее поведение ошибочно стимулируется мотивом избегания наказания.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детей затрудняются в конкретизации позитивных перемен, необходимых для счастья семьи. Дети не задумываются о жизни других, даже самых близких людей, не знают, о чем они мечтают.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исследования говорят о необходимости воспитательной работы, направленной на развитие у детей таких важных личностных качеств, как умение видеть в окружающей жизни хорошее, проявлять интерес к другому человеку, понимать нужды, потребности, знать мечты тех, кто живет с ними рядом и заботиться об их счастье. Известно, что счастливый человек, оптимист – бережет счастье других. Несчастный, пессимист – бывает, обидчив, несправедлив, зол на весь мир.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729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Сеня</dc:creator>
  <cp:lastModifiedBy>масленева И.В</cp:lastModifiedBy>
  <cp:revision>40</cp:revision>
  <dcterms:created xsi:type="dcterms:W3CDTF">2015-12-27T11:44:31Z</dcterms:created>
  <dcterms:modified xsi:type="dcterms:W3CDTF">2016-06-17T07:04:10Z</dcterms:modified>
</cp:coreProperties>
</file>