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56" r:id="rId2"/>
    <p:sldId id="272" r:id="rId3"/>
    <p:sldId id="266" r:id="rId4"/>
    <p:sldId id="261" r:id="rId5"/>
    <p:sldId id="271" r:id="rId6"/>
    <p:sldId id="257" r:id="rId7"/>
    <p:sldId id="262" r:id="rId8"/>
    <p:sldId id="279" r:id="rId9"/>
    <p:sldId id="282" r:id="rId10"/>
    <p:sldId id="290" r:id="rId11"/>
    <p:sldId id="294" r:id="rId12"/>
    <p:sldId id="276" r:id="rId13"/>
    <p:sldId id="291" r:id="rId14"/>
    <p:sldId id="292" r:id="rId15"/>
    <p:sldId id="293" r:id="rId16"/>
    <p:sldId id="295" r:id="rId17"/>
    <p:sldId id="296" r:id="rId18"/>
    <p:sldId id="278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71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1" y="8347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980681709968733"/>
          <c:y val="0.28059308132442512"/>
          <c:w val="0.70265927793737226"/>
          <c:h val="0.59762308998302183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5000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gradFill rotWithShape="0">
                <a:gsLst>
                  <a:gs pos="0">
                    <a:srgbClr val="FFFFCC">
                      <a:gamma/>
                      <a:shade val="46275"/>
                      <a:invGamma/>
                    </a:srgbClr>
                  </a:gs>
                  <a:gs pos="5000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gradFill rotWithShape="0">
                <a:gsLst>
                  <a:gs pos="0">
                    <a:srgbClr val="FF8080">
                      <a:gamma/>
                      <a:shade val="46275"/>
                      <a:invGamma/>
                    </a:srgbClr>
                  </a:gs>
                  <a:gs pos="50000">
                    <a:srgbClr val="FF8080"/>
                  </a:gs>
                  <a:gs pos="100000">
                    <a:srgbClr val="FF808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Справляемость_КР!$AI$2:$AK$2</c:f>
              <c:strCache>
                <c:ptCount val="3"/>
                <c:pt idx="0">
                  <c:v>ниже базового (1)</c:v>
                </c:pt>
                <c:pt idx="1">
                  <c:v>базовый (2)</c:v>
                </c:pt>
                <c:pt idx="2">
                  <c:v>повышенный (3)</c:v>
                </c:pt>
              </c:strCache>
            </c:strRef>
          </c:cat>
          <c:val>
            <c:numRef>
              <c:f>Справляемость_КР!$AI$45:$AK$45</c:f>
              <c:numCache>
                <c:formatCode>0.0</c:formatCode>
                <c:ptCount val="3"/>
                <c:pt idx="0">
                  <c:v>46.153846153846111</c:v>
                </c:pt>
                <c:pt idx="1">
                  <c:v>46.153846153846111</c:v>
                </c:pt>
                <c:pt idx="2">
                  <c:v>7.6923076923076925</c:v>
                </c:pt>
              </c:numCache>
            </c:numRef>
          </c:val>
        </c:ser>
        <c:dLbls/>
        <c:axId val="59340288"/>
        <c:axId val="59341824"/>
      </c:barChart>
      <c:catAx>
        <c:axId val="593402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9341824"/>
        <c:crosses val="autoZero"/>
        <c:auto val="1"/>
        <c:lblAlgn val="ctr"/>
        <c:lblOffset val="100"/>
        <c:tickLblSkip val="1"/>
        <c:tickMarkSkip val="1"/>
      </c:catAx>
      <c:valAx>
        <c:axId val="59341824"/>
        <c:scaling>
          <c:orientation val="minMax"/>
          <c:max val="10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 в %</a:t>
                </a:r>
              </a:p>
            </c:rich>
          </c:tx>
          <c:layout>
            <c:manualLayout>
              <c:xMode val="edge"/>
              <c:yMode val="edge"/>
              <c:x val="8.3764241940708389E-2"/>
              <c:y val="0.34353746287104697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9340288"/>
        <c:crosses val="autoZero"/>
        <c:crossBetween val="between"/>
        <c:majorUnit val="10"/>
        <c:minorUnit val="1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333146515466538"/>
          <c:y val="0.15986394557823153"/>
          <c:w val="0.7604173924177916"/>
          <c:h val="0.58843537414965918"/>
        </c:manualLayout>
      </c:layout>
      <c:lineChart>
        <c:grouping val="standard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9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0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1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2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3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4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5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6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7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8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31"/>
            <c:marker>
              <c:symbol val="star"/>
              <c:size val="7"/>
              <c:spPr>
                <a:solidFill>
                  <a:srgbClr val="99CC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cat>
            <c:strRef>
              <c:f>Справляемость_КР!$C$3:$AH$3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4а</c:v>
                </c:pt>
                <c:pt idx="4">
                  <c:v>4б</c:v>
                </c:pt>
                <c:pt idx="5">
                  <c:v>4в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6в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17а</c:v>
                </c:pt>
                <c:pt idx="21">
                  <c:v>17б</c:v>
                </c:pt>
                <c:pt idx="22">
                  <c:v>18а</c:v>
                </c:pt>
                <c:pt idx="23">
                  <c:v>18б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списывание</c:v>
                </c:pt>
                <c:pt idx="30">
                  <c:v>24</c:v>
                </c:pt>
                <c:pt idx="31">
                  <c:v>25 с.о.</c:v>
                </c:pt>
              </c:strCache>
            </c:strRef>
          </c:cat>
          <c:val>
            <c:numRef>
              <c:f>Справляемость_КР!$C$45:$AH$45</c:f>
              <c:numCache>
                <c:formatCode>0.0</c:formatCode>
                <c:ptCount val="32"/>
                <c:pt idx="0">
                  <c:v>92.307692307692278</c:v>
                </c:pt>
                <c:pt idx="1">
                  <c:v>46.153846153846047</c:v>
                </c:pt>
                <c:pt idx="2">
                  <c:v>23.076923076923059</c:v>
                </c:pt>
                <c:pt idx="3">
                  <c:v>38.461538461538446</c:v>
                </c:pt>
                <c:pt idx="4">
                  <c:v>0</c:v>
                </c:pt>
                <c:pt idx="5">
                  <c:v>19.230769230769194</c:v>
                </c:pt>
                <c:pt idx="6">
                  <c:v>50</c:v>
                </c:pt>
                <c:pt idx="7">
                  <c:v>57.692307692307686</c:v>
                </c:pt>
                <c:pt idx="8">
                  <c:v>88.461538461538467</c:v>
                </c:pt>
                <c:pt idx="9">
                  <c:v>23.076923076923059</c:v>
                </c:pt>
                <c:pt idx="10">
                  <c:v>92.307692307692278</c:v>
                </c:pt>
                <c:pt idx="11">
                  <c:v>42.307692307692236</c:v>
                </c:pt>
                <c:pt idx="12">
                  <c:v>88.461538461538467</c:v>
                </c:pt>
                <c:pt idx="13">
                  <c:v>76.923076923076863</c:v>
                </c:pt>
                <c:pt idx="14">
                  <c:v>92.307692307692278</c:v>
                </c:pt>
                <c:pt idx="15">
                  <c:v>34.615384615384571</c:v>
                </c:pt>
                <c:pt idx="16">
                  <c:v>7.6923076923076925</c:v>
                </c:pt>
                <c:pt idx="17">
                  <c:v>26.923076923076923</c:v>
                </c:pt>
                <c:pt idx="18">
                  <c:v>92.307692307692278</c:v>
                </c:pt>
                <c:pt idx="19">
                  <c:v>34.615384615384571</c:v>
                </c:pt>
                <c:pt idx="20">
                  <c:v>7.6923076923076925</c:v>
                </c:pt>
                <c:pt idx="21">
                  <c:v>26.923076923076923</c:v>
                </c:pt>
                <c:pt idx="22">
                  <c:v>26.923076923076923</c:v>
                </c:pt>
                <c:pt idx="23">
                  <c:v>3.8461538461538463</c:v>
                </c:pt>
                <c:pt idx="24">
                  <c:v>38.461538461538446</c:v>
                </c:pt>
                <c:pt idx="25">
                  <c:v>38.461538461538446</c:v>
                </c:pt>
                <c:pt idx="26">
                  <c:v>30.76923076923077</c:v>
                </c:pt>
                <c:pt idx="27">
                  <c:v>15.384615384615385</c:v>
                </c:pt>
                <c:pt idx="28">
                  <c:v>0</c:v>
                </c:pt>
                <c:pt idx="29">
                  <c:v>0</c:v>
                </c:pt>
                <c:pt idx="30">
                  <c:v>42.307692307692236</c:v>
                </c:pt>
                <c:pt idx="31">
                  <c:v>0</c:v>
                </c:pt>
              </c:numCache>
            </c:numRef>
          </c:val>
        </c:ser>
        <c:dLbls/>
        <c:marker val="1"/>
        <c:axId val="88092032"/>
        <c:axId val="88466944"/>
      </c:lineChart>
      <c:catAx>
        <c:axId val="88092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задание</a:t>
                </a:r>
              </a:p>
            </c:rich>
          </c:tx>
          <c:layout>
            <c:manualLayout>
              <c:xMode val="edge"/>
              <c:yMode val="edge"/>
              <c:x val="0.45755690053109443"/>
              <c:y val="0.928571454020736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8466944"/>
        <c:crosses val="autoZero"/>
        <c:auto val="1"/>
        <c:lblAlgn val="ctr"/>
        <c:lblOffset val="100"/>
        <c:tickLblSkip val="1"/>
        <c:tickMarkSkip val="1"/>
      </c:catAx>
      <c:valAx>
        <c:axId val="88466944"/>
        <c:scaling>
          <c:orientation val="minMax"/>
          <c:max val="100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обучающихся, выполнивших задание полностью,%</a:t>
                </a:r>
              </a:p>
            </c:rich>
          </c:tx>
          <c:layout>
            <c:manualLayout>
              <c:xMode val="edge"/>
              <c:yMode val="edge"/>
              <c:x val="2.6887340308278634E-2"/>
              <c:y val="0.17517012862080017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8092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18562720902945"/>
          <c:y val="0.17590723261176958"/>
          <c:w val="0.77480044590149144"/>
          <c:h val="0.57653061224489899"/>
        </c:manualLayout>
      </c:layout>
      <c:lineChart>
        <c:grouping val="standard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9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0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1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2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3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4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5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6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7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8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31"/>
            <c:marker>
              <c:symbol val="star"/>
              <c:size val="7"/>
              <c:spPr>
                <a:solidFill>
                  <a:srgbClr val="99CC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cat>
            <c:strRef>
              <c:f>Справляемость_КР!$C$3:$AH$3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4а</c:v>
                </c:pt>
                <c:pt idx="4">
                  <c:v>4б</c:v>
                </c:pt>
                <c:pt idx="5">
                  <c:v>4в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6в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17а</c:v>
                </c:pt>
                <c:pt idx="21">
                  <c:v>17б</c:v>
                </c:pt>
                <c:pt idx="22">
                  <c:v>18а</c:v>
                </c:pt>
                <c:pt idx="23">
                  <c:v>18б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списывание</c:v>
                </c:pt>
                <c:pt idx="30">
                  <c:v>24</c:v>
                </c:pt>
                <c:pt idx="31">
                  <c:v>25 с.о.</c:v>
                </c:pt>
              </c:strCache>
            </c:strRef>
          </c:cat>
          <c:val>
            <c:numRef>
              <c:f>Справляемость_КР!$C$45:$AH$45</c:f>
              <c:numCache>
                <c:formatCode>0.0</c:formatCode>
                <c:ptCount val="32"/>
                <c:pt idx="0">
                  <c:v>96.296296296296291</c:v>
                </c:pt>
                <c:pt idx="1">
                  <c:v>48.148148148148195</c:v>
                </c:pt>
                <c:pt idx="2">
                  <c:v>37.037037037037024</c:v>
                </c:pt>
                <c:pt idx="3">
                  <c:v>74.074074074074048</c:v>
                </c:pt>
                <c:pt idx="4">
                  <c:v>0</c:v>
                </c:pt>
                <c:pt idx="5">
                  <c:v>48.148148148148195</c:v>
                </c:pt>
                <c:pt idx="6">
                  <c:v>66.666666666666657</c:v>
                </c:pt>
                <c:pt idx="7">
                  <c:v>66.666666666666657</c:v>
                </c:pt>
                <c:pt idx="8">
                  <c:v>88.888888888888744</c:v>
                </c:pt>
                <c:pt idx="9">
                  <c:v>51.851851851851798</c:v>
                </c:pt>
                <c:pt idx="10">
                  <c:v>59.259259259259245</c:v>
                </c:pt>
                <c:pt idx="11">
                  <c:v>40.740740740740762</c:v>
                </c:pt>
                <c:pt idx="12">
                  <c:v>85.185185185185148</c:v>
                </c:pt>
                <c:pt idx="13">
                  <c:v>77.777777777777715</c:v>
                </c:pt>
                <c:pt idx="14">
                  <c:v>81.481481481481481</c:v>
                </c:pt>
                <c:pt idx="15">
                  <c:v>44.444444444444372</c:v>
                </c:pt>
                <c:pt idx="16">
                  <c:v>22.222222222222186</c:v>
                </c:pt>
                <c:pt idx="17">
                  <c:v>22.222222222222186</c:v>
                </c:pt>
                <c:pt idx="18">
                  <c:v>81.481481481481481</c:v>
                </c:pt>
                <c:pt idx="19">
                  <c:v>44.444444444444372</c:v>
                </c:pt>
                <c:pt idx="20">
                  <c:v>22.222222222222186</c:v>
                </c:pt>
                <c:pt idx="21">
                  <c:v>22.222222222222186</c:v>
                </c:pt>
                <c:pt idx="22">
                  <c:v>48.148148148148195</c:v>
                </c:pt>
                <c:pt idx="23">
                  <c:v>14.81481481481482</c:v>
                </c:pt>
                <c:pt idx="24">
                  <c:v>29.629629629629626</c:v>
                </c:pt>
                <c:pt idx="25">
                  <c:v>55.555555555555557</c:v>
                </c:pt>
                <c:pt idx="26">
                  <c:v>29.629629629629626</c:v>
                </c:pt>
                <c:pt idx="27">
                  <c:v>22.222222222222186</c:v>
                </c:pt>
                <c:pt idx="28">
                  <c:v>11.111111111111097</c:v>
                </c:pt>
                <c:pt idx="29">
                  <c:v>44.444444444444372</c:v>
                </c:pt>
                <c:pt idx="30">
                  <c:v>77.777777777777715</c:v>
                </c:pt>
                <c:pt idx="31">
                  <c:v>66.666666666666657</c:v>
                </c:pt>
              </c:numCache>
            </c:numRef>
          </c:val>
        </c:ser>
        <c:dLbls/>
        <c:marker val="1"/>
        <c:axId val="89627648"/>
        <c:axId val="89711744"/>
      </c:lineChart>
      <c:catAx>
        <c:axId val="896276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задание</a:t>
                </a:r>
              </a:p>
            </c:rich>
          </c:tx>
          <c:layout>
            <c:manualLayout>
              <c:xMode val="edge"/>
              <c:yMode val="edge"/>
              <c:x val="0.45755688297583536"/>
              <c:y val="0.928571454020736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9711744"/>
        <c:crosses val="autoZero"/>
        <c:auto val="1"/>
        <c:lblAlgn val="ctr"/>
        <c:lblOffset val="100"/>
        <c:tickLblSkip val="1"/>
        <c:tickMarkSkip val="1"/>
      </c:catAx>
      <c:valAx>
        <c:axId val="89711744"/>
        <c:scaling>
          <c:orientation val="minMax"/>
          <c:max val="100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обучающихся, выполнивших задание полностью,%</a:t>
                </a:r>
              </a:p>
            </c:rich>
          </c:tx>
          <c:layout>
            <c:manualLayout>
              <c:xMode val="edge"/>
              <c:yMode val="edge"/>
              <c:x val="2.6887320119467858E-2"/>
              <c:y val="0.17517012862080017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89627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333146515466541"/>
          <c:y val="0.15986394557823158"/>
          <c:w val="0.7604173924177916"/>
          <c:h val="0.58843537414965907"/>
        </c:manualLayout>
      </c:layout>
      <c:lineChart>
        <c:grouping val="standard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9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0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1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2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3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4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5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6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7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8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31"/>
            <c:marker>
              <c:symbol val="star"/>
              <c:size val="7"/>
              <c:spPr>
                <a:solidFill>
                  <a:srgbClr val="99CC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cat>
            <c:strRef>
              <c:f>Справляемость_КР!$C$3:$AH$3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4а</c:v>
                </c:pt>
                <c:pt idx="4">
                  <c:v>4б</c:v>
                </c:pt>
                <c:pt idx="5">
                  <c:v>4в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6в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17а</c:v>
                </c:pt>
                <c:pt idx="21">
                  <c:v>17б</c:v>
                </c:pt>
                <c:pt idx="22">
                  <c:v>18а</c:v>
                </c:pt>
                <c:pt idx="23">
                  <c:v>18б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списывание</c:v>
                </c:pt>
                <c:pt idx="30">
                  <c:v>24</c:v>
                </c:pt>
                <c:pt idx="31">
                  <c:v>25 с.о.</c:v>
                </c:pt>
              </c:strCache>
            </c:strRef>
          </c:cat>
          <c:val>
            <c:numRef>
              <c:f>Справляемость_КР!$C$45:$AH$45</c:f>
              <c:numCache>
                <c:formatCode>0.0</c:formatCode>
                <c:ptCount val="32"/>
                <c:pt idx="0">
                  <c:v>92.307692307692278</c:v>
                </c:pt>
                <c:pt idx="1">
                  <c:v>46.153846153846033</c:v>
                </c:pt>
                <c:pt idx="2">
                  <c:v>23.076923076923055</c:v>
                </c:pt>
                <c:pt idx="3">
                  <c:v>38.461538461538446</c:v>
                </c:pt>
                <c:pt idx="4">
                  <c:v>0</c:v>
                </c:pt>
                <c:pt idx="5">
                  <c:v>19.230769230769184</c:v>
                </c:pt>
                <c:pt idx="6">
                  <c:v>50</c:v>
                </c:pt>
                <c:pt idx="7">
                  <c:v>57.692307692307686</c:v>
                </c:pt>
                <c:pt idx="8">
                  <c:v>88.461538461538467</c:v>
                </c:pt>
                <c:pt idx="9">
                  <c:v>23.076923076923055</c:v>
                </c:pt>
                <c:pt idx="10">
                  <c:v>92.307692307692278</c:v>
                </c:pt>
                <c:pt idx="11">
                  <c:v>42.307692307692221</c:v>
                </c:pt>
                <c:pt idx="12">
                  <c:v>88.461538461538467</c:v>
                </c:pt>
                <c:pt idx="13">
                  <c:v>76.923076923076849</c:v>
                </c:pt>
                <c:pt idx="14">
                  <c:v>92.307692307692278</c:v>
                </c:pt>
                <c:pt idx="15">
                  <c:v>34.615384615384563</c:v>
                </c:pt>
                <c:pt idx="16">
                  <c:v>7.6923076923076925</c:v>
                </c:pt>
                <c:pt idx="17">
                  <c:v>26.923076923076923</c:v>
                </c:pt>
                <c:pt idx="18">
                  <c:v>92.307692307692278</c:v>
                </c:pt>
                <c:pt idx="19">
                  <c:v>34.615384615384563</c:v>
                </c:pt>
                <c:pt idx="20">
                  <c:v>7.6923076923076925</c:v>
                </c:pt>
                <c:pt idx="21">
                  <c:v>26.923076923076923</c:v>
                </c:pt>
                <c:pt idx="22">
                  <c:v>26.923076923076923</c:v>
                </c:pt>
                <c:pt idx="23">
                  <c:v>3.8461538461538463</c:v>
                </c:pt>
                <c:pt idx="24">
                  <c:v>38.461538461538446</c:v>
                </c:pt>
                <c:pt idx="25">
                  <c:v>38.461538461538446</c:v>
                </c:pt>
                <c:pt idx="26">
                  <c:v>30.76923076923077</c:v>
                </c:pt>
                <c:pt idx="27">
                  <c:v>15.384615384615385</c:v>
                </c:pt>
                <c:pt idx="28">
                  <c:v>0</c:v>
                </c:pt>
                <c:pt idx="29">
                  <c:v>0</c:v>
                </c:pt>
                <c:pt idx="30">
                  <c:v>42.307692307692221</c:v>
                </c:pt>
                <c:pt idx="31">
                  <c:v>0</c:v>
                </c:pt>
              </c:numCache>
            </c:numRef>
          </c:val>
        </c:ser>
        <c:dLbls/>
        <c:marker val="1"/>
        <c:axId val="90489600"/>
        <c:axId val="90491520"/>
      </c:lineChart>
      <c:catAx>
        <c:axId val="90489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задание</a:t>
                </a:r>
              </a:p>
            </c:rich>
          </c:tx>
          <c:layout>
            <c:manualLayout>
              <c:xMode val="edge"/>
              <c:yMode val="edge"/>
              <c:x val="0.45755690053109443"/>
              <c:y val="0.928571454020736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491520"/>
        <c:crosses val="autoZero"/>
        <c:auto val="1"/>
        <c:lblAlgn val="ctr"/>
        <c:lblOffset val="100"/>
        <c:tickLblSkip val="1"/>
        <c:tickMarkSkip val="1"/>
      </c:catAx>
      <c:valAx>
        <c:axId val="90491520"/>
        <c:scaling>
          <c:orientation val="minMax"/>
          <c:max val="100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обучающихся, выполнивших задание полностью,%</a:t>
                </a:r>
              </a:p>
            </c:rich>
          </c:tx>
          <c:layout>
            <c:manualLayout>
              <c:xMode val="edge"/>
              <c:yMode val="edge"/>
              <c:x val="2.6887340308278641E-2"/>
              <c:y val="0.17517012862080017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489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18562720902943"/>
          <c:y val="0.17590723261176963"/>
          <c:w val="0.77480044590149155"/>
          <c:h val="0.57653061224489921"/>
        </c:manualLayout>
      </c:layout>
      <c:lineChart>
        <c:grouping val="standard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9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0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1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2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3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4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5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6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7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8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31"/>
            <c:marker>
              <c:symbol val="star"/>
              <c:size val="7"/>
              <c:spPr>
                <a:solidFill>
                  <a:srgbClr val="99CC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cat>
            <c:strRef>
              <c:f>Справляемость_КР!$C$3:$AH$3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4а</c:v>
                </c:pt>
                <c:pt idx="4">
                  <c:v>4б</c:v>
                </c:pt>
                <c:pt idx="5">
                  <c:v>4в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6в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17а</c:v>
                </c:pt>
                <c:pt idx="21">
                  <c:v>17б</c:v>
                </c:pt>
                <c:pt idx="22">
                  <c:v>18а</c:v>
                </c:pt>
                <c:pt idx="23">
                  <c:v>18б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списывание</c:v>
                </c:pt>
                <c:pt idx="30">
                  <c:v>24</c:v>
                </c:pt>
                <c:pt idx="31">
                  <c:v>25 с.о.</c:v>
                </c:pt>
              </c:strCache>
            </c:strRef>
          </c:cat>
          <c:val>
            <c:numRef>
              <c:f>Справляемость_КР!$C$45:$AH$45</c:f>
              <c:numCache>
                <c:formatCode>0.0</c:formatCode>
                <c:ptCount val="32"/>
                <c:pt idx="0">
                  <c:v>96.296296296296291</c:v>
                </c:pt>
                <c:pt idx="1">
                  <c:v>48.148148148148209</c:v>
                </c:pt>
                <c:pt idx="2">
                  <c:v>37.037037037037024</c:v>
                </c:pt>
                <c:pt idx="3">
                  <c:v>74.074074074074048</c:v>
                </c:pt>
                <c:pt idx="4">
                  <c:v>0</c:v>
                </c:pt>
                <c:pt idx="5">
                  <c:v>48.148148148148209</c:v>
                </c:pt>
                <c:pt idx="6">
                  <c:v>66.666666666666657</c:v>
                </c:pt>
                <c:pt idx="7">
                  <c:v>66.666666666666657</c:v>
                </c:pt>
                <c:pt idx="8">
                  <c:v>88.888888888888715</c:v>
                </c:pt>
                <c:pt idx="9">
                  <c:v>51.851851851851791</c:v>
                </c:pt>
                <c:pt idx="10">
                  <c:v>59.259259259259245</c:v>
                </c:pt>
                <c:pt idx="11">
                  <c:v>40.740740740740762</c:v>
                </c:pt>
                <c:pt idx="12">
                  <c:v>85.185185185185148</c:v>
                </c:pt>
                <c:pt idx="13">
                  <c:v>77.7777777777777</c:v>
                </c:pt>
                <c:pt idx="14">
                  <c:v>81.481481481481481</c:v>
                </c:pt>
                <c:pt idx="15">
                  <c:v>44.444444444444358</c:v>
                </c:pt>
                <c:pt idx="16">
                  <c:v>22.222222222222182</c:v>
                </c:pt>
                <c:pt idx="17">
                  <c:v>22.222222222222182</c:v>
                </c:pt>
                <c:pt idx="18">
                  <c:v>81.481481481481481</c:v>
                </c:pt>
                <c:pt idx="19">
                  <c:v>44.444444444444358</c:v>
                </c:pt>
                <c:pt idx="20">
                  <c:v>22.222222222222182</c:v>
                </c:pt>
                <c:pt idx="21">
                  <c:v>22.222222222222182</c:v>
                </c:pt>
                <c:pt idx="22">
                  <c:v>48.148148148148209</c:v>
                </c:pt>
                <c:pt idx="23">
                  <c:v>14.81481481481482</c:v>
                </c:pt>
                <c:pt idx="24">
                  <c:v>29.629629629629626</c:v>
                </c:pt>
                <c:pt idx="25">
                  <c:v>55.555555555555557</c:v>
                </c:pt>
                <c:pt idx="26">
                  <c:v>29.629629629629626</c:v>
                </c:pt>
                <c:pt idx="27">
                  <c:v>22.222222222222182</c:v>
                </c:pt>
                <c:pt idx="28">
                  <c:v>11.111111111111095</c:v>
                </c:pt>
                <c:pt idx="29">
                  <c:v>44.444444444444358</c:v>
                </c:pt>
                <c:pt idx="30">
                  <c:v>77.7777777777777</c:v>
                </c:pt>
                <c:pt idx="31">
                  <c:v>66.666666666666657</c:v>
                </c:pt>
              </c:numCache>
            </c:numRef>
          </c:val>
        </c:ser>
        <c:dLbls/>
        <c:marker val="1"/>
        <c:axId val="90716800"/>
        <c:axId val="90731264"/>
      </c:lineChart>
      <c:catAx>
        <c:axId val="90716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задание</a:t>
                </a:r>
              </a:p>
            </c:rich>
          </c:tx>
          <c:layout>
            <c:manualLayout>
              <c:xMode val="edge"/>
              <c:yMode val="edge"/>
              <c:x val="0.45755688297583541"/>
              <c:y val="0.928571454020736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731264"/>
        <c:crosses val="autoZero"/>
        <c:auto val="1"/>
        <c:lblAlgn val="ctr"/>
        <c:lblOffset val="100"/>
        <c:tickLblSkip val="1"/>
        <c:tickMarkSkip val="1"/>
      </c:catAx>
      <c:valAx>
        <c:axId val="90731264"/>
        <c:scaling>
          <c:orientation val="minMax"/>
          <c:max val="100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обучающихся, выполнивших задание полностью,%</a:t>
                </a:r>
              </a:p>
            </c:rich>
          </c:tx>
          <c:layout>
            <c:manualLayout>
              <c:xMode val="edge"/>
              <c:yMode val="edge"/>
              <c:x val="2.6887320119467865E-2"/>
              <c:y val="0.17517012862080017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0716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333146515466541"/>
          <c:y val="0.15986394557823164"/>
          <c:w val="0.7604173924177916"/>
          <c:h val="0.58843537414965896"/>
        </c:manualLayout>
      </c:layout>
      <c:lineChart>
        <c:grouping val="standard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9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0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1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2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3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4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5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6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7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8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31"/>
            <c:marker>
              <c:symbol val="star"/>
              <c:size val="7"/>
              <c:spPr>
                <a:solidFill>
                  <a:srgbClr val="99CC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cat>
            <c:strRef>
              <c:f>Справляемость_КР!$C$3:$AH$3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4а</c:v>
                </c:pt>
                <c:pt idx="4">
                  <c:v>4б</c:v>
                </c:pt>
                <c:pt idx="5">
                  <c:v>4в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6в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17а</c:v>
                </c:pt>
                <c:pt idx="21">
                  <c:v>17б</c:v>
                </c:pt>
                <c:pt idx="22">
                  <c:v>18а</c:v>
                </c:pt>
                <c:pt idx="23">
                  <c:v>18б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списывание</c:v>
                </c:pt>
                <c:pt idx="30">
                  <c:v>24</c:v>
                </c:pt>
                <c:pt idx="31">
                  <c:v>25 с.о.</c:v>
                </c:pt>
              </c:strCache>
            </c:strRef>
          </c:cat>
          <c:val>
            <c:numRef>
              <c:f>Справляемость_КР!$C$45:$AH$45</c:f>
              <c:numCache>
                <c:formatCode>0.0</c:formatCode>
                <c:ptCount val="32"/>
                <c:pt idx="0">
                  <c:v>92.307692307692278</c:v>
                </c:pt>
                <c:pt idx="1">
                  <c:v>46.153846153846011</c:v>
                </c:pt>
                <c:pt idx="2">
                  <c:v>23.076923076923048</c:v>
                </c:pt>
                <c:pt idx="3">
                  <c:v>38.461538461538446</c:v>
                </c:pt>
                <c:pt idx="4">
                  <c:v>0</c:v>
                </c:pt>
                <c:pt idx="5">
                  <c:v>19.230769230769177</c:v>
                </c:pt>
                <c:pt idx="6">
                  <c:v>50</c:v>
                </c:pt>
                <c:pt idx="7">
                  <c:v>57.692307692307686</c:v>
                </c:pt>
                <c:pt idx="8">
                  <c:v>88.461538461538467</c:v>
                </c:pt>
                <c:pt idx="9">
                  <c:v>23.076923076923048</c:v>
                </c:pt>
                <c:pt idx="10">
                  <c:v>92.307692307692278</c:v>
                </c:pt>
                <c:pt idx="11">
                  <c:v>42.307692307692207</c:v>
                </c:pt>
                <c:pt idx="12">
                  <c:v>88.461538461538467</c:v>
                </c:pt>
                <c:pt idx="13">
                  <c:v>76.923076923076849</c:v>
                </c:pt>
                <c:pt idx="14">
                  <c:v>92.307692307692278</c:v>
                </c:pt>
                <c:pt idx="15">
                  <c:v>34.615384615384549</c:v>
                </c:pt>
                <c:pt idx="16">
                  <c:v>7.6923076923076925</c:v>
                </c:pt>
                <c:pt idx="17">
                  <c:v>26.923076923076923</c:v>
                </c:pt>
                <c:pt idx="18">
                  <c:v>92.307692307692278</c:v>
                </c:pt>
                <c:pt idx="19">
                  <c:v>34.615384615384549</c:v>
                </c:pt>
                <c:pt idx="20">
                  <c:v>7.6923076923076925</c:v>
                </c:pt>
                <c:pt idx="21">
                  <c:v>26.923076923076923</c:v>
                </c:pt>
                <c:pt idx="22">
                  <c:v>26.923076923076923</c:v>
                </c:pt>
                <c:pt idx="23">
                  <c:v>3.8461538461538463</c:v>
                </c:pt>
                <c:pt idx="24">
                  <c:v>38.461538461538446</c:v>
                </c:pt>
                <c:pt idx="25">
                  <c:v>38.461538461538446</c:v>
                </c:pt>
                <c:pt idx="26">
                  <c:v>30.76923076923077</c:v>
                </c:pt>
                <c:pt idx="27">
                  <c:v>15.384615384615385</c:v>
                </c:pt>
                <c:pt idx="28">
                  <c:v>0</c:v>
                </c:pt>
                <c:pt idx="29">
                  <c:v>0</c:v>
                </c:pt>
                <c:pt idx="30">
                  <c:v>42.307692307692207</c:v>
                </c:pt>
                <c:pt idx="31">
                  <c:v>0</c:v>
                </c:pt>
              </c:numCache>
            </c:numRef>
          </c:val>
        </c:ser>
        <c:dLbls/>
        <c:marker val="1"/>
        <c:axId val="94718592"/>
        <c:axId val="94728960"/>
      </c:lineChart>
      <c:catAx>
        <c:axId val="94718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задание</a:t>
                </a:r>
              </a:p>
            </c:rich>
          </c:tx>
          <c:layout>
            <c:manualLayout>
              <c:xMode val="edge"/>
              <c:yMode val="edge"/>
              <c:x val="0.45755690053109443"/>
              <c:y val="0.928571454020736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728960"/>
        <c:crosses val="autoZero"/>
        <c:auto val="1"/>
        <c:lblAlgn val="ctr"/>
        <c:lblOffset val="100"/>
        <c:tickLblSkip val="1"/>
        <c:tickMarkSkip val="1"/>
      </c:catAx>
      <c:valAx>
        <c:axId val="94728960"/>
        <c:scaling>
          <c:orientation val="minMax"/>
          <c:max val="100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обучающихся, выполнивших задание полностью,%</a:t>
                </a:r>
              </a:p>
            </c:rich>
          </c:tx>
          <c:layout>
            <c:manualLayout>
              <c:xMode val="edge"/>
              <c:yMode val="edge"/>
              <c:x val="2.6887340308278648E-2"/>
              <c:y val="0.17517012862080017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718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91856272090294"/>
          <c:y val="0.17590723261176969"/>
          <c:w val="0.77480044590149166"/>
          <c:h val="0.57653061224489943"/>
        </c:manualLayout>
      </c:layout>
      <c:lineChart>
        <c:grouping val="standard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19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0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1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2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3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4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5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6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7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28"/>
            <c:marker>
              <c:symbol val="circle"/>
              <c:size val="7"/>
              <c:spPr>
                <a:solidFill>
                  <a:srgbClr val="FF66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dPt>
            <c:idx val="31"/>
            <c:marker>
              <c:symbol val="star"/>
              <c:size val="7"/>
              <c:spPr>
                <a:solidFill>
                  <a:srgbClr val="99CC00"/>
                </a:solidFill>
                <a:ln>
                  <a:solidFill>
                    <a:srgbClr val="000080"/>
                  </a:solidFill>
                  <a:prstDash val="solid"/>
                </a:ln>
              </c:spPr>
            </c:marker>
          </c:dPt>
          <c:cat>
            <c:strRef>
              <c:f>Справляемость_КР!$C$3:$AH$3</c:f>
              <c:strCach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4а</c:v>
                </c:pt>
                <c:pt idx="4">
                  <c:v>4б</c:v>
                </c:pt>
                <c:pt idx="5">
                  <c:v>4в</c:v>
                </c:pt>
                <c:pt idx="6">
                  <c:v>5</c:v>
                </c:pt>
                <c:pt idx="7">
                  <c:v>6а</c:v>
                </c:pt>
                <c:pt idx="8">
                  <c:v>6б</c:v>
                </c:pt>
                <c:pt idx="9">
                  <c:v>6в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17а</c:v>
                </c:pt>
                <c:pt idx="21">
                  <c:v>17б</c:v>
                </c:pt>
                <c:pt idx="22">
                  <c:v>18а</c:v>
                </c:pt>
                <c:pt idx="23">
                  <c:v>18б</c:v>
                </c:pt>
                <c:pt idx="24">
                  <c:v>19</c:v>
                </c:pt>
                <c:pt idx="25">
                  <c:v>20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  <c:pt idx="29">
                  <c:v>списывание</c:v>
                </c:pt>
                <c:pt idx="30">
                  <c:v>24</c:v>
                </c:pt>
                <c:pt idx="31">
                  <c:v>25 с.о.</c:v>
                </c:pt>
              </c:strCache>
            </c:strRef>
          </c:cat>
          <c:val>
            <c:numRef>
              <c:f>Справляемость_КР!$C$45:$AH$45</c:f>
              <c:numCache>
                <c:formatCode>0.0</c:formatCode>
                <c:ptCount val="32"/>
                <c:pt idx="0">
                  <c:v>96.296296296296291</c:v>
                </c:pt>
                <c:pt idx="1">
                  <c:v>48.148148148148216</c:v>
                </c:pt>
                <c:pt idx="2">
                  <c:v>37.037037037037024</c:v>
                </c:pt>
                <c:pt idx="3">
                  <c:v>74.074074074074048</c:v>
                </c:pt>
                <c:pt idx="4">
                  <c:v>0</c:v>
                </c:pt>
                <c:pt idx="5">
                  <c:v>48.148148148148216</c:v>
                </c:pt>
                <c:pt idx="6">
                  <c:v>66.666666666666657</c:v>
                </c:pt>
                <c:pt idx="7">
                  <c:v>66.666666666666657</c:v>
                </c:pt>
                <c:pt idx="8">
                  <c:v>88.888888888888687</c:v>
                </c:pt>
                <c:pt idx="9">
                  <c:v>51.851851851851784</c:v>
                </c:pt>
                <c:pt idx="10">
                  <c:v>59.259259259259245</c:v>
                </c:pt>
                <c:pt idx="11">
                  <c:v>40.740740740740762</c:v>
                </c:pt>
                <c:pt idx="12">
                  <c:v>85.185185185185148</c:v>
                </c:pt>
                <c:pt idx="13">
                  <c:v>77.777777777777686</c:v>
                </c:pt>
                <c:pt idx="14">
                  <c:v>81.481481481481481</c:v>
                </c:pt>
                <c:pt idx="15">
                  <c:v>44.444444444444343</c:v>
                </c:pt>
                <c:pt idx="16">
                  <c:v>22.222222222222179</c:v>
                </c:pt>
                <c:pt idx="17">
                  <c:v>22.222222222222179</c:v>
                </c:pt>
                <c:pt idx="18">
                  <c:v>81.481481481481481</c:v>
                </c:pt>
                <c:pt idx="19">
                  <c:v>44.444444444444343</c:v>
                </c:pt>
                <c:pt idx="20">
                  <c:v>22.222222222222179</c:v>
                </c:pt>
                <c:pt idx="21">
                  <c:v>22.222222222222179</c:v>
                </c:pt>
                <c:pt idx="22">
                  <c:v>48.148148148148216</c:v>
                </c:pt>
                <c:pt idx="23">
                  <c:v>14.81481481481482</c:v>
                </c:pt>
                <c:pt idx="24">
                  <c:v>29.629629629629626</c:v>
                </c:pt>
                <c:pt idx="25">
                  <c:v>55.555555555555557</c:v>
                </c:pt>
                <c:pt idx="26">
                  <c:v>29.629629629629626</c:v>
                </c:pt>
                <c:pt idx="27">
                  <c:v>22.222222222222179</c:v>
                </c:pt>
                <c:pt idx="28">
                  <c:v>11.111111111111093</c:v>
                </c:pt>
                <c:pt idx="29">
                  <c:v>44.444444444444343</c:v>
                </c:pt>
                <c:pt idx="30">
                  <c:v>77.777777777777686</c:v>
                </c:pt>
                <c:pt idx="31">
                  <c:v>66.666666666666657</c:v>
                </c:pt>
              </c:numCache>
            </c:numRef>
          </c:val>
        </c:ser>
        <c:dLbls/>
        <c:marker val="1"/>
        <c:axId val="94868224"/>
        <c:axId val="94870144"/>
      </c:lineChart>
      <c:catAx>
        <c:axId val="94868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задание</a:t>
                </a:r>
              </a:p>
            </c:rich>
          </c:tx>
          <c:layout>
            <c:manualLayout>
              <c:xMode val="edge"/>
              <c:yMode val="edge"/>
              <c:x val="0.45755688297583547"/>
              <c:y val="0.928571454020736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870144"/>
        <c:crosses val="autoZero"/>
        <c:auto val="1"/>
        <c:lblAlgn val="ctr"/>
        <c:lblOffset val="100"/>
        <c:tickLblSkip val="1"/>
        <c:tickMarkSkip val="1"/>
      </c:catAx>
      <c:valAx>
        <c:axId val="94870144"/>
        <c:scaling>
          <c:orientation val="minMax"/>
          <c:max val="100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Количество обучающихся, выполнивших задание полностью,%</a:t>
                </a:r>
              </a:p>
            </c:rich>
          </c:tx>
          <c:layout>
            <c:manualLayout>
              <c:xMode val="edge"/>
              <c:yMode val="edge"/>
              <c:x val="2.6887320119467872E-2"/>
              <c:y val="0.17517012862080017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94868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0.26786</cdr:x>
      <cdr:y>0</cdr:y>
    </cdr:from>
    <cdr:to>
      <cdr:x>0.65511</cdr:x>
      <cdr:y>0.04225</cdr:y>
    </cdr:to>
    <cdr:sp macro="" textlink="">
      <cdr:nvSpPr>
        <cdr:cNvPr id="2049" name="Text Box 1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 rot="226769">
          <a:off x="1080120" y="0"/>
          <a:ext cx="1561565" cy="171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7432" rIns="27432" bIns="27432" anchor="ctr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0.875</cdr:x>
      <cdr:y>0</cdr:y>
    </cdr:from>
    <cdr:to>
      <cdr:x>1</cdr:x>
      <cdr:y>0.04775</cdr:y>
    </cdr:to>
    <cdr:sp macro="" textlink="">
      <cdr:nvSpPr>
        <cdr:cNvPr id="2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54735" y="0"/>
          <a:ext cx="1155940" cy="280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1" strike="noStrike">
              <a:solidFill>
                <a:srgbClr val="000000"/>
              </a:solidFill>
              <a:latin typeface="Times New Roman"/>
              <a:cs typeface="Times New Roman"/>
            </a:rPr>
            <a:t> Диаграмма 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0.30945</cdr:x>
      <cdr:y>0</cdr:y>
    </cdr:from>
    <cdr:to>
      <cdr:x>0.72645</cdr:x>
      <cdr:y>2.90523E-7</cdr:y>
    </cdr:to>
    <cdr:sp macro="" textlink="">
      <cdr:nvSpPr>
        <cdr:cNvPr id="82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247842" y="0"/>
          <a:ext cx="1681531" cy="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0.872</cdr:x>
      <cdr:y>0</cdr:y>
    </cdr:from>
    <cdr:to>
      <cdr:x>0.9945</cdr:x>
      <cdr:y>0.04875</cdr:y>
    </cdr:to>
    <cdr:sp macro="" textlink="">
      <cdr:nvSpPr>
        <cdr:cNvPr id="81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90261" y="0"/>
          <a:ext cx="1144426" cy="285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1" strike="noStrike">
              <a:solidFill>
                <a:srgbClr val="000000"/>
              </a:solidFill>
              <a:latin typeface="Times New Roman"/>
              <a:cs typeface="Times New Roman"/>
            </a:rPr>
            <a:t> Диаграмма 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0.87275</cdr:x>
      <cdr:y>0</cdr:y>
    </cdr:from>
    <cdr:to>
      <cdr:x>0.9945</cdr:x>
      <cdr:y>0.05475</cdr:y>
    </cdr:to>
    <cdr:sp macro="" textlink="">
      <cdr:nvSpPr>
        <cdr:cNvPr id="81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90261" y="0"/>
          <a:ext cx="1144426" cy="285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1" strike="noStrike">
              <a:solidFill>
                <a:srgbClr val="000000"/>
              </a:solidFill>
              <a:latin typeface="Times New Roman"/>
              <a:cs typeface="Times New Roman"/>
            </a:rPr>
            <a:t> Диаграмма 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0.30945</cdr:x>
      <cdr:y>0</cdr:y>
    </cdr:from>
    <cdr:to>
      <cdr:x>0.72645</cdr:x>
      <cdr:y>2.90523E-7</cdr:y>
    </cdr:to>
    <cdr:sp macro="" textlink="">
      <cdr:nvSpPr>
        <cdr:cNvPr id="82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247842" y="0"/>
          <a:ext cx="1681531" cy="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0.872</cdr:x>
      <cdr:y>0</cdr:y>
    </cdr:from>
    <cdr:to>
      <cdr:x>0.9945</cdr:x>
      <cdr:y>0.04875</cdr:y>
    </cdr:to>
    <cdr:sp macro="" textlink="">
      <cdr:nvSpPr>
        <cdr:cNvPr id="81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90261" y="0"/>
          <a:ext cx="1144426" cy="285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1" strike="noStrike">
              <a:solidFill>
                <a:srgbClr val="000000"/>
              </a:solidFill>
              <a:latin typeface="Times New Roman"/>
              <a:cs typeface="Times New Roman"/>
            </a:rPr>
            <a:t> Диаграмма 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0.87275</cdr:x>
      <cdr:y>0</cdr:y>
    </cdr:from>
    <cdr:to>
      <cdr:x>0.9945</cdr:x>
      <cdr:y>0.05475</cdr:y>
    </cdr:to>
    <cdr:sp macro="" textlink="">
      <cdr:nvSpPr>
        <cdr:cNvPr id="81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90261" y="0"/>
          <a:ext cx="1144426" cy="285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1" strike="noStrike">
              <a:solidFill>
                <a:srgbClr val="000000"/>
              </a:solidFill>
              <a:latin typeface="Times New Roman"/>
              <a:cs typeface="Times New Roman"/>
            </a:rPr>
            <a:t> Диаграмма 2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0.30945</cdr:x>
      <cdr:y>0</cdr:y>
    </cdr:from>
    <cdr:to>
      <cdr:x>0.72645</cdr:x>
      <cdr:y>2.90523E-7</cdr:y>
    </cdr:to>
    <cdr:sp macro="" textlink="">
      <cdr:nvSpPr>
        <cdr:cNvPr id="82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1247842" y="0"/>
          <a:ext cx="1681531" cy="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27432" anchor="ctr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2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0.872</cdr:x>
      <cdr:y>0</cdr:y>
    </cdr:from>
    <cdr:to>
      <cdr:x>0.9945</cdr:x>
      <cdr:y>0.04875</cdr:y>
    </cdr:to>
    <cdr:sp macro="" textlink="">
      <cdr:nvSpPr>
        <cdr:cNvPr id="81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90261" y="0"/>
          <a:ext cx="1144426" cy="285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1" strike="noStrike">
              <a:solidFill>
                <a:srgbClr val="000000"/>
              </a:solidFill>
              <a:latin typeface="Times New Roman"/>
              <a:cs typeface="Times New Roman"/>
            </a:rPr>
            <a:t> Диаграмма 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0.87275</cdr:x>
      <cdr:y>0</cdr:y>
    </cdr:from>
    <cdr:to>
      <cdr:x>0.9945</cdr:x>
      <cdr:y>0.05475</cdr:y>
    </cdr:to>
    <cdr:sp macro="" textlink="">
      <cdr:nvSpPr>
        <cdr:cNvPr id="81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90261" y="0"/>
          <a:ext cx="1144426" cy="285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b="0" i="1" strike="noStrike">
              <a:solidFill>
                <a:srgbClr val="000000"/>
              </a:solidFill>
              <a:latin typeface="Times New Roman"/>
              <a:cs typeface="Times New Roman"/>
            </a:rPr>
            <a:t> Диаграмма 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D9069-5962-4523-BE0A-D6D78871E5C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27875-5E01-4739-B59E-67DB48E93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41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7875-5E01-4739-B59E-67DB48E9326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2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7875-5E01-4739-B59E-67DB48E9326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2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27875-5E01-4739-B59E-67DB48E9326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22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39A885-7BA8-41C1-BB93-F5D76C4452DF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DEE583-5B4A-4024-9B77-F0DB26D0D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04664"/>
            <a:ext cx="6609928" cy="352839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материалов комплексной оценки </a:t>
            </a: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результатов учащихся в построении педагогической деятельности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опыта работы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725144"/>
            <a:ext cx="4016896" cy="1800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Белоусова  А. Г.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Рогозина  А .Н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учителя начальных классов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1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0801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заданий комплексной письменной работы по классу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842174"/>
              </p:ext>
            </p:extLst>
          </p:nvPr>
        </p:nvGraphicFramePr>
        <p:xfrm>
          <a:off x="323528" y="1988840"/>
          <a:ext cx="4248472" cy="380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2631537"/>
              </p:ext>
            </p:extLst>
          </p:nvPr>
        </p:nvGraphicFramePr>
        <p:xfrm>
          <a:off x="4572000" y="1844824"/>
          <a:ext cx="4248472" cy="409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600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Направленность заданий комплексной письменной работы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0977286"/>
              </p:ext>
            </p:extLst>
          </p:nvPr>
        </p:nvGraphicFramePr>
        <p:xfrm>
          <a:off x="611560" y="836712"/>
          <a:ext cx="7920881" cy="580796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0040"/>
                <a:gridCol w="5800645"/>
                <a:gridCol w="880098"/>
                <a:gridCol w="880098"/>
              </a:tblGrid>
              <a:tr h="7349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задания в работе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Проверяемое умение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40%       </a:t>
                      </a:r>
                      <a:r>
                        <a:rPr lang="ru-RU" sz="1000" b="1" dirty="0" smtClean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ru-RU" sz="1000" b="1" dirty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        </a:t>
                      </a:r>
                      <a:r>
                        <a:rPr lang="ru-RU" sz="1000" b="1" dirty="0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r>
                        <a:rPr lang="ru-RU" sz="10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       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– 100%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предъявления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Вербальна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я/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Невербальна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сложности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Базовый / Повышенный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знаково-символическую информацию на схеме и в условных знаках.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Использовать знаково-символические средства представления информации для решения практической задачи (ориентирование на местности)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Работать с учебными моделями (отбор нужной информации по схеме) в соответствии с поставленной задачей и условиями ее реализации.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информацию в разных формах предъявления: схема/таблица. </a:t>
                      </a: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группировку по заданному и </a:t>
                      </a:r>
                      <a:r>
                        <a:rPr lang="ru-RU" sz="1000" b="1" u="sng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выбранному основанию</a:t>
                      </a:r>
                      <a:r>
                        <a:rPr lang="ru-RU" sz="1000" dirty="0">
                          <a:solidFill>
                            <a:srgbClr val="98480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Заносить информацию в таблицу. </a:t>
                      </a: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Принимать и сохранять учебную задачу.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закономерность, завершать заданную последовательность, пользуясь условными обозначениями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соответствие между эквивалентной информацией в разных формах предъявления: текст/схема. </a:t>
                      </a: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Разрабатывать алгоритм действий, представлять его в текстовой форме,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применять его на практике (определение берегов реки).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Принимать и сохранять учебную задачу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поиск конкретной информации, расположенной в тексте компактно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в тексте подтверждение выдвинутого тезиса. Осуществлять перевод печатного текста в письменный.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Выявлять эквивалентную информацию, расположенную в разных источниках (текст, реклама), устанавливать соответствие между реальным объектом и моделью.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Работать с формальными элементами текста (сноска).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изображение по словесному описанию (эквивалентная информация, расположенная в разных источниках: текст,  рисунок).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необходимую информацию для составления определения (термин).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Поиск элементов информации в условиях множественности выбор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и обобщать информацию, расположенную в разных частях текста, заданную в разных формах предъявления: текст/модель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Читать несложную готовую столбчатую диаграмму. Находить соответствие между единицами  одной и той же информации в разных формах предъявления: текст/рисунок/диаграмма.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09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1" y="1556792"/>
            <a:ext cx="7416825" cy="45693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Сопоставлять информацию в разных формах предъявления: схема/таблица.</a:t>
            </a:r>
          </a:p>
          <a:p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Осуществлять группировку по заданному и </a:t>
            </a:r>
            <a:r>
              <a:rPr lang="ru-RU" sz="3200" b="1" u="sng" dirty="0" smtClean="0">
                <a:solidFill>
                  <a:srgbClr val="0D0D0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самостоятельно выбранному основанию</a:t>
            </a:r>
            <a:r>
              <a:rPr lang="ru-RU" sz="3200" dirty="0" smtClean="0">
                <a:solidFill>
                  <a:srgbClr val="98480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Заносить информацию в таблицу. </a:t>
            </a:r>
          </a:p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Принимать и сохранять учебную задачу.</a:t>
            </a:r>
            <a:endParaRPr lang="ru-RU" sz="3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4 б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0801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заданий комплексной письменной работы по классу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842174"/>
              </p:ext>
            </p:extLst>
          </p:nvPr>
        </p:nvGraphicFramePr>
        <p:xfrm>
          <a:off x="323528" y="1988840"/>
          <a:ext cx="4248472" cy="380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2631537"/>
              </p:ext>
            </p:extLst>
          </p:nvPr>
        </p:nvGraphicFramePr>
        <p:xfrm>
          <a:off x="4572000" y="1844824"/>
          <a:ext cx="4248472" cy="409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600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5813" y="3273138"/>
            <a:ext cx="2744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altLang="ru-RU" sz="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48680"/>
            <a:ext cx="3888432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Предложи два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разных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способа группировки животных: 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белый медведь, кайра, белая куропатка, лемминг, </a:t>
            </a: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олень     (карта).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http://kontur-map.ru/1510673_BIG_0_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660"/>
          <a:stretch/>
        </p:blipFill>
        <p:spPr bwMode="auto">
          <a:xfrm>
            <a:off x="5064271" y="4221088"/>
            <a:ext cx="3684193" cy="2290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учитель\Documents\Scanned Documents\пед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9" t="36714" r="11592" b="36140"/>
          <a:stretch/>
        </p:blipFill>
        <p:spPr bwMode="auto">
          <a:xfrm>
            <a:off x="139409" y="1821346"/>
            <a:ext cx="4540154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5543581"/>
              </p:ext>
            </p:extLst>
          </p:nvPr>
        </p:nvGraphicFramePr>
        <p:xfrm>
          <a:off x="4926876" y="1700808"/>
          <a:ext cx="3822700" cy="2255901"/>
        </p:xfrm>
        <a:graphic>
          <a:graphicData uri="http://schemas.openxmlformats.org/drawingml/2006/table">
            <a:tbl>
              <a:tblPr firstRow="1" firstCol="1" bandRow="1"/>
              <a:tblGrid>
                <a:gridCol w="1516380"/>
                <a:gridCol w="2306320"/>
              </a:tblGrid>
              <a:tr h="248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групп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животных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способ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способ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34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365104"/>
            <a:ext cx="2736304" cy="7920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другой способ группировки слов.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учитель\Documents\Scanned Documents\рус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92" r="17861" b="18717"/>
          <a:stretch/>
        </p:blipFill>
        <p:spPr bwMode="auto">
          <a:xfrm>
            <a:off x="395536" y="1196752"/>
            <a:ext cx="3384376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учитель\Documents\Scanned Documents\лит 1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6" t="19913" r="6953" b="55975"/>
          <a:stretch/>
        </p:blipFill>
        <p:spPr bwMode="auto">
          <a:xfrm>
            <a:off x="3860081" y="3978976"/>
            <a:ext cx="4768850" cy="196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учитель\Documents\Scanned Documents\Лит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5" t="42081" r="11123" b="20038"/>
          <a:stretch/>
        </p:blipFill>
        <p:spPr bwMode="auto">
          <a:xfrm>
            <a:off x="3923928" y="548680"/>
            <a:ext cx="4896544" cy="309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784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9832817"/>
              </p:ext>
            </p:extLst>
          </p:nvPr>
        </p:nvGraphicFramePr>
        <p:xfrm>
          <a:off x="971601" y="476673"/>
          <a:ext cx="7704856" cy="590674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0039"/>
                <a:gridCol w="5976664"/>
                <a:gridCol w="720080"/>
                <a:gridCol w="648073"/>
              </a:tblGrid>
              <a:tr h="118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информацию из разных источников (текст, буклет)  и в разных формах предъявления. Доказывать истинность суждения, приводить примеры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Понимать и использовать смысл отношений «старше на…» в решении практических задач, используя  текст и учебную модель  (шкала).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на числовом отрезке, определять цену деления, отмечать положение точки на шкале.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Выбирать единицы конкретной информации из </a:t>
                      </a:r>
                      <a:r>
                        <a:rPr lang="ru-RU" sz="1100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разных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источников (текст, сноска, буклет, слова для справок) для восстановления текста.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прикидку и проверку результата для решения практической задачи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Выбирать реальную информацию из числа предложенных вариантов.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Анализировать и оценивать содержание текста в целом.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Понимать средства художественной выразительности, 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авторские образные слова и выражения  для образования эквивалентного заголовка текста.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в общем содержании текста. Выбирать информацию, заданную в явном виде, 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выполнения конкретной задачи</a:t>
                      </a: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в общем содержании текста. Работать с произведениями малых жанров (загадка).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Интерпретировать и обобщать информацию.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Анализировать схему и условные знаки к </a:t>
                      </a:r>
                      <a:r>
                        <a:rPr lang="ru-RU" sz="1100" b="1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ней.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недостающие элементы  </a:t>
                      </a:r>
                      <a:r>
                        <a:rPr lang="ru-RU" sz="1100" b="1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информации. </a:t>
                      </a: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Заполнять готовую таблицу по заданному правилу, используя слова и условные обозначения.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Решать аналитические задачи с неполными данными на перемещение в пространстве по схеме и таблице.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Заполнять готовую таблицу по заданному правилу.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Списывать с печатного текста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Осознанно и произвольно строить речевое высказывание в письменной форме.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Оценивать собственную деятельность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87663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895600" algn="l"/>
                <a:tab pos="6096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3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365104"/>
            <a:ext cx="2736304" cy="7920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другой способ группировки слов.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учитель\Documents\Scanned Documents\рус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92" r="17861" b="18717"/>
          <a:stretch/>
        </p:blipFill>
        <p:spPr bwMode="auto">
          <a:xfrm>
            <a:off x="395536" y="1196752"/>
            <a:ext cx="3384376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учитель\Documents\Scanned Documents\лит 1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6" t="19913" r="6953" b="55975"/>
          <a:stretch/>
        </p:blipFill>
        <p:spPr bwMode="auto">
          <a:xfrm>
            <a:off x="3860081" y="3978976"/>
            <a:ext cx="4768850" cy="196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учитель\Documents\Scanned Documents\Лит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25" t="42081" r="11123" b="20038"/>
          <a:stretch/>
        </p:blipFill>
        <p:spPr bwMode="auto">
          <a:xfrm>
            <a:off x="3923928" y="548680"/>
            <a:ext cx="4896544" cy="309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25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ключение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контрольно-оценочную систему школы заданий на выявление уровня развития различных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метапредметных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умений выявило возможность: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повышения интереса учащихся к обучению и развитию творческого потенциала;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создания благоприятных условий для развития умений и способностей быстрого мышления, к изложениям кратких, но точных выводов;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оценки роли знаний и их применения на практике,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интеграции  разных областей знаний</a:t>
            </a:r>
            <a:r>
              <a:rPr lang="ru-RU" sz="2600" b="1" dirty="0" smtClean="0"/>
              <a:t>.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848872" cy="4680520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1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14422"/>
            <a:ext cx="66247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Одной из форм формирующего оценивания в начальной школе при реализации ФГОС НОО может быть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комплексная работа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система заданий различного уровня сложности по чтению, русскому языку, математике и окружающему миру.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79168" cy="4968552"/>
          </a:xfrm>
        </p:spPr>
        <p:txBody>
          <a:bodyPr>
            <a:normAutofit fontScale="62500" lnSpcReduction="20000"/>
          </a:bodyPr>
          <a:lstStyle/>
          <a:p>
            <a:r>
              <a:rPr lang="ru-RU" sz="5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Комплексная работа проверяет умения:</a:t>
            </a:r>
          </a:p>
          <a:p>
            <a:pPr marL="0" indent="0">
              <a:buNone/>
            </a:pPr>
            <a:endParaRPr lang="ru-RU" sz="4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buFont typeface="Wingdings" pitchFamily="2" charset="2"/>
              <a:buChar char="v"/>
            </a:pP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читать и понимать различные тексты, включая и учебные;</a:t>
            </a:r>
          </a:p>
          <a:p>
            <a:pPr>
              <a:buFont typeface="Wingdings" pitchFamily="2" charset="2"/>
              <a:buChar char="v"/>
            </a:pP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   работать с информацией, представленной в различной форме;</a:t>
            </a:r>
          </a:p>
          <a:p>
            <a:pPr>
              <a:buFont typeface="Wingdings" pitchFamily="2" charset="2"/>
              <a:buChar char="v"/>
            </a:pPr>
            <a:r>
              <a:rPr lang="ru-RU" sz="4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использовать полученную в тексте информацию для решения различных учебно-познавательных и учебно-практических задач.</a:t>
            </a:r>
          </a:p>
          <a:p>
            <a:pPr>
              <a:buFont typeface="Wingdings" pitchFamily="2" charset="2"/>
              <a:buChar char="v"/>
            </a:pPr>
            <a:endParaRPr lang="ru-RU" sz="4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857496"/>
            <a:ext cx="2384814" cy="715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428604"/>
            <a:ext cx="7008588" cy="9286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заданий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7344816" cy="3599514"/>
          </a:xfrm>
        </p:spPr>
        <p:txBody>
          <a:bodyPr>
            <a:noAutofit/>
          </a:bodyPr>
          <a:lstStyle/>
          <a:p>
            <a:pPr lvl="0" algn="l"/>
            <a:r>
              <a:rPr lang="ru-RU" sz="24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 выбором одного или нескольких правильных                  ответов;  </a:t>
            </a:r>
          </a:p>
          <a:p>
            <a:pPr lvl="0"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 установление последовательности и соответствия;</a:t>
            </a:r>
          </a:p>
          <a:p>
            <a:pPr lvl="0"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 свободным кратким ответом (требуется записать краткий ответ в виде числа или слова на отведенном месте);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 свободным развернутым ответом (требуется записать полный ответ, решение или объяснение к ответу).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2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5638295"/>
              </p:ext>
            </p:extLst>
          </p:nvPr>
        </p:nvGraphicFramePr>
        <p:xfrm>
          <a:off x="467544" y="-459432"/>
          <a:ext cx="8208913" cy="7080839"/>
        </p:xfrm>
        <a:graphic>
          <a:graphicData uri="http://schemas.openxmlformats.org/drawingml/2006/table">
            <a:tbl>
              <a:tblPr/>
              <a:tblGrid>
                <a:gridCol w="1245472"/>
                <a:gridCol w="1130792"/>
                <a:gridCol w="1224136"/>
                <a:gridCol w="1009757"/>
                <a:gridCol w="1115813"/>
                <a:gridCol w="1393933"/>
                <a:gridCol w="1089010"/>
              </a:tblGrid>
              <a:tr h="136815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учебной  компетентности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№ п,</a:t>
                      </a:r>
                      <a:r>
                        <a:rPr lang="en-US" sz="1000" b="1" i="0" u="none" strike="noStrike" dirty="0" smtClean="0">
                          <a:effectLst/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варианта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Сумма баллов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за задания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базового уровня (24)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 баллов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за задания 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повышенного уровня (12)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Общий балл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 ( 36 )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effectLst/>
                          <a:latin typeface="Times New Roman"/>
                        </a:rPr>
                        <a:t>Ус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пешность выполнения работы    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Уровень </a:t>
                      </a:r>
                      <a:r>
                        <a:rPr lang="ru-RU" sz="9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сформированности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учебной компетенции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36,1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47,2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55,6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69,4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36,1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1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33,3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43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9" t="20951" r="9253" b="8232"/>
          <a:stretch/>
        </p:blipFill>
        <p:spPr bwMode="auto">
          <a:xfrm>
            <a:off x="107504" y="2420888"/>
            <a:ext cx="3960439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03232" cy="10744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обучающихся класса по уровням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учебной компетентности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3881784"/>
              </p:ext>
            </p:extLst>
          </p:nvPr>
        </p:nvGraphicFramePr>
        <p:xfrm>
          <a:off x="4283968" y="1412776"/>
          <a:ext cx="44644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708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0801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выполнения заданий комплексной письменной работы по классу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842174"/>
              </p:ext>
            </p:extLst>
          </p:nvPr>
        </p:nvGraphicFramePr>
        <p:xfrm>
          <a:off x="323528" y="1988840"/>
          <a:ext cx="4248472" cy="380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2631537"/>
              </p:ext>
            </p:extLst>
          </p:nvPr>
        </p:nvGraphicFramePr>
        <p:xfrm>
          <a:off x="4572000" y="1844824"/>
          <a:ext cx="4248472" cy="409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600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Направленность заданий комплексной письменной работы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691906"/>
              </p:ext>
            </p:extLst>
          </p:nvPr>
        </p:nvGraphicFramePr>
        <p:xfrm>
          <a:off x="611560" y="836712"/>
          <a:ext cx="7920881" cy="580796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0040"/>
                <a:gridCol w="5800645"/>
                <a:gridCol w="880098"/>
                <a:gridCol w="880098"/>
              </a:tblGrid>
              <a:tr h="7349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задания в работе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Проверяемое умение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r>
                        <a:rPr lang="ru-RU" sz="10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40%       </a:t>
                      </a:r>
                      <a:r>
                        <a:rPr lang="ru-RU" sz="1000" b="1" dirty="0" smtClean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ru-RU" sz="1000" b="1" dirty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        </a:t>
                      </a:r>
                      <a:r>
                        <a:rPr lang="ru-RU" sz="1000" b="1" dirty="0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</a:t>
                      </a:r>
                      <a:r>
                        <a:rPr lang="ru-RU" sz="10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b="1" dirty="0" smtClean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       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– 100%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Форма предъявления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Вербальна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я/ </a:t>
                      </a: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Невербальна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сложности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Базовый / Повышенный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знаково-символическую информацию на схеме и в условных знаках.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Использовать знаково-символические средства представления информации для решения практической задачи (ориентирование на местности)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Работать с учебными моделями (отбор нужной информации по схеме) в соответствии с поставленной задачей и условиями ее реализации.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информацию в разных формах предъявления: схема/таблица. </a:t>
                      </a: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группировку по заданному и </a:t>
                      </a:r>
                      <a:r>
                        <a:rPr lang="ru-RU" sz="1000" b="1" u="sng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выбранному основанию</a:t>
                      </a:r>
                      <a:r>
                        <a:rPr lang="ru-RU" sz="1000" dirty="0">
                          <a:solidFill>
                            <a:srgbClr val="98480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Заносить информацию в таблицу. </a:t>
                      </a: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Принимать и сохранять учебную задачу.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закономерность, завершать заданную последовательность, пользуясь условными обозначениями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Устанавливать соответствие между эквивалентной информацией в разных формах предъявления: текст/схема. </a:t>
                      </a:r>
                      <a:r>
                        <a:rPr lang="ru-RU" sz="10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Разрабатывать алгоритм действий, представлять его в текстовой форме,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уметь применять его на практике (определение берегов реки).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Принимать и сохранять учебную задачу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поиск конкретной информации, расположенной в тексте компактно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в тексте подтверждение выдвинутого тезиса. Осуществлять перевод печатного текста в письменный.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Выявлять эквивалентную информацию, расположенную в разных источниках (текст, реклама), устанавливать соответствие между реальным объектом и моделью.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Работать с формальными элементами текста (сноска).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изображение по словесному описанию (эквивалентная информация, расположенная в разных источниках: текст,  рисунок).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необходимую информацию для составления определения (термин).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Поиск элементов информации в условиях множественности выбор</a:t>
                      </a:r>
                      <a:r>
                        <a:rPr lang="ru-RU" sz="1000" b="1" dirty="0">
                          <a:solidFill>
                            <a:srgbClr val="0D0D0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и обобщать информацию, расположенную в разных частях текста, заданную в разных формах предъявления: текст/модель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Читать несложную готовую столбчатую диаграмму. Находить соответствие между единицами  одной и той же информации в разных формах предъявления: текст/рисунок/диаграмма.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614" marR="24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24614" marR="24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48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94497"/>
              </p:ext>
            </p:extLst>
          </p:nvPr>
        </p:nvGraphicFramePr>
        <p:xfrm>
          <a:off x="971601" y="476673"/>
          <a:ext cx="7704856" cy="590674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0039"/>
                <a:gridCol w="5976664"/>
                <a:gridCol w="720080"/>
                <a:gridCol w="648073"/>
              </a:tblGrid>
              <a:tr h="118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Сопоставлять информацию из разных источников (текст, буклет)  и в разных формах предъявления. Доказывать истинность суждения, приводить примеры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Понимать и использовать смысл отношений «старше на…» в решении практических задач, используя  текст и учебную модель  (шкала).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на числовом отрезке, определять цену деления, отмечать положение точки на шкале.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Выбирать единицы конкретной информации из </a:t>
                      </a:r>
                      <a:r>
                        <a:rPr lang="ru-RU" sz="1100" i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разных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источников (текст, сноска, буклет, слова для справок) для восстановления текста.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Осуществлять прикидку и проверку результата для решения практической задачи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Выбирать реальную информацию из числа предложенных вариантов.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Анализировать и оценивать содержание текста в целом.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Понимать средства художественной выразительности, 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авторские образные слова и выражения  для образования эквивалентного заголовка текста.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в общем содержании текста. Выбирать информацию, заданную в явном виде, </a:t>
                      </a:r>
                      <a:r>
                        <a:rPr lang="ru-RU" sz="11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выполнения конкретной задачи</a:t>
                      </a: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Ориентироваться в общем содержании текста. Работать с произведениями малых жанров (загадка).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Интерпретировать и обобщать информацию.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Анализировать схему и условные знаки к </a:t>
                      </a:r>
                      <a:r>
                        <a:rPr lang="ru-RU" sz="1100" b="1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ней.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Находить недостающие элементы  </a:t>
                      </a:r>
                      <a:r>
                        <a:rPr lang="ru-RU" sz="1100" b="1" u="sng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информации. </a:t>
                      </a:r>
                      <a:r>
                        <a:rPr lang="ru-RU" sz="11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Заполнять готовую таблицу по заданному правилу, используя слова и условные обозначения.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Решать аналитические задачи с неполными данными на перемещение в пространстве по схеме и таблице.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Заполнять готовую таблицу по заданному правилу.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В/Н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Списывать с печатного текста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E36C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Осознанно и произвольно строить речевое высказывание в письменной форме.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Оценивать собственную деятельность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500" marR="35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87663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895600" algn="l"/>
                <a:tab pos="6096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7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1779</Words>
  <Application>Microsoft Office PowerPoint</Application>
  <PresentationFormat>Экран (4:3)</PresentationFormat>
  <Paragraphs>525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Использование материалов комплексной оценки метапредметных результатов учащихся в построении педагогической деятельности ( из опыта работы )</vt:lpstr>
      <vt:lpstr>Слайд 2</vt:lpstr>
      <vt:lpstr> </vt:lpstr>
      <vt:lpstr>Типы заданий</vt:lpstr>
      <vt:lpstr>Слайд 5</vt:lpstr>
      <vt:lpstr>Распределение обучающихся класса по уровням сформированности учебной компетентности</vt:lpstr>
      <vt:lpstr>Результаты выполнения заданий комплексной письменной работы по классу</vt:lpstr>
      <vt:lpstr>Направленность заданий комплексной письменной работы </vt:lpstr>
      <vt:lpstr>Слайд 9</vt:lpstr>
      <vt:lpstr>Результаты выполнения заданий комплексной письменной работы по классу</vt:lpstr>
      <vt:lpstr>Направленность заданий комплексной письменной работы </vt:lpstr>
      <vt:lpstr>Задание 4 б</vt:lpstr>
      <vt:lpstr>Результаты выполнения заданий комплексной письменной работы по классу</vt:lpstr>
      <vt:lpstr>Слайд 14</vt:lpstr>
      <vt:lpstr>Найдите другой способ группировки слов.</vt:lpstr>
      <vt:lpstr>Слайд 16</vt:lpstr>
      <vt:lpstr>Найдите другой способ группировки слов.</vt:lpstr>
      <vt:lpstr>Вывод </vt:lpstr>
      <vt:lpstr>Спасибо за внимание!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Оля</cp:lastModifiedBy>
  <cp:revision>50</cp:revision>
  <dcterms:created xsi:type="dcterms:W3CDTF">2016-01-25T09:15:41Z</dcterms:created>
  <dcterms:modified xsi:type="dcterms:W3CDTF">2016-02-09T18:22:43Z</dcterms:modified>
</cp:coreProperties>
</file>