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63" r:id="rId5"/>
    <p:sldId id="259" r:id="rId6"/>
    <p:sldId id="264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Лист1!$A$2:$A$10</c:f>
              <c:strCache>
                <c:ptCount val="9"/>
                <c:pt idx="0">
                  <c:v>математика-информатика</c:v>
                </c:pt>
                <c:pt idx="1">
                  <c:v>русский-литература</c:v>
                </c:pt>
                <c:pt idx="2">
                  <c:v>начальная школа</c:v>
                </c:pt>
                <c:pt idx="3">
                  <c:v>СПЦ</c:v>
                </c:pt>
                <c:pt idx="4">
                  <c:v>ЦДО</c:v>
                </c:pt>
                <c:pt idx="5">
                  <c:v>иностранный язык</c:v>
                </c:pt>
                <c:pt idx="6">
                  <c:v>ИЗО, Технология, ОБЖ</c:v>
                </c:pt>
                <c:pt idx="7">
                  <c:v>история</c:v>
                </c:pt>
                <c:pt idx="8">
                  <c:v>естественно-научные дисциплины</c:v>
                </c:pt>
              </c:strCache>
            </c:strRef>
          </c:cat>
          <c:val>
            <c:numRef>
              <c:f>Лист1!$B$2:$B$10</c:f>
              <c:numCache>
                <c:formatCode>0%</c:formatCode>
                <c:ptCount val="9"/>
                <c:pt idx="0">
                  <c:v>0</c:v>
                </c:pt>
                <c:pt idx="1">
                  <c:v>0.25</c:v>
                </c:pt>
                <c:pt idx="2">
                  <c:v>0.22</c:v>
                </c:pt>
                <c:pt idx="3">
                  <c:v>0.27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математика-информатика</c:v>
                </c:pt>
                <c:pt idx="1">
                  <c:v>русский-литература</c:v>
                </c:pt>
                <c:pt idx="2">
                  <c:v>начальная школа</c:v>
                </c:pt>
                <c:pt idx="3">
                  <c:v>СПЦ</c:v>
                </c:pt>
                <c:pt idx="4">
                  <c:v>ЦДО</c:v>
                </c:pt>
                <c:pt idx="5">
                  <c:v>иностранный язык</c:v>
                </c:pt>
                <c:pt idx="6">
                  <c:v>ИЗО, Технология, ОБЖ</c:v>
                </c:pt>
                <c:pt idx="7">
                  <c:v>история</c:v>
                </c:pt>
                <c:pt idx="8">
                  <c:v>естественно-научные дисциплины</c:v>
                </c:pt>
              </c:strCache>
            </c:strRef>
          </c:cat>
          <c:val>
            <c:numRef>
              <c:f>Лист1!$C$2:$C$10</c:f>
              <c:numCache>
                <c:formatCode>0%</c:formatCode>
                <c:ptCount val="9"/>
                <c:pt idx="0">
                  <c:v>0.45</c:v>
                </c:pt>
                <c:pt idx="1">
                  <c:v>0.75</c:v>
                </c:pt>
                <c:pt idx="2">
                  <c:v>0.67</c:v>
                </c:pt>
                <c:pt idx="3">
                  <c:v>0.66</c:v>
                </c:pt>
                <c:pt idx="4">
                  <c:v>0.8</c:v>
                </c:pt>
                <c:pt idx="5">
                  <c:v>0.75</c:v>
                </c:pt>
                <c:pt idx="6">
                  <c:v>0.67</c:v>
                </c:pt>
                <c:pt idx="7">
                  <c:v>1</c:v>
                </c:pt>
                <c:pt idx="8">
                  <c:v>0.5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математика-информатика</c:v>
                </c:pt>
                <c:pt idx="1">
                  <c:v>русский-литература</c:v>
                </c:pt>
                <c:pt idx="2">
                  <c:v>начальная школа</c:v>
                </c:pt>
                <c:pt idx="3">
                  <c:v>СПЦ</c:v>
                </c:pt>
                <c:pt idx="4">
                  <c:v>ЦДО</c:v>
                </c:pt>
                <c:pt idx="5">
                  <c:v>иностранный язык</c:v>
                </c:pt>
                <c:pt idx="6">
                  <c:v>ИЗО, Технология, ОБЖ</c:v>
                </c:pt>
                <c:pt idx="7">
                  <c:v>история</c:v>
                </c:pt>
                <c:pt idx="8">
                  <c:v>естественно-научные дисциплины</c:v>
                </c:pt>
              </c:strCache>
            </c:strRef>
          </c:cat>
          <c:val>
            <c:numRef>
              <c:f>Лист1!$D$2:$D$10</c:f>
              <c:numCache>
                <c:formatCode>0%</c:formatCode>
                <c:ptCount val="9"/>
                <c:pt idx="0">
                  <c:v>0.55000000000000004</c:v>
                </c:pt>
                <c:pt idx="1">
                  <c:v>0</c:v>
                </c:pt>
                <c:pt idx="2">
                  <c:v>0.11</c:v>
                </c:pt>
                <c:pt idx="3">
                  <c:v>0</c:v>
                </c:pt>
                <c:pt idx="4">
                  <c:v>0.2</c:v>
                </c:pt>
                <c:pt idx="5">
                  <c:v>0.25</c:v>
                </c:pt>
                <c:pt idx="6">
                  <c:v>0.33</c:v>
                </c:pt>
                <c:pt idx="7">
                  <c:v>0</c:v>
                </c:pt>
                <c:pt idx="8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822848"/>
        <c:axId val="85828736"/>
      </c:barChart>
      <c:catAx>
        <c:axId val="85822848"/>
        <c:scaling>
          <c:orientation val="minMax"/>
        </c:scaling>
        <c:delete val="0"/>
        <c:axPos val="l"/>
        <c:majorTickMark val="out"/>
        <c:minorTickMark val="none"/>
        <c:tickLblPos val="nextTo"/>
        <c:crossAx val="85828736"/>
        <c:crosses val="autoZero"/>
        <c:auto val="1"/>
        <c:lblAlgn val="ctr"/>
        <c:lblOffset val="100"/>
        <c:noMultiLvlLbl val="0"/>
      </c:catAx>
      <c:valAx>
        <c:axId val="85828736"/>
        <c:scaling>
          <c:orientation val="minMax"/>
          <c:max val="1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858228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8.745584742191179E-3"/>
                  <c:y val="-4.6882976434404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948766941414223E-2"/>
                  <c:y val="-5.58130671838150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779156769541677E-2"/>
                  <c:y val="-4.6882976434404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Лист1!$B$68:$B$70</c:f>
              <c:strCache>
                <c:ptCount val="3"/>
                <c:pt idx="0">
                  <c:v>Внешние факторы</c:v>
                </c:pt>
                <c:pt idx="1">
                  <c:v>Внутренние факторы</c:v>
                </c:pt>
                <c:pt idx="2">
                  <c:v>Равнозначно</c:v>
                </c:pt>
              </c:strCache>
            </c:strRef>
          </c:cat>
          <c:val>
            <c:numRef>
              <c:f>Лист1!$C$68:$C$70</c:f>
              <c:numCache>
                <c:formatCode>General</c:formatCode>
                <c:ptCount val="3"/>
                <c:pt idx="0">
                  <c:v>28.3</c:v>
                </c:pt>
                <c:pt idx="1">
                  <c:v>60</c:v>
                </c:pt>
                <c:pt idx="2">
                  <c:v>11.7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343680"/>
        <c:axId val="6349568"/>
        <c:axId val="0"/>
      </c:bar3DChart>
      <c:catAx>
        <c:axId val="6343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6349568"/>
        <c:crosses val="autoZero"/>
        <c:auto val="1"/>
        <c:lblAlgn val="ctr"/>
        <c:lblOffset val="100"/>
        <c:noMultiLvlLbl val="0"/>
      </c:catAx>
      <c:valAx>
        <c:axId val="634956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43680"/>
        <c:crosses val="autoZero"/>
        <c:crossBetween val="between"/>
        <c:majorUnit val="20"/>
      </c:valAx>
    </c:plotArea>
    <c:plotVisOnly val="1"/>
    <c:dispBlanksAs val="gap"/>
    <c:showDLblsOverMax val="0"/>
  </c:chart>
  <c:spPr>
    <a:ln>
      <a:solidFill>
        <a:schemeClr val="tx2"/>
      </a:solidFill>
    </a:ln>
  </c:spPr>
  <c:txPr>
    <a:bodyPr/>
    <a:lstStyle/>
    <a:p>
      <a:pPr>
        <a:defRPr sz="14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548217323878614"/>
          <c:y val="0.11458360039767661"/>
          <c:w val="0.49846963744156986"/>
          <c:h val="0.77326700167217888"/>
        </c:manualLayout>
      </c:layout>
      <c:radarChart>
        <c:radarStyle val="filled"/>
        <c:varyColors val="0"/>
        <c:ser>
          <c:idx val="0"/>
          <c:order val="0"/>
          <c:tx>
            <c:strRef>
              <c:f>Лист1!$E$104</c:f>
              <c:strCache>
                <c:ptCount val="1"/>
                <c:pt idx="0">
                  <c:v>Внутренние факторы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Лист1!$D$105:$D$113</c:f>
              <c:strCache>
                <c:ptCount val="9"/>
                <c:pt idx="0">
                  <c:v>Математика-информатика</c:v>
                </c:pt>
                <c:pt idx="1">
                  <c:v>Русский язык-литература</c:v>
                </c:pt>
                <c:pt idx="2">
                  <c:v>Начальная школа</c:v>
                </c:pt>
                <c:pt idx="3">
                  <c:v>СПЦ</c:v>
                </c:pt>
                <c:pt idx="4">
                  <c:v>ЦДО</c:v>
                </c:pt>
                <c:pt idx="5">
                  <c:v>Иностранный язык</c:v>
                </c:pt>
                <c:pt idx="6">
                  <c:v>ИЗО, технология, ОБЖ</c:v>
                </c:pt>
                <c:pt idx="7">
                  <c:v>История</c:v>
                </c:pt>
                <c:pt idx="8">
                  <c:v>Естественно-научные дисциплины</c:v>
                </c:pt>
              </c:strCache>
            </c:strRef>
          </c:cat>
          <c:val>
            <c:numRef>
              <c:f>Лист1!$E$105:$E$113</c:f>
              <c:numCache>
                <c:formatCode>General</c:formatCode>
                <c:ptCount val="9"/>
                <c:pt idx="0">
                  <c:v>11.4</c:v>
                </c:pt>
                <c:pt idx="1">
                  <c:v>12</c:v>
                </c:pt>
                <c:pt idx="2">
                  <c:v>11.2</c:v>
                </c:pt>
                <c:pt idx="3">
                  <c:v>13.6</c:v>
                </c:pt>
                <c:pt idx="4">
                  <c:v>10.7</c:v>
                </c:pt>
                <c:pt idx="5">
                  <c:v>12.25</c:v>
                </c:pt>
                <c:pt idx="6">
                  <c:v>10.7</c:v>
                </c:pt>
                <c:pt idx="7">
                  <c:v>11</c:v>
                </c:pt>
                <c:pt idx="8">
                  <c:v>10.5</c:v>
                </c:pt>
              </c:numCache>
            </c:numRef>
          </c:val>
        </c:ser>
        <c:ser>
          <c:idx val="1"/>
          <c:order val="1"/>
          <c:tx>
            <c:strRef>
              <c:f>Лист1!$F$104</c:f>
              <c:strCache>
                <c:ptCount val="1"/>
                <c:pt idx="0">
                  <c:v>Внешние факторы</c:v>
                </c:pt>
              </c:strCache>
            </c:strRef>
          </c:tx>
          <c:spPr>
            <a:solidFill>
              <a:schemeClr val="tx2"/>
            </a:solidFill>
          </c:spPr>
          <c:cat>
            <c:strRef>
              <c:f>Лист1!$D$105:$D$113</c:f>
              <c:strCache>
                <c:ptCount val="9"/>
                <c:pt idx="0">
                  <c:v>Математика-информатика</c:v>
                </c:pt>
                <c:pt idx="1">
                  <c:v>Русский язык-литература</c:v>
                </c:pt>
                <c:pt idx="2">
                  <c:v>Начальная школа</c:v>
                </c:pt>
                <c:pt idx="3">
                  <c:v>СПЦ</c:v>
                </c:pt>
                <c:pt idx="4">
                  <c:v>ЦДО</c:v>
                </c:pt>
                <c:pt idx="5">
                  <c:v>Иностранный язык</c:v>
                </c:pt>
                <c:pt idx="6">
                  <c:v>ИЗО, технология, ОБЖ</c:v>
                </c:pt>
                <c:pt idx="7">
                  <c:v>История</c:v>
                </c:pt>
                <c:pt idx="8">
                  <c:v>Естественно-научные дисциплины</c:v>
                </c:pt>
              </c:strCache>
            </c:strRef>
          </c:cat>
          <c:val>
            <c:numRef>
              <c:f>Лист1!$F$105:$F$113</c:f>
              <c:numCache>
                <c:formatCode>General</c:formatCode>
                <c:ptCount val="9"/>
                <c:pt idx="0">
                  <c:v>7.7</c:v>
                </c:pt>
                <c:pt idx="1">
                  <c:v>11.5</c:v>
                </c:pt>
                <c:pt idx="2">
                  <c:v>11.2</c:v>
                </c:pt>
                <c:pt idx="3">
                  <c:v>12.4</c:v>
                </c:pt>
                <c:pt idx="4">
                  <c:v>10.3</c:v>
                </c:pt>
                <c:pt idx="5">
                  <c:v>9.25</c:v>
                </c:pt>
                <c:pt idx="6">
                  <c:v>9.3000000000000007</c:v>
                </c:pt>
                <c:pt idx="7">
                  <c:v>8</c:v>
                </c:pt>
                <c:pt idx="8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073216"/>
        <c:axId val="32074752"/>
      </c:radarChart>
      <c:catAx>
        <c:axId val="32073216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2074752"/>
        <c:crosses val="autoZero"/>
        <c:auto val="1"/>
        <c:lblAlgn val="ctr"/>
        <c:lblOffset val="100"/>
        <c:noMultiLvlLbl val="0"/>
      </c:catAx>
      <c:valAx>
        <c:axId val="32074752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one"/>
        <c:txPr>
          <a:bodyPr/>
          <a:lstStyle/>
          <a:p>
            <a:pPr>
              <a:defRPr>
                <a:solidFill>
                  <a:sysClr val="windowText" lastClr="000000"/>
                </a:solidFill>
              </a:defRPr>
            </a:pPr>
            <a:endParaRPr lang="ru-RU"/>
          </a:p>
        </c:txPr>
        <c:crossAx val="32073216"/>
        <c:crosses val="autoZero"/>
        <c:crossBetween val="between"/>
        <c:minorUnit val="0.4"/>
      </c:valAx>
    </c:plotArea>
    <c:legend>
      <c:legendPos val="b"/>
      <c:layout>
        <c:manualLayout>
          <c:xMode val="edge"/>
          <c:yMode val="edge"/>
          <c:x val="0.31719547231207551"/>
          <c:y val="0.92329421203551221"/>
          <c:w val="0.68280452768792443"/>
          <c:h val="6.2339768155155753E-2"/>
        </c:manualLayout>
      </c:layout>
      <c:overlay val="0"/>
      <c:txPr>
        <a:bodyPr/>
        <a:lstStyle/>
        <a:p>
          <a:pPr>
            <a:defRPr sz="2000" b="0" i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filled"/>
        <c:varyColors val="0"/>
        <c:ser>
          <c:idx val="0"/>
          <c:order val="0"/>
          <c:tx>
            <c:strRef>
              <c:f>Факторы!$N$92</c:f>
              <c:strCache>
                <c:ptCount val="1"/>
                <c:pt idx="0">
                  <c:v>Стимулирующие факторы</c:v>
                </c:pt>
              </c:strCache>
            </c:strRef>
          </c:tx>
          <c:cat>
            <c:strRef>
              <c:f>Факторы!$M$93:$M$102</c:f>
              <c:strCache>
                <c:ptCount val="10"/>
                <c:pt idx="0">
                  <c:v>Математики</c:v>
                </c:pt>
                <c:pt idx="1">
                  <c:v>Русский язык</c:v>
                </c:pt>
                <c:pt idx="2">
                  <c:v>Иностранный язык</c:v>
                </c:pt>
                <c:pt idx="3">
                  <c:v>История-география</c:v>
                </c:pt>
                <c:pt idx="4">
                  <c:v>Физическая культура</c:v>
                </c:pt>
                <c:pt idx="5">
                  <c:v>Технология</c:v>
                </c:pt>
                <c:pt idx="6">
                  <c:v>Биология</c:v>
                </c:pt>
                <c:pt idx="7">
                  <c:v>Социальные педагоги</c:v>
                </c:pt>
                <c:pt idx="8">
                  <c:v>ПДО</c:v>
                </c:pt>
                <c:pt idx="9">
                  <c:v>Начальная школа</c:v>
                </c:pt>
              </c:strCache>
            </c:strRef>
          </c:cat>
          <c:val>
            <c:numRef>
              <c:f>Факторы!$N$93:$N$102</c:f>
              <c:numCache>
                <c:formatCode>General</c:formatCode>
                <c:ptCount val="10"/>
                <c:pt idx="0">
                  <c:v>36.799999999999997</c:v>
                </c:pt>
                <c:pt idx="1">
                  <c:v>34.5</c:v>
                </c:pt>
                <c:pt idx="2">
                  <c:v>32</c:v>
                </c:pt>
                <c:pt idx="3">
                  <c:v>32</c:v>
                </c:pt>
                <c:pt idx="4">
                  <c:v>45.25</c:v>
                </c:pt>
                <c:pt idx="5">
                  <c:v>38.799999999999997</c:v>
                </c:pt>
                <c:pt idx="6">
                  <c:v>34</c:v>
                </c:pt>
                <c:pt idx="7">
                  <c:v>36.799999999999997</c:v>
                </c:pt>
                <c:pt idx="8">
                  <c:v>36.9</c:v>
                </c:pt>
                <c:pt idx="9">
                  <c:v>36.799999999999997</c:v>
                </c:pt>
              </c:numCache>
            </c:numRef>
          </c:val>
        </c:ser>
        <c:ser>
          <c:idx val="1"/>
          <c:order val="1"/>
          <c:tx>
            <c:strRef>
              <c:f>Факторы!$O$92</c:f>
              <c:strCache>
                <c:ptCount val="1"/>
                <c:pt idx="0">
                  <c:v>Препятствующие факторы</c:v>
                </c:pt>
              </c:strCache>
            </c:strRef>
          </c:tx>
          <c:spPr>
            <a:solidFill>
              <a:schemeClr val="tx2"/>
            </a:solidFill>
          </c:spPr>
          <c:cat>
            <c:strRef>
              <c:f>Факторы!$M$93:$M$102</c:f>
              <c:strCache>
                <c:ptCount val="10"/>
                <c:pt idx="0">
                  <c:v>Математики</c:v>
                </c:pt>
                <c:pt idx="1">
                  <c:v>Русский язык</c:v>
                </c:pt>
                <c:pt idx="2">
                  <c:v>Иностранный язык</c:v>
                </c:pt>
                <c:pt idx="3">
                  <c:v>История-география</c:v>
                </c:pt>
                <c:pt idx="4">
                  <c:v>Физическая культура</c:v>
                </c:pt>
                <c:pt idx="5">
                  <c:v>Технология</c:v>
                </c:pt>
                <c:pt idx="6">
                  <c:v>Биология</c:v>
                </c:pt>
                <c:pt idx="7">
                  <c:v>Социальные педагоги</c:v>
                </c:pt>
                <c:pt idx="8">
                  <c:v>ПДО</c:v>
                </c:pt>
                <c:pt idx="9">
                  <c:v>Начальная школа</c:v>
                </c:pt>
              </c:strCache>
            </c:strRef>
          </c:cat>
          <c:val>
            <c:numRef>
              <c:f>Факторы!$O$93:$O$102</c:f>
              <c:numCache>
                <c:formatCode>General</c:formatCode>
                <c:ptCount val="10"/>
                <c:pt idx="0">
                  <c:v>21.7</c:v>
                </c:pt>
                <c:pt idx="1">
                  <c:v>14.5</c:v>
                </c:pt>
                <c:pt idx="2">
                  <c:v>19.7</c:v>
                </c:pt>
                <c:pt idx="3">
                  <c:v>18.899999999999999</c:v>
                </c:pt>
                <c:pt idx="4">
                  <c:v>37.5</c:v>
                </c:pt>
                <c:pt idx="5">
                  <c:v>29.4</c:v>
                </c:pt>
                <c:pt idx="6">
                  <c:v>22</c:v>
                </c:pt>
                <c:pt idx="7">
                  <c:v>18.399999999999999</c:v>
                </c:pt>
                <c:pt idx="8">
                  <c:v>34.6</c:v>
                </c:pt>
                <c:pt idx="9">
                  <c:v>29.6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057664"/>
        <c:axId val="35059200"/>
      </c:radarChart>
      <c:catAx>
        <c:axId val="35057664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5059200"/>
        <c:crosses val="autoZero"/>
        <c:auto val="1"/>
        <c:lblAlgn val="ctr"/>
        <c:lblOffset val="100"/>
        <c:noMultiLvlLbl val="0"/>
      </c:catAx>
      <c:valAx>
        <c:axId val="35059200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one"/>
        <c:crossAx val="3505766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i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2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D0F7F6-39D7-4C6B-B8E1-2B38D038589D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DE6791E-4C71-4EEA-B98B-0BF7DEF5463A}">
      <dgm:prSet phldrT="[Текст]"/>
      <dgm:spPr/>
      <dgm:t>
        <a:bodyPr/>
        <a:lstStyle/>
        <a:p>
          <a:pPr algn="ctr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Наиболее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весомые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EDBEE2-6A13-42E8-B73B-E4C65593FB9C}" type="parTrans" cxnId="{0E396C50-9C51-4568-99BD-7B12EB77CE8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F55ADC-2AE6-42DE-AE15-C001198EB931}" type="sibTrans" cxnId="{0E396C50-9C51-4568-99BD-7B12EB77CE8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90414A-C44C-48CA-A408-E97B06F67E83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Потребность в совершенствовании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E7C4B1-5ACE-4304-AD2E-58590DC30E3B}" type="parTrans" cxnId="{2A3F0CAD-7A87-44AD-A6D2-D6BCF408E4C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B82492-E5ED-44BE-9B40-470E3972340D}" type="sibTrans" cxnId="{2A3F0CAD-7A87-44AD-A6D2-D6BCF408E4C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D4C8EB-0570-473D-9E24-7F65F368DA93}">
      <dgm:prSet phldrT="[Текст]"/>
      <dgm:spPr/>
      <dgm:t>
        <a:bodyPr/>
        <a:lstStyle/>
        <a:p>
          <a:pPr algn="ctr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Наименее весомые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D2A84F-ED9F-44EA-9D93-29EED0B3E55F}" type="parTrans" cxnId="{020E659E-3FDC-4947-8D10-7C58AE504E7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B339D5-D7B2-4F50-9FA8-3C1F637A1AB2}" type="sibTrans" cxnId="{020E659E-3FDC-4947-8D10-7C58AE504E7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300C07-2732-40A9-90CC-8934F72BB30A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11. Возможность получить признание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655F1C-7783-4E05-B100-1E5235890680}" type="parTrans" cxnId="{369C187B-D3A7-4550-A519-62D81756AF9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BDF6DC-A665-4D10-B402-E6DE02FAF339}" type="sibTrans" cxnId="{369C187B-D3A7-4550-A519-62D81756AF9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64F1D2-6B72-47DD-BEFA-0DDFB95D9228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Пример коллег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AEE64F-B680-49FC-991A-695BE5C99B87}" type="parTrans" cxnId="{22770931-C02D-44D4-959E-5DD32643D8F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B67AC6-1E4B-4D41-95EA-936F26111AA4}" type="sibTrans" cxnId="{22770931-C02D-44D4-959E-5DD32643D8F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82705B-274B-451E-9851-8D34330F874D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Атмосфера сотрудничества в коллективе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02C150-1530-41BE-81EA-CA2F5A15D6E6}" type="parTrans" cxnId="{A76AAD90-CD4E-4112-A377-7261C813DA6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8440D1-F827-4ABE-8947-0D742F9708DE}" type="sibTrans" cxnId="{A76AAD90-CD4E-4112-A377-7261C813DA6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DF3CF8-EB6C-479B-8888-8AB3E102F344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10. Налаженная система методической работы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291C4E-5EA0-4575-B424-6872FB7D950E}" type="parTrans" cxnId="{118FCFC3-4E1A-4958-BFF3-9E464823100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0BD9B5-DB75-4A30-B869-46A05D658646}" type="sibTrans" cxnId="{118FCFC3-4E1A-4958-BFF3-9E464823100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5255E2-0DFA-415F-8A07-98A5B6AF9088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9. Система материального стимулирования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77BD0C-D59A-47A1-B428-3BF7F736C2A0}" type="parTrans" cxnId="{3A5B4DFF-3445-470F-BFE8-58E18C22F1D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BD8F99-C084-4265-A491-2713891E809B}" type="sibTrans" cxnId="{3A5B4DFF-3445-470F-BFE8-58E18C22F1D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831866-95D6-4AED-A7F9-C28CE1293496}" type="pres">
      <dgm:prSet presAssocID="{5FD0F7F6-39D7-4C6B-B8E1-2B38D03858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75993D-BFF3-4274-BC68-68F3AEE4E1C8}" type="pres">
      <dgm:prSet presAssocID="{BDE6791E-4C71-4EEA-B98B-0BF7DEF5463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253379-6DB2-498C-A609-24376C9DEE8E}" type="pres">
      <dgm:prSet presAssocID="{BDE6791E-4C71-4EEA-B98B-0BF7DEF5463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E681B-A292-466E-B6B6-5F294691C149}" type="pres">
      <dgm:prSet presAssocID="{FCD4C8EB-0570-473D-9E24-7F65F368DA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4A375D-9C38-4520-B3A0-6B70CF358A7E}" type="pres">
      <dgm:prSet presAssocID="{FCD4C8EB-0570-473D-9E24-7F65F368DA9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8FCFC3-4E1A-4958-BFF3-9E464823100B}" srcId="{FCD4C8EB-0570-473D-9E24-7F65F368DA93}" destId="{0BDF3CF8-EB6C-479B-8888-8AB3E102F344}" srcOrd="1" destOrd="0" parTransId="{1B291C4E-5EA0-4575-B424-6872FB7D950E}" sibTransId="{040BD9B5-DB75-4A30-B869-46A05D658646}"/>
    <dgm:cxn modelId="{15C30DA8-0C87-4F88-A7E8-0184DB5D064A}" type="presOf" srcId="{5FD0F7F6-39D7-4C6B-B8E1-2B38D038589D}" destId="{86831866-95D6-4AED-A7F9-C28CE1293496}" srcOrd="0" destOrd="0" presId="urn:microsoft.com/office/officeart/2005/8/layout/vList2"/>
    <dgm:cxn modelId="{22770931-C02D-44D4-959E-5DD32643D8FD}" srcId="{BDE6791E-4C71-4EEA-B98B-0BF7DEF5463A}" destId="{3364F1D2-6B72-47DD-BEFA-0DDFB95D9228}" srcOrd="1" destOrd="0" parTransId="{A0AEE64F-B680-49FC-991A-695BE5C99B87}" sibTransId="{01B67AC6-1E4B-4D41-95EA-936F26111AA4}"/>
    <dgm:cxn modelId="{2A3F0CAD-7A87-44AD-A6D2-D6BCF408E4C2}" srcId="{BDE6791E-4C71-4EEA-B98B-0BF7DEF5463A}" destId="{2990414A-C44C-48CA-A408-E97B06F67E83}" srcOrd="0" destOrd="0" parTransId="{C3E7C4B1-5ACE-4304-AD2E-58590DC30E3B}" sibTransId="{36B82492-E5ED-44BE-9B40-470E3972340D}"/>
    <dgm:cxn modelId="{9F34BE47-DAEC-4A44-B035-B82D98453835}" type="presOf" srcId="{2990414A-C44C-48CA-A408-E97B06F67E83}" destId="{F1253379-6DB2-498C-A609-24376C9DEE8E}" srcOrd="0" destOrd="0" presId="urn:microsoft.com/office/officeart/2005/8/layout/vList2"/>
    <dgm:cxn modelId="{D168CD53-4BED-4E9E-AE33-273893DBAB80}" type="presOf" srcId="{BDE6791E-4C71-4EEA-B98B-0BF7DEF5463A}" destId="{B575993D-BFF3-4274-BC68-68F3AEE4E1C8}" srcOrd="0" destOrd="0" presId="urn:microsoft.com/office/officeart/2005/8/layout/vList2"/>
    <dgm:cxn modelId="{ACDB6B0B-2B2F-4009-9B5A-6D81F8C40DEF}" type="presOf" srcId="{FCD4C8EB-0570-473D-9E24-7F65F368DA93}" destId="{7C8E681B-A292-466E-B6B6-5F294691C149}" srcOrd="0" destOrd="0" presId="urn:microsoft.com/office/officeart/2005/8/layout/vList2"/>
    <dgm:cxn modelId="{020E659E-3FDC-4947-8D10-7C58AE504E78}" srcId="{5FD0F7F6-39D7-4C6B-B8E1-2B38D038589D}" destId="{FCD4C8EB-0570-473D-9E24-7F65F368DA93}" srcOrd="1" destOrd="0" parTransId="{F9D2A84F-ED9F-44EA-9D93-29EED0B3E55F}" sibTransId="{E4B339D5-D7B2-4F50-9FA8-3C1F637A1AB2}"/>
    <dgm:cxn modelId="{94BBE797-1CAF-454A-A9D8-26E5FD74DDA0}" type="presOf" srcId="{3364F1D2-6B72-47DD-BEFA-0DDFB95D9228}" destId="{F1253379-6DB2-498C-A609-24376C9DEE8E}" srcOrd="0" destOrd="1" presId="urn:microsoft.com/office/officeart/2005/8/layout/vList2"/>
    <dgm:cxn modelId="{A76AAD90-CD4E-4112-A377-7261C813DA6B}" srcId="{BDE6791E-4C71-4EEA-B98B-0BF7DEF5463A}" destId="{A482705B-274B-451E-9851-8D34330F874D}" srcOrd="2" destOrd="0" parTransId="{DF02C150-1530-41BE-81EA-CA2F5A15D6E6}" sibTransId="{CE8440D1-F827-4ABE-8947-0D742F9708DE}"/>
    <dgm:cxn modelId="{369C187B-D3A7-4550-A519-62D81756AF93}" srcId="{FCD4C8EB-0570-473D-9E24-7F65F368DA93}" destId="{34300C07-2732-40A9-90CC-8934F72BB30A}" srcOrd="0" destOrd="0" parTransId="{51655F1C-7783-4E05-B100-1E5235890680}" sibTransId="{5CBDF6DC-A665-4D10-B402-E6DE02FAF339}"/>
    <dgm:cxn modelId="{6BE95845-B100-4C1C-A935-F84772042104}" type="presOf" srcId="{C25255E2-0DFA-415F-8A07-98A5B6AF9088}" destId="{364A375D-9C38-4520-B3A0-6B70CF358A7E}" srcOrd="0" destOrd="2" presId="urn:microsoft.com/office/officeart/2005/8/layout/vList2"/>
    <dgm:cxn modelId="{0E396C50-9C51-4568-99BD-7B12EB77CE86}" srcId="{5FD0F7F6-39D7-4C6B-B8E1-2B38D038589D}" destId="{BDE6791E-4C71-4EEA-B98B-0BF7DEF5463A}" srcOrd="0" destOrd="0" parTransId="{16EDBEE2-6A13-42E8-B73B-E4C65593FB9C}" sibTransId="{13F55ADC-2AE6-42DE-AE15-C001198EB931}"/>
    <dgm:cxn modelId="{F5AE319E-25A5-435D-A3D6-128B1ADBEA56}" type="presOf" srcId="{0BDF3CF8-EB6C-479B-8888-8AB3E102F344}" destId="{364A375D-9C38-4520-B3A0-6B70CF358A7E}" srcOrd="0" destOrd="1" presId="urn:microsoft.com/office/officeart/2005/8/layout/vList2"/>
    <dgm:cxn modelId="{F9E6B505-3EB2-4EBF-85BD-2C04D446F502}" type="presOf" srcId="{34300C07-2732-40A9-90CC-8934F72BB30A}" destId="{364A375D-9C38-4520-B3A0-6B70CF358A7E}" srcOrd="0" destOrd="0" presId="urn:microsoft.com/office/officeart/2005/8/layout/vList2"/>
    <dgm:cxn modelId="{3A5B4DFF-3445-470F-BFE8-58E18C22F1D4}" srcId="{FCD4C8EB-0570-473D-9E24-7F65F368DA93}" destId="{C25255E2-0DFA-415F-8A07-98A5B6AF9088}" srcOrd="2" destOrd="0" parTransId="{B777BD0C-D59A-47A1-B428-3BF7F736C2A0}" sibTransId="{B0BD8F99-C084-4265-A491-2713891E809B}"/>
    <dgm:cxn modelId="{1792FFD1-5A63-4DCC-9229-A36FC6E65459}" type="presOf" srcId="{A482705B-274B-451E-9851-8D34330F874D}" destId="{F1253379-6DB2-498C-A609-24376C9DEE8E}" srcOrd="0" destOrd="2" presId="urn:microsoft.com/office/officeart/2005/8/layout/vList2"/>
    <dgm:cxn modelId="{47463424-7BB3-4357-A537-5EB6D34DE3C5}" type="presParOf" srcId="{86831866-95D6-4AED-A7F9-C28CE1293496}" destId="{B575993D-BFF3-4274-BC68-68F3AEE4E1C8}" srcOrd="0" destOrd="0" presId="urn:microsoft.com/office/officeart/2005/8/layout/vList2"/>
    <dgm:cxn modelId="{C3464586-08BB-4EA0-A2BB-8B20C68ACA69}" type="presParOf" srcId="{86831866-95D6-4AED-A7F9-C28CE1293496}" destId="{F1253379-6DB2-498C-A609-24376C9DEE8E}" srcOrd="1" destOrd="0" presId="urn:microsoft.com/office/officeart/2005/8/layout/vList2"/>
    <dgm:cxn modelId="{A3A4368B-7CF7-4C31-B8ED-AB5D250E6E49}" type="presParOf" srcId="{86831866-95D6-4AED-A7F9-C28CE1293496}" destId="{7C8E681B-A292-466E-B6B6-5F294691C149}" srcOrd="2" destOrd="0" presId="urn:microsoft.com/office/officeart/2005/8/layout/vList2"/>
    <dgm:cxn modelId="{6FDD63E9-DDA6-48A4-B936-22B4CD7EB8FA}" type="presParOf" srcId="{86831866-95D6-4AED-A7F9-C28CE1293496}" destId="{364A375D-9C38-4520-B3A0-6B70CF358A7E}" srcOrd="3" destOrd="0" presId="urn:microsoft.com/office/officeart/2005/8/layout/vList2"/>
  </dgm:cxnLst>
  <dgm:bg/>
  <dgm:whole>
    <a:ln>
      <a:solidFill>
        <a:schemeClr val="tx2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D0F7F6-39D7-4C6B-B8E1-2B38D038589D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DE6791E-4C71-4EEA-B98B-0BF7DEF5463A}">
      <dgm:prSet phldrT="[Текст]"/>
      <dgm:spPr/>
      <dgm:t>
        <a:bodyPr/>
        <a:lstStyle/>
        <a:p>
          <a:pPr algn="ctr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Наиболее весомые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EDBEE2-6A13-42E8-B73B-E4C65593FB9C}" type="parTrans" cxnId="{0E396C50-9C51-4568-99BD-7B12EB77CE8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F55ADC-2AE6-42DE-AE15-C001198EB931}" type="sibTrans" cxnId="{0E396C50-9C51-4568-99BD-7B12EB77CE8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90414A-C44C-48CA-A408-E97B06F67E83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Недостаток времени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E7C4B1-5ACE-4304-AD2E-58590DC30E3B}" type="parTrans" cxnId="{2A3F0CAD-7A87-44AD-A6D2-D6BCF408E4C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B82492-E5ED-44BE-9B40-470E3972340D}" type="sibTrans" cxnId="{2A3F0CAD-7A87-44AD-A6D2-D6BCF408E4C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D4C8EB-0570-473D-9E24-7F65F368DA93}">
      <dgm:prSet phldrT="[Текст]"/>
      <dgm:spPr/>
      <dgm:t>
        <a:bodyPr/>
        <a:lstStyle/>
        <a:p>
          <a:pPr algn="ctr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Наименее весомые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D2A84F-ED9F-44EA-9D93-29EED0B3E55F}" type="parTrans" cxnId="{020E659E-3FDC-4947-8D10-7C58AE504E7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B339D5-D7B2-4F50-9FA8-3C1F637A1AB2}" type="sibTrans" cxnId="{020E659E-3FDC-4947-8D10-7C58AE504E7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300C07-2732-40A9-90CC-8934F72BB30A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11. Негативное отношение окружающих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655F1C-7783-4E05-B100-1E5235890680}" type="parTrans" cxnId="{369C187B-D3A7-4550-A519-62D81756AF9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BDF6DC-A665-4D10-B402-E6DE02FAF339}" type="sibTrans" cxnId="{369C187B-D3A7-4550-A519-62D81756AF9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74EBE7-0CAF-4770-A8ED-865E1B7BFAF4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2.Отсутствие возможности пройти обучение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3259A2-B1BD-4828-9A6D-E0BCEC1BF862}" type="parTrans" cxnId="{AA588C41-086D-4152-A1B8-AED3BCFCC91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C1579A-2503-4B61-934A-3E29839BF939}" type="sibTrans" cxnId="{AA588C41-086D-4152-A1B8-AED3BCFCC91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6DD6BB-D9EA-4945-9895-651752E10A20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Отсутствие методической литературы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136248-A879-4ED0-A0F1-08A7BA089209}" type="parTrans" cxnId="{FCAE6992-02C4-42BC-B297-D31DD1ABABA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8EBC08-3AFB-4A27-890F-C737BD751333}" type="sibTrans" cxnId="{FCAE6992-02C4-42BC-B297-D31DD1ABABA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3EAFFD-CDD9-4D95-A363-88CE1E9DE691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10. Отсутствие оценки моей деятельности руководством и коллегами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11A732-5A83-4441-AD7E-E96BE85DA77E}" type="parTrans" cxnId="{435D0A5D-5809-4F1A-A50C-5EDF169071D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DA1331-2E12-45E3-A10D-B142BCE95AA5}" type="sibTrans" cxnId="{435D0A5D-5809-4F1A-A50C-5EDF169071D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B6A96D-E9BD-43E4-A82B-955D3632BCCA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9. Отсутствие интереса, собственная инерция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B785B1-FABF-4464-B292-E15ABCB5A2E9}" type="parTrans" cxnId="{749119C8-5B9C-4DA2-AC87-DD15F4F7D4E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72A753-9D25-4E74-AEB6-237FCCBAC2D4}" type="sibTrans" cxnId="{749119C8-5B9C-4DA2-AC87-DD15F4F7D4E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831866-95D6-4AED-A7F9-C28CE1293496}" type="pres">
      <dgm:prSet presAssocID="{5FD0F7F6-39D7-4C6B-B8E1-2B38D03858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75993D-BFF3-4274-BC68-68F3AEE4E1C8}" type="pres">
      <dgm:prSet presAssocID="{BDE6791E-4C71-4EEA-B98B-0BF7DEF5463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253379-6DB2-498C-A609-24376C9DEE8E}" type="pres">
      <dgm:prSet presAssocID="{BDE6791E-4C71-4EEA-B98B-0BF7DEF5463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E681B-A292-466E-B6B6-5F294691C149}" type="pres">
      <dgm:prSet presAssocID="{FCD4C8EB-0570-473D-9E24-7F65F368DA9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4A375D-9C38-4520-B3A0-6B70CF358A7E}" type="pres">
      <dgm:prSet presAssocID="{FCD4C8EB-0570-473D-9E24-7F65F368DA9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9C187B-D3A7-4550-A519-62D81756AF93}" srcId="{FCD4C8EB-0570-473D-9E24-7F65F368DA93}" destId="{34300C07-2732-40A9-90CC-8934F72BB30A}" srcOrd="0" destOrd="0" parTransId="{51655F1C-7783-4E05-B100-1E5235890680}" sibTransId="{5CBDF6DC-A665-4D10-B402-E6DE02FAF339}"/>
    <dgm:cxn modelId="{5C3897DF-6674-491C-9393-EDF6E6C7FFD2}" type="presOf" srcId="{E8B6A96D-E9BD-43E4-A82B-955D3632BCCA}" destId="{364A375D-9C38-4520-B3A0-6B70CF358A7E}" srcOrd="0" destOrd="2" presId="urn:microsoft.com/office/officeart/2005/8/layout/vList2"/>
    <dgm:cxn modelId="{C7854D9A-A575-404C-A161-DCB6BA08E2C4}" type="presOf" srcId="{34300C07-2732-40A9-90CC-8934F72BB30A}" destId="{364A375D-9C38-4520-B3A0-6B70CF358A7E}" srcOrd="0" destOrd="0" presId="urn:microsoft.com/office/officeart/2005/8/layout/vList2"/>
    <dgm:cxn modelId="{749119C8-5B9C-4DA2-AC87-DD15F4F7D4E5}" srcId="{FCD4C8EB-0570-473D-9E24-7F65F368DA93}" destId="{E8B6A96D-E9BD-43E4-A82B-955D3632BCCA}" srcOrd="2" destOrd="0" parTransId="{ACB785B1-FABF-4464-B292-E15ABCB5A2E9}" sibTransId="{EC72A753-9D25-4E74-AEB6-237FCCBAC2D4}"/>
    <dgm:cxn modelId="{D9E205D7-2357-44B3-9DDB-D4C500BE7F63}" type="presOf" srcId="{CD3EAFFD-CDD9-4D95-A363-88CE1E9DE691}" destId="{364A375D-9C38-4520-B3A0-6B70CF358A7E}" srcOrd="0" destOrd="1" presId="urn:microsoft.com/office/officeart/2005/8/layout/vList2"/>
    <dgm:cxn modelId="{E9711D70-9583-4F9E-90F2-8B8B47557951}" type="presOf" srcId="{FCD4C8EB-0570-473D-9E24-7F65F368DA93}" destId="{7C8E681B-A292-466E-B6B6-5F294691C149}" srcOrd="0" destOrd="0" presId="urn:microsoft.com/office/officeart/2005/8/layout/vList2"/>
    <dgm:cxn modelId="{2A3F0CAD-7A87-44AD-A6D2-D6BCF408E4C2}" srcId="{BDE6791E-4C71-4EEA-B98B-0BF7DEF5463A}" destId="{2990414A-C44C-48CA-A408-E97B06F67E83}" srcOrd="0" destOrd="0" parTransId="{C3E7C4B1-5ACE-4304-AD2E-58590DC30E3B}" sibTransId="{36B82492-E5ED-44BE-9B40-470E3972340D}"/>
    <dgm:cxn modelId="{0E396C50-9C51-4568-99BD-7B12EB77CE86}" srcId="{5FD0F7F6-39D7-4C6B-B8E1-2B38D038589D}" destId="{BDE6791E-4C71-4EEA-B98B-0BF7DEF5463A}" srcOrd="0" destOrd="0" parTransId="{16EDBEE2-6A13-42E8-B73B-E4C65593FB9C}" sibTransId="{13F55ADC-2AE6-42DE-AE15-C001198EB931}"/>
    <dgm:cxn modelId="{AA588C41-086D-4152-A1B8-AED3BCFCC91D}" srcId="{BDE6791E-4C71-4EEA-B98B-0BF7DEF5463A}" destId="{2274EBE7-0CAF-4770-A8ED-865E1B7BFAF4}" srcOrd="1" destOrd="0" parTransId="{E83259A2-B1BD-4828-9A6D-E0BCEC1BF862}" sibTransId="{10C1579A-2503-4B61-934A-3E29839BF939}"/>
    <dgm:cxn modelId="{827E2D07-9B1B-4621-AED0-57C4ECFD064E}" type="presOf" srcId="{BDE6791E-4C71-4EEA-B98B-0BF7DEF5463A}" destId="{B575993D-BFF3-4274-BC68-68F3AEE4E1C8}" srcOrd="0" destOrd="0" presId="urn:microsoft.com/office/officeart/2005/8/layout/vList2"/>
    <dgm:cxn modelId="{57599FD4-92D4-4ACA-8D3D-F81C63C0AAE6}" type="presOf" srcId="{5FD0F7F6-39D7-4C6B-B8E1-2B38D038589D}" destId="{86831866-95D6-4AED-A7F9-C28CE1293496}" srcOrd="0" destOrd="0" presId="urn:microsoft.com/office/officeart/2005/8/layout/vList2"/>
    <dgm:cxn modelId="{0AB0FC7C-EC91-4035-988E-81D2F4A85BD9}" type="presOf" srcId="{2274EBE7-0CAF-4770-A8ED-865E1B7BFAF4}" destId="{F1253379-6DB2-498C-A609-24376C9DEE8E}" srcOrd="0" destOrd="1" presId="urn:microsoft.com/office/officeart/2005/8/layout/vList2"/>
    <dgm:cxn modelId="{FCAE6992-02C4-42BC-B297-D31DD1ABABA7}" srcId="{BDE6791E-4C71-4EEA-B98B-0BF7DEF5463A}" destId="{F46DD6BB-D9EA-4945-9895-651752E10A20}" srcOrd="2" destOrd="0" parTransId="{34136248-A879-4ED0-A0F1-08A7BA089209}" sibTransId="{4D8EBC08-3AFB-4A27-890F-C737BD751333}"/>
    <dgm:cxn modelId="{B761E33D-283D-439A-978F-D18FD6F29CCB}" type="presOf" srcId="{F46DD6BB-D9EA-4945-9895-651752E10A20}" destId="{F1253379-6DB2-498C-A609-24376C9DEE8E}" srcOrd="0" destOrd="2" presId="urn:microsoft.com/office/officeart/2005/8/layout/vList2"/>
    <dgm:cxn modelId="{29B7049D-11C3-4A96-8FA6-44C4E5D00BE1}" type="presOf" srcId="{2990414A-C44C-48CA-A408-E97B06F67E83}" destId="{F1253379-6DB2-498C-A609-24376C9DEE8E}" srcOrd="0" destOrd="0" presId="urn:microsoft.com/office/officeart/2005/8/layout/vList2"/>
    <dgm:cxn modelId="{435D0A5D-5809-4F1A-A50C-5EDF169071D3}" srcId="{FCD4C8EB-0570-473D-9E24-7F65F368DA93}" destId="{CD3EAFFD-CDD9-4D95-A363-88CE1E9DE691}" srcOrd="1" destOrd="0" parTransId="{8B11A732-5A83-4441-AD7E-E96BE85DA77E}" sibTransId="{17DA1331-2E12-45E3-A10D-B142BCE95AA5}"/>
    <dgm:cxn modelId="{020E659E-3FDC-4947-8D10-7C58AE504E78}" srcId="{5FD0F7F6-39D7-4C6B-B8E1-2B38D038589D}" destId="{FCD4C8EB-0570-473D-9E24-7F65F368DA93}" srcOrd="1" destOrd="0" parTransId="{F9D2A84F-ED9F-44EA-9D93-29EED0B3E55F}" sibTransId="{E4B339D5-D7B2-4F50-9FA8-3C1F637A1AB2}"/>
    <dgm:cxn modelId="{2B35DD31-959D-4684-BB17-29F2EAC831D6}" type="presParOf" srcId="{86831866-95D6-4AED-A7F9-C28CE1293496}" destId="{B575993D-BFF3-4274-BC68-68F3AEE4E1C8}" srcOrd="0" destOrd="0" presId="urn:microsoft.com/office/officeart/2005/8/layout/vList2"/>
    <dgm:cxn modelId="{CD3A9A3E-F688-4E4F-9A33-F5934902E1B8}" type="presParOf" srcId="{86831866-95D6-4AED-A7F9-C28CE1293496}" destId="{F1253379-6DB2-498C-A609-24376C9DEE8E}" srcOrd="1" destOrd="0" presId="urn:microsoft.com/office/officeart/2005/8/layout/vList2"/>
    <dgm:cxn modelId="{79B1493D-E466-4B20-8E5D-DEC992D003EA}" type="presParOf" srcId="{86831866-95D6-4AED-A7F9-C28CE1293496}" destId="{7C8E681B-A292-466E-B6B6-5F294691C149}" srcOrd="2" destOrd="0" presId="urn:microsoft.com/office/officeart/2005/8/layout/vList2"/>
    <dgm:cxn modelId="{B78F3437-3F6D-44AA-BADF-F5D143B2B138}" type="presParOf" srcId="{86831866-95D6-4AED-A7F9-C28CE1293496}" destId="{364A375D-9C38-4520-B3A0-6B70CF358A7E}" srcOrd="3" destOrd="0" presId="urn:microsoft.com/office/officeart/2005/8/layout/vList2"/>
  </dgm:cxnLst>
  <dgm:bg/>
  <dgm:whole>
    <a:ln>
      <a:solidFill>
        <a:schemeClr val="tx2"/>
      </a:solidFill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75993D-BFF3-4274-BC68-68F3AEE4E1C8}">
      <dsp:nvSpPr>
        <dsp:cNvPr id="0" name=""/>
        <dsp:cNvSpPr/>
      </dsp:nvSpPr>
      <dsp:spPr>
        <a:xfrm>
          <a:off x="0" y="2451"/>
          <a:ext cx="3889127" cy="6551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Наиболее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весомые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984" y="34435"/>
        <a:ext cx="3825159" cy="591231"/>
      </dsp:txXfrm>
    </dsp:sp>
    <dsp:sp modelId="{F1253379-6DB2-498C-A609-24376C9DEE8E}">
      <dsp:nvSpPr>
        <dsp:cNvPr id="0" name=""/>
        <dsp:cNvSpPr/>
      </dsp:nvSpPr>
      <dsp:spPr>
        <a:xfrm>
          <a:off x="0" y="657651"/>
          <a:ext cx="3889127" cy="1970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480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Потребность в совершенствовании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Пример коллег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Атмосфера сотрудничества в коллективе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657651"/>
        <a:ext cx="3889127" cy="1970640"/>
      </dsp:txXfrm>
    </dsp:sp>
    <dsp:sp modelId="{7C8E681B-A292-466E-B6B6-5F294691C149}">
      <dsp:nvSpPr>
        <dsp:cNvPr id="0" name=""/>
        <dsp:cNvSpPr/>
      </dsp:nvSpPr>
      <dsp:spPr>
        <a:xfrm>
          <a:off x="0" y="2628291"/>
          <a:ext cx="3889127" cy="655199"/>
        </a:xfrm>
        <a:prstGeom prst="roundRect">
          <a:avLst/>
        </a:prstGeom>
        <a:gradFill rotWithShape="0">
          <a:gsLst>
            <a:gs pos="0">
              <a:schemeClr val="accent2">
                <a:hueOff val="-4710551"/>
                <a:satOff val="-6290"/>
                <a:lumOff val="3726"/>
                <a:alphaOff val="0"/>
                <a:tint val="60000"/>
                <a:satMod val="250000"/>
              </a:schemeClr>
            </a:gs>
            <a:gs pos="35000">
              <a:schemeClr val="accent2">
                <a:hueOff val="-4710551"/>
                <a:satOff val="-6290"/>
                <a:lumOff val="3726"/>
                <a:alphaOff val="0"/>
                <a:tint val="47000"/>
                <a:satMod val="275000"/>
              </a:schemeClr>
            </a:gs>
            <a:gs pos="100000">
              <a:schemeClr val="accent2">
                <a:hueOff val="-4710551"/>
                <a:satOff val="-6290"/>
                <a:lumOff val="3726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Наименее весомые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984" y="2660275"/>
        <a:ext cx="3825159" cy="591231"/>
      </dsp:txXfrm>
    </dsp:sp>
    <dsp:sp modelId="{364A375D-9C38-4520-B3A0-6B70CF358A7E}">
      <dsp:nvSpPr>
        <dsp:cNvPr id="0" name=""/>
        <dsp:cNvSpPr/>
      </dsp:nvSpPr>
      <dsp:spPr>
        <a:xfrm>
          <a:off x="0" y="3283491"/>
          <a:ext cx="3889127" cy="1970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480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11. Возможность получить признание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10. Налаженная система методической работы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9. Система материального стимулирования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283491"/>
        <a:ext cx="3889127" cy="19706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75993D-BFF3-4274-BC68-68F3AEE4E1C8}">
      <dsp:nvSpPr>
        <dsp:cNvPr id="0" name=""/>
        <dsp:cNvSpPr/>
      </dsp:nvSpPr>
      <dsp:spPr>
        <a:xfrm>
          <a:off x="0" y="52945"/>
          <a:ext cx="4176462" cy="6551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Наиболее весомые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984" y="84929"/>
        <a:ext cx="4112494" cy="591231"/>
      </dsp:txXfrm>
    </dsp:sp>
    <dsp:sp modelId="{F1253379-6DB2-498C-A609-24376C9DEE8E}">
      <dsp:nvSpPr>
        <dsp:cNvPr id="0" name=""/>
        <dsp:cNvSpPr/>
      </dsp:nvSpPr>
      <dsp:spPr>
        <a:xfrm>
          <a:off x="0" y="708145"/>
          <a:ext cx="4176462" cy="1651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603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Недостаток времени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2.Отсутствие возможности пройти обучение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Отсутствие методической литературы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708145"/>
        <a:ext cx="4176462" cy="1651859"/>
      </dsp:txXfrm>
    </dsp:sp>
    <dsp:sp modelId="{7C8E681B-A292-466E-B6B6-5F294691C149}">
      <dsp:nvSpPr>
        <dsp:cNvPr id="0" name=""/>
        <dsp:cNvSpPr/>
      </dsp:nvSpPr>
      <dsp:spPr>
        <a:xfrm>
          <a:off x="0" y="2360005"/>
          <a:ext cx="4176462" cy="655199"/>
        </a:xfrm>
        <a:prstGeom prst="roundRect">
          <a:avLst/>
        </a:prstGeom>
        <a:gradFill rotWithShape="0">
          <a:gsLst>
            <a:gs pos="0">
              <a:schemeClr val="accent2">
                <a:hueOff val="-4710551"/>
                <a:satOff val="-6290"/>
                <a:lumOff val="3726"/>
                <a:alphaOff val="0"/>
                <a:tint val="60000"/>
                <a:satMod val="250000"/>
              </a:schemeClr>
            </a:gs>
            <a:gs pos="35000">
              <a:schemeClr val="accent2">
                <a:hueOff val="-4710551"/>
                <a:satOff val="-6290"/>
                <a:lumOff val="3726"/>
                <a:alphaOff val="0"/>
                <a:tint val="47000"/>
                <a:satMod val="275000"/>
              </a:schemeClr>
            </a:gs>
            <a:gs pos="100000">
              <a:schemeClr val="accent2">
                <a:hueOff val="-4710551"/>
                <a:satOff val="-6290"/>
                <a:lumOff val="3726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Наименее весомые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984" y="2391989"/>
        <a:ext cx="4112494" cy="591231"/>
      </dsp:txXfrm>
    </dsp:sp>
    <dsp:sp modelId="{364A375D-9C38-4520-B3A0-6B70CF358A7E}">
      <dsp:nvSpPr>
        <dsp:cNvPr id="0" name=""/>
        <dsp:cNvSpPr/>
      </dsp:nvSpPr>
      <dsp:spPr>
        <a:xfrm>
          <a:off x="0" y="3015205"/>
          <a:ext cx="4176462" cy="2260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603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11. Негативное отношение окружающих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10. Отсутствие оценки моей деятельности руководством и коллегами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9. Отсутствие интереса, собственная инерция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015205"/>
        <a:ext cx="4176462" cy="2260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3CE22-2972-4A8B-9C55-EC2F23844667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69C1E-B6D4-44FA-B9DE-02940D3A9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336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4136" y="692696"/>
            <a:ext cx="7772400" cy="4571999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мотивации педагогического коллектива к диагностической деятельности</a:t>
            </a:r>
            <a:endParaRPr lang="ru-RU" sz="4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5610944"/>
            <a:ext cx="6858000" cy="914400"/>
          </a:xfrm>
        </p:spPr>
        <p:txBody>
          <a:bodyPr/>
          <a:lstStyle/>
          <a:p>
            <a:pPr algn="r"/>
            <a:r>
              <a:rPr lang="ru-RU" i="1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О.А.Беляева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И.С.Линник</a:t>
            </a:r>
            <a:endParaRPr lang="ru-RU" i="1" dirty="0" smtClean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Педагоги-психологи</a:t>
            </a:r>
            <a:endParaRPr lang="ru-RU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8" y="25111"/>
            <a:ext cx="2438400" cy="24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40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8280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готовности к реализации диагностической деятельности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7886021"/>
              </p:ext>
            </p:extLst>
          </p:nvPr>
        </p:nvGraphicFramePr>
        <p:xfrm>
          <a:off x="107504" y="1052736"/>
          <a:ext cx="8784976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868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52718"/>
            <a:ext cx="8892480" cy="5399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мотивации педагогов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60443706"/>
              </p:ext>
            </p:extLst>
          </p:nvPr>
        </p:nvGraphicFramePr>
        <p:xfrm>
          <a:off x="179512" y="836712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300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72008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Преобладание внутренней мотивации над внешней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5574155"/>
              </p:ext>
            </p:extLst>
          </p:nvPr>
        </p:nvGraphicFramePr>
        <p:xfrm>
          <a:off x="179512" y="1052736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807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9000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влияющие на реализацию диагностической деятельности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64088" y="908720"/>
            <a:ext cx="3291840" cy="504056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препятствующие</a:t>
            </a:r>
            <a:endParaRPr lang="ru-RU" sz="2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79338912"/>
              </p:ext>
            </p:extLst>
          </p:nvPr>
        </p:nvGraphicFramePr>
        <p:xfrm>
          <a:off x="250825" y="1412776"/>
          <a:ext cx="3889127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323528" y="908720"/>
            <a:ext cx="3291840" cy="432048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стимулирующие</a:t>
            </a:r>
            <a:endParaRPr lang="ru-RU" sz="2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91819932"/>
              </p:ext>
            </p:extLst>
          </p:nvPr>
        </p:nvGraphicFramePr>
        <p:xfrm>
          <a:off x="4644008" y="1412776"/>
          <a:ext cx="4176463" cy="5328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5864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27384"/>
            <a:ext cx="8568952" cy="97202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Преобладание стимулирующих факторов над препятствующими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694788"/>
              </p:ext>
            </p:extLst>
          </p:nvPr>
        </p:nvGraphicFramePr>
        <p:xfrm>
          <a:off x="179512" y="836712"/>
          <a:ext cx="87129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842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712968" cy="90001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Аспекты,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требующие проработки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темы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«Диагностическая культура педагога»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 материалам опроса педагогического коллектива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128665"/>
              </p:ext>
            </p:extLst>
          </p:nvPr>
        </p:nvGraphicFramePr>
        <p:xfrm>
          <a:off x="107506" y="908721"/>
          <a:ext cx="8784975" cy="576063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928325"/>
                <a:gridCol w="2928325"/>
                <a:gridCol w="2928325"/>
              </a:tblGrid>
              <a:tr h="297130">
                <a:tc gridSpan="3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Готовность педагога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120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Теоретическая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Практическая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Продуктивная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6229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Определение сферы компетентности педагога в использовании средств диагностики 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Этика диагностической работы (особо- представления результатов обучающимся и родителям) 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основных направлений педагогической диагностики, необходимых для работы: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педагога-предметника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классного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руководителя;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педагога, работающего на определенной ступени обучения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социального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Этапы реализации диагностического исследования 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Требуемая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частота проведения диагностических работ 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Отбор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методик, соответствующих поставленным целям 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Способы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обработки данных и представления результатов исследования 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Способы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минимизации (исключения) субъективности в интерпретации результатов 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Отслеживание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динамики индивидуального развития ребенка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Способы оценки эффективности УВП в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целом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проведения диагностических работ в соответствии с современными требованиями 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Способы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критерии оценивания результатов учащихся в соответствии с требованиями ФГОС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рамках отдельных предметных областей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Способы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корректировки педагогической деятельности в зависимости от полученных в ходе диагностики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9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2417" y="0"/>
            <a:ext cx="8892480" cy="61198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рабочих групп в рамках педсовета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640960" cy="5832648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зоны ответственности классного руководителя, социального педагога и психолога в организации мониторинга программы воспитания и социализации</a:t>
            </a:r>
          </a:p>
          <a:p>
            <a:pPr marL="457200" indent="-457200">
              <a:buAutoNum type="arabicPeriod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способов оценки личностных результатов на уровне</a:t>
            </a:r>
          </a:p>
          <a:p>
            <a:pPr marL="1620000" lvl="4" indent="-457200">
              <a:spcBef>
                <a:spcPts val="0"/>
              </a:spcBef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</a:t>
            </a:r>
          </a:p>
          <a:p>
            <a:pPr marL="1620000" lvl="4" indent="-457200">
              <a:spcBef>
                <a:spcPts val="0"/>
              </a:spcBef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</a:t>
            </a:r>
          </a:p>
          <a:p>
            <a:pPr marL="1620000" lvl="4" indent="-457200">
              <a:spcBef>
                <a:spcPts val="0"/>
              </a:spcBef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параллели</a:t>
            </a:r>
          </a:p>
          <a:p>
            <a:pPr marL="1620000" lvl="4" indent="-457200">
              <a:spcBef>
                <a:spcPts val="0"/>
              </a:spcBef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способов и сроков отслеживания динамики личностных результатов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методического инструментария</a:t>
            </a:r>
          </a:p>
          <a:p>
            <a:pPr marL="457200" indent="-457200">
              <a:buAutoNum type="arabicPeriod"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 indent="0">
              <a:buNone/>
            </a:pP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13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верх 3"/>
          <p:cNvSpPr/>
          <p:nvPr/>
        </p:nvSpPr>
        <p:spPr>
          <a:xfrm>
            <a:off x="179512" y="188640"/>
            <a:ext cx="8640960" cy="1152128"/>
          </a:xfrm>
          <a:prstGeom prst="ribbon2">
            <a:avLst>
              <a:gd name="adj1" fmla="val 16667"/>
              <a:gd name="adj2" fmla="val 7116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Успехов в совместной работе!</a:t>
            </a: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8640960" cy="5177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445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192</TotalTime>
  <Words>305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Главная</vt:lpstr>
      <vt:lpstr>Анализ мотивации педагогического коллектива к диагностической деятельности</vt:lpstr>
      <vt:lpstr>Уровень готовности к реализации диагностической деятельности</vt:lpstr>
      <vt:lpstr>Характер мотивации педагогов</vt:lpstr>
      <vt:lpstr>Преобладание внутренней мотивации над внешней</vt:lpstr>
      <vt:lpstr>Факторы, влияющие на реализацию диагностической деятельности</vt:lpstr>
      <vt:lpstr>Преобладание стимулирующих факторов над препятствующими</vt:lpstr>
      <vt:lpstr>Аспекты, требующие проработки в рамках темы  «Диагностическая культура педагога» (по материалам опроса педагогического коллектива)</vt:lpstr>
      <vt:lpstr>Задачи рабочих групп в рамках педсовета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мотивации педагогического коллектива к диагностической деятельности</dc:title>
  <dc:creator>Психолог</dc:creator>
  <cp:lastModifiedBy>МЕД. ПУНКТ</cp:lastModifiedBy>
  <cp:revision>19</cp:revision>
  <cp:lastPrinted>2016-05-19T07:49:05Z</cp:lastPrinted>
  <dcterms:created xsi:type="dcterms:W3CDTF">2016-05-18T10:28:10Z</dcterms:created>
  <dcterms:modified xsi:type="dcterms:W3CDTF">2016-05-19T07:51:27Z</dcterms:modified>
</cp:coreProperties>
</file>