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62" r:id="rId8"/>
    <p:sldId id="272" r:id="rId9"/>
    <p:sldId id="274" r:id="rId10"/>
    <p:sldId id="263" r:id="rId11"/>
    <p:sldId id="266" r:id="rId12"/>
    <p:sldId id="264" r:id="rId13"/>
    <p:sldId id="267" r:id="rId14"/>
    <p:sldId id="270" r:id="rId15"/>
    <p:sldId id="275" r:id="rId16"/>
    <p:sldId id="268" r:id="rId17"/>
    <p:sldId id="276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Лист1!$B$11</c:f>
              <c:strCache>
                <c:ptCount val="1"/>
                <c:pt idx="0">
                  <c:v>I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Лист1!$C$10:$E$10</c:f>
              <c:strCache>
                <c:ptCount val="3"/>
                <c:pt idx="0">
                  <c:v>Дошкольники</c:v>
                </c:pt>
                <c:pt idx="1">
                  <c:v>Школьники 7-14 лет</c:v>
                </c:pt>
                <c:pt idx="2">
                  <c:v>Школьники 15-17 лет</c:v>
                </c:pt>
              </c:strCache>
            </c:strRef>
          </c:cat>
          <c:val>
            <c:numRef>
              <c:f>Лист1!$C$11:$E$11</c:f>
              <c:numCache>
                <c:formatCode>General</c:formatCode>
                <c:ptCount val="3"/>
                <c:pt idx="0">
                  <c:v>9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Лист1!$B$12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Лист1!$C$10:$E$10</c:f>
              <c:strCache>
                <c:ptCount val="3"/>
                <c:pt idx="0">
                  <c:v>Дошкольники</c:v>
                </c:pt>
                <c:pt idx="1">
                  <c:v>Школьники 7-14 лет</c:v>
                </c:pt>
                <c:pt idx="2">
                  <c:v>Школьники 15-17 лет</c:v>
                </c:pt>
              </c:strCache>
            </c:strRef>
          </c:cat>
          <c:val>
            <c:numRef>
              <c:f>Лист1!$C$12:$E$12</c:f>
              <c:numCache>
                <c:formatCode>General</c:formatCode>
                <c:ptCount val="3"/>
                <c:pt idx="0">
                  <c:v>76</c:v>
                </c:pt>
                <c:pt idx="1">
                  <c:v>62</c:v>
                </c:pt>
                <c:pt idx="2">
                  <c:v>57</c:v>
                </c:pt>
              </c:numCache>
            </c:numRef>
          </c:val>
        </c:ser>
        <c:ser>
          <c:idx val="2"/>
          <c:order val="2"/>
          <c:tx>
            <c:strRef>
              <c:f>Лист1!$B$13</c:f>
              <c:strCache>
                <c:ptCount val="1"/>
                <c:pt idx="0">
                  <c:v>III-V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Лист1!$C$10:$E$10</c:f>
              <c:strCache>
                <c:ptCount val="3"/>
                <c:pt idx="0">
                  <c:v>Дошкольники</c:v>
                </c:pt>
                <c:pt idx="1">
                  <c:v>Школьники 7-14 лет</c:v>
                </c:pt>
                <c:pt idx="2">
                  <c:v>Школьники 15-17 лет</c:v>
                </c:pt>
              </c:strCache>
            </c:strRef>
          </c:cat>
          <c:val>
            <c:numRef>
              <c:f>Лист1!$C$13:$E$13</c:f>
              <c:numCache>
                <c:formatCode>General</c:formatCode>
                <c:ptCount val="3"/>
                <c:pt idx="0">
                  <c:v>15</c:v>
                </c:pt>
                <c:pt idx="1">
                  <c:v>31</c:v>
                </c:pt>
                <c:pt idx="2">
                  <c:v>38</c:v>
                </c:pt>
              </c:numCache>
            </c:numRef>
          </c:val>
        </c:ser>
        <c:dLbls>
          <c:showVal val="1"/>
        </c:dLbls>
        <c:shape val="cylinder"/>
        <c:axId val="53275264"/>
        <c:axId val="60150144"/>
        <c:axId val="0"/>
      </c:bar3DChart>
      <c:catAx>
        <c:axId val="53275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0150144"/>
        <c:crosses val="autoZero"/>
        <c:auto val="1"/>
        <c:lblAlgn val="ctr"/>
        <c:lblOffset val="100"/>
      </c:catAx>
      <c:valAx>
        <c:axId val="60150144"/>
        <c:scaling>
          <c:orientation val="minMax"/>
        </c:scaling>
        <c:axPos val="l"/>
        <c:majorGridlines/>
        <c:numFmt formatCode="General" sourceLinked="1"/>
        <c:tickLblPos val="nextTo"/>
        <c:crossAx val="532752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826E70-ED9C-4F5D-92AA-F2461E99D836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4EBE945A-77ED-41F8-AC8A-783F0B73896F}">
      <dgm:prSet phldrT="[Текст]"/>
      <dgm:spPr/>
      <dgm:t>
        <a:bodyPr/>
        <a:lstStyle/>
        <a:p>
          <a:r>
            <a:rPr lang="ru-RU" b="1" dirty="0" smtClean="0"/>
            <a:t>Сильные стороны (</a:t>
          </a:r>
          <a:r>
            <a:rPr lang="en-US" b="1" dirty="0" smtClean="0"/>
            <a:t>S</a:t>
          </a:r>
          <a:r>
            <a:rPr lang="ru-RU" b="1" dirty="0" smtClean="0"/>
            <a:t>)</a:t>
          </a:r>
          <a:endParaRPr lang="ru-RU" dirty="0"/>
        </a:p>
      </dgm:t>
    </dgm:pt>
    <dgm:pt modelId="{EDD6A6F0-EB14-4A80-965A-560479B28E55}" type="parTrans" cxnId="{70AE3194-DB24-4CA2-B7D0-D7595CDD2B92}">
      <dgm:prSet/>
      <dgm:spPr/>
      <dgm:t>
        <a:bodyPr/>
        <a:lstStyle/>
        <a:p>
          <a:endParaRPr lang="ru-RU"/>
        </a:p>
      </dgm:t>
    </dgm:pt>
    <dgm:pt modelId="{3F12FA6E-AEA2-4A59-B4D6-F5286BAC8EE3}" type="sibTrans" cxnId="{70AE3194-DB24-4CA2-B7D0-D7595CDD2B92}">
      <dgm:prSet/>
      <dgm:spPr/>
      <dgm:t>
        <a:bodyPr/>
        <a:lstStyle/>
        <a:p>
          <a:endParaRPr lang="ru-RU"/>
        </a:p>
      </dgm:t>
    </dgm:pt>
    <dgm:pt modelId="{026A624D-7C6D-4BF8-8FBD-CA923B63A371}">
      <dgm:prSet phldrT="[Текст]"/>
      <dgm:spPr/>
      <dgm:t>
        <a:bodyPr/>
        <a:lstStyle/>
        <a:p>
          <a:r>
            <a:rPr lang="ru-RU" dirty="0" smtClean="0"/>
            <a:t>Стабильный опытный коллектив</a:t>
          </a:r>
          <a:endParaRPr lang="ru-RU" dirty="0"/>
        </a:p>
      </dgm:t>
    </dgm:pt>
    <dgm:pt modelId="{454CB06E-02E1-4AE4-B45D-9A8279E2C3AC}" type="parTrans" cxnId="{2F91B0FD-BA56-4485-A0FF-887F04BAB21E}">
      <dgm:prSet/>
      <dgm:spPr/>
      <dgm:t>
        <a:bodyPr/>
        <a:lstStyle/>
        <a:p>
          <a:endParaRPr lang="ru-RU"/>
        </a:p>
      </dgm:t>
    </dgm:pt>
    <dgm:pt modelId="{49AFF0D9-A666-47D2-BE63-F260A8F7A53E}" type="sibTrans" cxnId="{2F91B0FD-BA56-4485-A0FF-887F04BAB21E}">
      <dgm:prSet/>
      <dgm:spPr/>
      <dgm:t>
        <a:bodyPr/>
        <a:lstStyle/>
        <a:p>
          <a:endParaRPr lang="ru-RU"/>
        </a:p>
      </dgm:t>
    </dgm:pt>
    <dgm:pt modelId="{BD43FD6C-C683-43A6-B5D0-83251AE08D86}">
      <dgm:prSet phldrT="[Текст]"/>
      <dgm:spPr/>
      <dgm:t>
        <a:bodyPr/>
        <a:lstStyle/>
        <a:p>
          <a:r>
            <a:rPr lang="ru-RU" b="1" dirty="0" smtClean="0"/>
            <a:t>Слабые стороны (</a:t>
          </a:r>
          <a:r>
            <a:rPr lang="en-US" b="1" dirty="0" smtClean="0"/>
            <a:t>W</a:t>
          </a:r>
          <a:r>
            <a:rPr lang="ru-RU" b="1" dirty="0" smtClean="0"/>
            <a:t>)</a:t>
          </a:r>
          <a:endParaRPr lang="ru-RU" dirty="0"/>
        </a:p>
      </dgm:t>
    </dgm:pt>
    <dgm:pt modelId="{DABD82DB-6C97-45F1-82F1-9C308AD701D9}" type="parTrans" cxnId="{09809C23-61CF-4C6C-B609-C71A14F7638C}">
      <dgm:prSet/>
      <dgm:spPr/>
      <dgm:t>
        <a:bodyPr/>
        <a:lstStyle/>
        <a:p>
          <a:endParaRPr lang="ru-RU"/>
        </a:p>
      </dgm:t>
    </dgm:pt>
    <dgm:pt modelId="{38D5DCD1-AA40-4B04-B486-FA4B17AE8AD1}" type="sibTrans" cxnId="{09809C23-61CF-4C6C-B609-C71A14F7638C}">
      <dgm:prSet/>
      <dgm:spPr/>
      <dgm:t>
        <a:bodyPr/>
        <a:lstStyle/>
        <a:p>
          <a:endParaRPr lang="ru-RU"/>
        </a:p>
      </dgm:t>
    </dgm:pt>
    <dgm:pt modelId="{B8B40090-EBD4-4EC4-A555-5E76F588A607}">
      <dgm:prSet phldrT="[Текст]"/>
      <dgm:spPr/>
      <dgm:t>
        <a:bodyPr/>
        <a:lstStyle/>
        <a:p>
          <a:r>
            <a:rPr lang="ru-RU" dirty="0" smtClean="0"/>
            <a:t>Материально-техническая база, требующая модернизации</a:t>
          </a:r>
          <a:endParaRPr lang="ru-RU" dirty="0"/>
        </a:p>
      </dgm:t>
    </dgm:pt>
    <dgm:pt modelId="{B81F7ED0-5261-4B5E-B076-C033CB6071AB}" type="parTrans" cxnId="{F083039B-E97C-4541-996E-5569F3154345}">
      <dgm:prSet/>
      <dgm:spPr/>
      <dgm:t>
        <a:bodyPr/>
        <a:lstStyle/>
        <a:p>
          <a:endParaRPr lang="ru-RU"/>
        </a:p>
      </dgm:t>
    </dgm:pt>
    <dgm:pt modelId="{663A4190-BD47-4241-A519-3BCD3102A0D4}" type="sibTrans" cxnId="{F083039B-E97C-4541-996E-5569F3154345}">
      <dgm:prSet/>
      <dgm:spPr/>
      <dgm:t>
        <a:bodyPr/>
        <a:lstStyle/>
        <a:p>
          <a:endParaRPr lang="ru-RU"/>
        </a:p>
      </dgm:t>
    </dgm:pt>
    <dgm:pt modelId="{D8F795FE-063F-4E0A-9540-F7F587466C01}">
      <dgm:prSet/>
      <dgm:spPr/>
      <dgm:t>
        <a:bodyPr/>
        <a:lstStyle/>
        <a:p>
          <a:r>
            <a:rPr lang="ru-RU" dirty="0" smtClean="0"/>
            <a:t>Удобное расположение в инфраструктуре района</a:t>
          </a:r>
          <a:endParaRPr lang="ru-RU" dirty="0"/>
        </a:p>
      </dgm:t>
    </dgm:pt>
    <dgm:pt modelId="{62711F42-7CD3-4319-A9B2-D44EA02AF9AC}" type="parTrans" cxnId="{D3E1FF06-FB0D-4C19-B6CD-29DD9820EEA4}">
      <dgm:prSet/>
      <dgm:spPr/>
      <dgm:t>
        <a:bodyPr/>
        <a:lstStyle/>
        <a:p>
          <a:endParaRPr lang="ru-RU"/>
        </a:p>
      </dgm:t>
    </dgm:pt>
    <dgm:pt modelId="{DB5DA729-4FF9-496E-9431-9E9E4C27C8E7}" type="sibTrans" cxnId="{D3E1FF06-FB0D-4C19-B6CD-29DD9820EEA4}">
      <dgm:prSet/>
      <dgm:spPr/>
      <dgm:t>
        <a:bodyPr/>
        <a:lstStyle/>
        <a:p>
          <a:endParaRPr lang="ru-RU"/>
        </a:p>
      </dgm:t>
    </dgm:pt>
    <dgm:pt modelId="{F554F387-E48C-4FFB-BA3E-1835DF9310CE}">
      <dgm:prSet/>
      <dgm:spPr/>
      <dgm:t>
        <a:bodyPr/>
        <a:lstStyle/>
        <a:p>
          <a:r>
            <a:rPr lang="ru-RU" dirty="0" smtClean="0"/>
            <a:t>Уникальная специфика: наличие расширенной социально-педагогической службы и собственного Центра дополнительного образования</a:t>
          </a:r>
          <a:endParaRPr lang="ru-RU" dirty="0"/>
        </a:p>
      </dgm:t>
    </dgm:pt>
    <dgm:pt modelId="{59E114CA-B4BA-4CBF-BA51-7CD5DDB0F911}" type="parTrans" cxnId="{421F703B-6A12-4AFD-B770-32B24B4BA829}">
      <dgm:prSet/>
      <dgm:spPr/>
      <dgm:t>
        <a:bodyPr/>
        <a:lstStyle/>
        <a:p>
          <a:endParaRPr lang="ru-RU"/>
        </a:p>
      </dgm:t>
    </dgm:pt>
    <dgm:pt modelId="{5AA4F34D-C4A9-4EA3-B16F-821D9650FEF2}" type="sibTrans" cxnId="{421F703B-6A12-4AFD-B770-32B24B4BA829}">
      <dgm:prSet/>
      <dgm:spPr/>
      <dgm:t>
        <a:bodyPr/>
        <a:lstStyle/>
        <a:p>
          <a:endParaRPr lang="ru-RU"/>
        </a:p>
      </dgm:t>
    </dgm:pt>
    <dgm:pt modelId="{A5724EDD-82AC-4B63-9FDC-77F37E64B541}">
      <dgm:prSet/>
      <dgm:spPr/>
      <dgm:t>
        <a:bodyPr/>
        <a:lstStyle/>
        <a:p>
          <a:r>
            <a:rPr lang="ru-RU" dirty="0" smtClean="0"/>
            <a:t>Школа является филиалом кафедры Социальной педагогики и организации работы с молодежью ЯГПУ им. К.Д. Ушинского</a:t>
          </a:r>
          <a:endParaRPr lang="ru-RU" dirty="0"/>
        </a:p>
      </dgm:t>
    </dgm:pt>
    <dgm:pt modelId="{1018AE0C-CDD2-492C-810D-58F7C613B9DA}" type="parTrans" cxnId="{03A4B8B3-CA36-4E54-A64C-7CEB7F986E47}">
      <dgm:prSet/>
      <dgm:spPr/>
      <dgm:t>
        <a:bodyPr/>
        <a:lstStyle/>
        <a:p>
          <a:endParaRPr lang="ru-RU"/>
        </a:p>
      </dgm:t>
    </dgm:pt>
    <dgm:pt modelId="{B36AA5D0-42C9-4C4C-88B2-D6AE827BC0A6}" type="sibTrans" cxnId="{03A4B8B3-CA36-4E54-A64C-7CEB7F986E47}">
      <dgm:prSet/>
      <dgm:spPr/>
      <dgm:t>
        <a:bodyPr/>
        <a:lstStyle/>
        <a:p>
          <a:endParaRPr lang="ru-RU"/>
        </a:p>
      </dgm:t>
    </dgm:pt>
    <dgm:pt modelId="{44488820-A228-4C4A-A8EE-42B18166B16E}">
      <dgm:prSet/>
      <dgm:spPr/>
      <dgm:t>
        <a:bodyPr/>
        <a:lstStyle/>
        <a:p>
          <a:r>
            <a:rPr lang="ru-RU" dirty="0" smtClean="0"/>
            <a:t>Дефицит помещений снижает возможности реализации программ внеурочной деятельности на территории школы</a:t>
          </a:r>
          <a:endParaRPr lang="ru-RU" dirty="0"/>
        </a:p>
      </dgm:t>
    </dgm:pt>
    <dgm:pt modelId="{1F4981F9-09A1-466A-8A72-ACE6A3F90775}" type="parTrans" cxnId="{32DFF467-2985-466F-A1BD-406ED9A854C0}">
      <dgm:prSet/>
      <dgm:spPr/>
      <dgm:t>
        <a:bodyPr/>
        <a:lstStyle/>
        <a:p>
          <a:endParaRPr lang="ru-RU"/>
        </a:p>
      </dgm:t>
    </dgm:pt>
    <dgm:pt modelId="{62F926FD-1135-4413-882B-F9FC08742519}" type="sibTrans" cxnId="{32DFF467-2985-466F-A1BD-406ED9A854C0}">
      <dgm:prSet/>
      <dgm:spPr/>
      <dgm:t>
        <a:bodyPr/>
        <a:lstStyle/>
        <a:p>
          <a:endParaRPr lang="ru-RU"/>
        </a:p>
      </dgm:t>
    </dgm:pt>
    <dgm:pt modelId="{B88FA3AC-F428-48EE-8556-F1542236E9AB}" type="pres">
      <dgm:prSet presAssocID="{A9826E70-ED9C-4F5D-92AA-F2461E99D836}" presName="Name0" presStyleCnt="0">
        <dgm:presLayoutVars>
          <dgm:dir/>
          <dgm:animLvl val="lvl"/>
          <dgm:resizeHandles val="exact"/>
        </dgm:presLayoutVars>
      </dgm:prSet>
      <dgm:spPr/>
    </dgm:pt>
    <dgm:pt modelId="{0FC2C96D-D38A-4BCC-8057-818200F13508}" type="pres">
      <dgm:prSet presAssocID="{4EBE945A-77ED-41F8-AC8A-783F0B73896F}" presName="composite" presStyleCnt="0"/>
      <dgm:spPr/>
    </dgm:pt>
    <dgm:pt modelId="{FE72F2E6-9EC5-431C-A0C8-A58555FB7D24}" type="pres">
      <dgm:prSet presAssocID="{4EBE945A-77ED-41F8-AC8A-783F0B73896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B8080-75DA-4F53-AF2A-F4A972880242}" type="pres">
      <dgm:prSet presAssocID="{4EBE945A-77ED-41F8-AC8A-783F0B73896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220D6-D9FB-4E30-BECA-2EC3A85F6D73}" type="pres">
      <dgm:prSet presAssocID="{3F12FA6E-AEA2-4A59-B4D6-F5286BAC8EE3}" presName="space" presStyleCnt="0"/>
      <dgm:spPr/>
    </dgm:pt>
    <dgm:pt modelId="{4AA1B49A-5058-4DD2-9A7A-23A525DFF795}" type="pres">
      <dgm:prSet presAssocID="{BD43FD6C-C683-43A6-B5D0-83251AE08D86}" presName="composite" presStyleCnt="0"/>
      <dgm:spPr/>
    </dgm:pt>
    <dgm:pt modelId="{5E0592D8-A3DD-4D14-A162-1CFE56EB6E8E}" type="pres">
      <dgm:prSet presAssocID="{BD43FD6C-C683-43A6-B5D0-83251AE08D8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B7237-61B0-480A-AECA-76147B6AE07F}" type="pres">
      <dgm:prSet presAssocID="{BD43FD6C-C683-43A6-B5D0-83251AE08D8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542447-0719-48F6-BA43-990A236FD4D5}" type="presOf" srcId="{BD43FD6C-C683-43A6-B5D0-83251AE08D86}" destId="{5E0592D8-A3DD-4D14-A162-1CFE56EB6E8E}" srcOrd="0" destOrd="0" presId="urn:microsoft.com/office/officeart/2005/8/layout/hList1"/>
    <dgm:cxn modelId="{32DFF467-2985-466F-A1BD-406ED9A854C0}" srcId="{BD43FD6C-C683-43A6-B5D0-83251AE08D86}" destId="{44488820-A228-4C4A-A8EE-42B18166B16E}" srcOrd="1" destOrd="0" parTransId="{1F4981F9-09A1-466A-8A72-ACE6A3F90775}" sibTransId="{62F926FD-1135-4413-882B-F9FC08742519}"/>
    <dgm:cxn modelId="{BF2934CF-3A0F-4115-822E-307205BBAFDE}" type="presOf" srcId="{4EBE945A-77ED-41F8-AC8A-783F0B73896F}" destId="{FE72F2E6-9EC5-431C-A0C8-A58555FB7D24}" srcOrd="0" destOrd="0" presId="urn:microsoft.com/office/officeart/2005/8/layout/hList1"/>
    <dgm:cxn modelId="{F083039B-E97C-4541-996E-5569F3154345}" srcId="{BD43FD6C-C683-43A6-B5D0-83251AE08D86}" destId="{B8B40090-EBD4-4EC4-A555-5E76F588A607}" srcOrd="0" destOrd="0" parTransId="{B81F7ED0-5261-4B5E-B076-C033CB6071AB}" sibTransId="{663A4190-BD47-4241-A519-3BCD3102A0D4}"/>
    <dgm:cxn modelId="{63468DE8-C6D7-4A87-94EF-AF1AD7A555F3}" type="presOf" srcId="{D8F795FE-063F-4E0A-9540-F7F587466C01}" destId="{11DB8080-75DA-4F53-AF2A-F4A972880242}" srcOrd="0" destOrd="1" presId="urn:microsoft.com/office/officeart/2005/8/layout/hList1"/>
    <dgm:cxn modelId="{25101FB9-DFD5-4E36-AC1C-9729F5B8758B}" type="presOf" srcId="{F554F387-E48C-4FFB-BA3E-1835DF9310CE}" destId="{11DB8080-75DA-4F53-AF2A-F4A972880242}" srcOrd="0" destOrd="2" presId="urn:microsoft.com/office/officeart/2005/8/layout/hList1"/>
    <dgm:cxn modelId="{7C1354E7-EB8F-4479-B590-3C0ACDAD38A6}" type="presOf" srcId="{A9826E70-ED9C-4F5D-92AA-F2461E99D836}" destId="{B88FA3AC-F428-48EE-8556-F1542236E9AB}" srcOrd="0" destOrd="0" presId="urn:microsoft.com/office/officeart/2005/8/layout/hList1"/>
    <dgm:cxn modelId="{D3E43409-29A7-4ED4-A849-E55FF33C5B99}" type="presOf" srcId="{44488820-A228-4C4A-A8EE-42B18166B16E}" destId="{BAFB7237-61B0-480A-AECA-76147B6AE07F}" srcOrd="0" destOrd="1" presId="urn:microsoft.com/office/officeart/2005/8/layout/hList1"/>
    <dgm:cxn modelId="{B6C56982-54A0-4E5F-BFC7-126A1AB3BD7C}" type="presOf" srcId="{B8B40090-EBD4-4EC4-A555-5E76F588A607}" destId="{BAFB7237-61B0-480A-AECA-76147B6AE07F}" srcOrd="0" destOrd="0" presId="urn:microsoft.com/office/officeart/2005/8/layout/hList1"/>
    <dgm:cxn modelId="{D3E1FF06-FB0D-4C19-B6CD-29DD9820EEA4}" srcId="{4EBE945A-77ED-41F8-AC8A-783F0B73896F}" destId="{D8F795FE-063F-4E0A-9540-F7F587466C01}" srcOrd="1" destOrd="0" parTransId="{62711F42-7CD3-4319-A9B2-D44EA02AF9AC}" sibTransId="{DB5DA729-4FF9-496E-9431-9E9E4C27C8E7}"/>
    <dgm:cxn modelId="{76F036FE-9A4C-4962-9F75-7AC8531C835D}" type="presOf" srcId="{026A624D-7C6D-4BF8-8FBD-CA923B63A371}" destId="{11DB8080-75DA-4F53-AF2A-F4A972880242}" srcOrd="0" destOrd="0" presId="urn:microsoft.com/office/officeart/2005/8/layout/hList1"/>
    <dgm:cxn modelId="{2F91B0FD-BA56-4485-A0FF-887F04BAB21E}" srcId="{4EBE945A-77ED-41F8-AC8A-783F0B73896F}" destId="{026A624D-7C6D-4BF8-8FBD-CA923B63A371}" srcOrd="0" destOrd="0" parTransId="{454CB06E-02E1-4AE4-B45D-9A8279E2C3AC}" sibTransId="{49AFF0D9-A666-47D2-BE63-F260A8F7A53E}"/>
    <dgm:cxn modelId="{09809C23-61CF-4C6C-B609-C71A14F7638C}" srcId="{A9826E70-ED9C-4F5D-92AA-F2461E99D836}" destId="{BD43FD6C-C683-43A6-B5D0-83251AE08D86}" srcOrd="1" destOrd="0" parTransId="{DABD82DB-6C97-45F1-82F1-9C308AD701D9}" sibTransId="{38D5DCD1-AA40-4B04-B486-FA4B17AE8AD1}"/>
    <dgm:cxn modelId="{70AE3194-DB24-4CA2-B7D0-D7595CDD2B92}" srcId="{A9826E70-ED9C-4F5D-92AA-F2461E99D836}" destId="{4EBE945A-77ED-41F8-AC8A-783F0B73896F}" srcOrd="0" destOrd="0" parTransId="{EDD6A6F0-EB14-4A80-965A-560479B28E55}" sibTransId="{3F12FA6E-AEA2-4A59-B4D6-F5286BAC8EE3}"/>
    <dgm:cxn modelId="{03A4B8B3-CA36-4E54-A64C-7CEB7F986E47}" srcId="{4EBE945A-77ED-41F8-AC8A-783F0B73896F}" destId="{A5724EDD-82AC-4B63-9FDC-77F37E64B541}" srcOrd="3" destOrd="0" parTransId="{1018AE0C-CDD2-492C-810D-58F7C613B9DA}" sibTransId="{B36AA5D0-42C9-4C4C-88B2-D6AE827BC0A6}"/>
    <dgm:cxn modelId="{E31BB9E8-2F3F-4F62-808C-EC2FA17ABF95}" type="presOf" srcId="{A5724EDD-82AC-4B63-9FDC-77F37E64B541}" destId="{11DB8080-75DA-4F53-AF2A-F4A972880242}" srcOrd="0" destOrd="3" presId="urn:microsoft.com/office/officeart/2005/8/layout/hList1"/>
    <dgm:cxn modelId="{421F703B-6A12-4AFD-B770-32B24B4BA829}" srcId="{4EBE945A-77ED-41F8-AC8A-783F0B73896F}" destId="{F554F387-E48C-4FFB-BA3E-1835DF9310CE}" srcOrd="2" destOrd="0" parTransId="{59E114CA-B4BA-4CBF-BA51-7CD5DDB0F911}" sibTransId="{5AA4F34D-C4A9-4EA3-B16F-821D9650FEF2}"/>
    <dgm:cxn modelId="{CEABF05B-D7A8-4955-9999-DA4ADD04C95D}" type="presParOf" srcId="{B88FA3AC-F428-48EE-8556-F1542236E9AB}" destId="{0FC2C96D-D38A-4BCC-8057-818200F13508}" srcOrd="0" destOrd="0" presId="urn:microsoft.com/office/officeart/2005/8/layout/hList1"/>
    <dgm:cxn modelId="{80AC971C-CE07-479D-8DFF-E880DA9C10C1}" type="presParOf" srcId="{0FC2C96D-D38A-4BCC-8057-818200F13508}" destId="{FE72F2E6-9EC5-431C-A0C8-A58555FB7D24}" srcOrd="0" destOrd="0" presId="urn:microsoft.com/office/officeart/2005/8/layout/hList1"/>
    <dgm:cxn modelId="{8FEADD38-BDA4-43DD-9C27-DAC52DBB6231}" type="presParOf" srcId="{0FC2C96D-D38A-4BCC-8057-818200F13508}" destId="{11DB8080-75DA-4F53-AF2A-F4A972880242}" srcOrd="1" destOrd="0" presId="urn:microsoft.com/office/officeart/2005/8/layout/hList1"/>
    <dgm:cxn modelId="{A733EC7E-E788-4F19-8590-4DACA7DA220B}" type="presParOf" srcId="{B88FA3AC-F428-48EE-8556-F1542236E9AB}" destId="{3A4220D6-D9FB-4E30-BECA-2EC3A85F6D73}" srcOrd="1" destOrd="0" presId="urn:microsoft.com/office/officeart/2005/8/layout/hList1"/>
    <dgm:cxn modelId="{11C6A465-908C-4B2B-86C6-43210464A39F}" type="presParOf" srcId="{B88FA3AC-F428-48EE-8556-F1542236E9AB}" destId="{4AA1B49A-5058-4DD2-9A7A-23A525DFF795}" srcOrd="2" destOrd="0" presId="urn:microsoft.com/office/officeart/2005/8/layout/hList1"/>
    <dgm:cxn modelId="{951C5519-269A-4C8F-AA51-D15EFD55B633}" type="presParOf" srcId="{4AA1B49A-5058-4DD2-9A7A-23A525DFF795}" destId="{5E0592D8-A3DD-4D14-A162-1CFE56EB6E8E}" srcOrd="0" destOrd="0" presId="urn:microsoft.com/office/officeart/2005/8/layout/hList1"/>
    <dgm:cxn modelId="{6C959C26-4F41-4C46-8974-72A3DB10D776}" type="presParOf" srcId="{4AA1B49A-5058-4DD2-9A7A-23A525DFF795}" destId="{BAFB7237-61B0-480A-AECA-76147B6AE07F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80907-57FF-490A-BD7B-2BA2B69BE8B4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8E7A8-3560-4360-985C-724B55BB5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470025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6600" b="1" dirty="0">
                <a:ln w="50800"/>
                <a:solidFill>
                  <a:schemeClr val="accent3">
                    <a:lumMod val="50000"/>
                  </a:schemeClr>
                </a:solidFill>
              </a:rPr>
              <a:t>Программа развития школы - новые перспективы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1752600"/>
          </a:xfrm>
        </p:spPr>
        <p:txBody>
          <a:bodyPr/>
          <a:lstStyle/>
          <a:p>
            <a:r>
              <a:rPr lang="ru-RU" dirty="0" smtClean="0"/>
              <a:t>Ирина Юрьевна </a:t>
            </a:r>
            <a:r>
              <a:rPr lang="ru-RU" dirty="0"/>
              <a:t>Тарханова, </a:t>
            </a:r>
            <a:endParaRPr lang="ru-RU" dirty="0" smtClean="0"/>
          </a:p>
          <a:p>
            <a:r>
              <a:rPr lang="ru-RU" dirty="0" smtClean="0"/>
              <a:t>научный </a:t>
            </a:r>
            <a:r>
              <a:rPr lang="ru-RU" dirty="0"/>
              <a:t>руководитель школы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939784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Обучение </a:t>
            </a:r>
            <a:r>
              <a:rPr lang="ru-RU" b="1" dirty="0">
                <a:ln w="50800"/>
                <a:solidFill>
                  <a:schemeClr val="bg2">
                    <a:lumMod val="25000"/>
                  </a:schemeClr>
                </a:solidFill>
              </a:rPr>
              <a:t>представляет собой не только </a:t>
            </a:r>
            <a:r>
              <a:rPr lang="ru-RU" b="1" i="1" dirty="0">
                <a:ln w="50800"/>
                <a:solidFill>
                  <a:schemeClr val="bg2">
                    <a:lumMod val="25000"/>
                  </a:schemeClr>
                </a:solidFill>
              </a:rPr>
              <a:t>академический 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процесс</a:t>
            </a:r>
            <a:endParaRPr lang="ru-RU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2" descr="http://it.med.cap.ru/home/380/baner/%D1%82%D0%B5%D1%80%D1%80%D0%B8%D1%82%D0%BE%D1%80%D0%B8%D1%8F%20%D0%B7%D0%B4%D0%BE%D1%80%D0%BE%D0%B2%D1%8C%D1%8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857496"/>
            <a:ext cx="5000660" cy="36290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642910" y="4000504"/>
            <a:ext cx="2482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2">
                    <a:lumMod val="25000"/>
                  </a:schemeClr>
                </a:solidFill>
                <a:effectLst/>
              </a:rPr>
              <a:t>ШКОЛА</a:t>
            </a:r>
            <a:endParaRPr lang="ru-RU" sz="5400" b="1" cap="none" spc="0" dirty="0">
              <a:ln w="50800"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Проект 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Школа – территория здоровья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»</a:t>
            </a:r>
            <a:endParaRPr lang="ru-RU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4351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Обеспечение </a:t>
            </a:r>
            <a:r>
              <a:rPr lang="ru-RU" dirty="0" smtClean="0"/>
              <a:t>безопасных и комфортных условий функционирования образовательного </a:t>
            </a:r>
            <a:r>
              <a:rPr lang="ru-RU" dirty="0" smtClean="0"/>
              <a:t>учреждения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Формирование </a:t>
            </a:r>
            <a:r>
              <a:rPr lang="ru-RU" dirty="0" smtClean="0"/>
              <a:t>культуры поведения в социуме и </a:t>
            </a:r>
            <a:r>
              <a:rPr lang="ru-RU" dirty="0" smtClean="0"/>
              <a:t>быту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Внедрение </a:t>
            </a:r>
            <a:r>
              <a:rPr lang="ru-RU" dirty="0" smtClean="0"/>
              <a:t>в детско-подростковую среду комплекса общественных ценностей культуры здорового образа </a:t>
            </a:r>
            <a:r>
              <a:rPr lang="ru-RU" dirty="0" smtClean="0"/>
              <a:t>жизни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Содействие </a:t>
            </a:r>
            <a:r>
              <a:rPr lang="ru-RU" dirty="0" smtClean="0"/>
              <a:t>укреплению конструктивного альянса «</a:t>
            </a:r>
            <a:r>
              <a:rPr lang="ru-RU" dirty="0" err="1" smtClean="0"/>
              <a:t>ребёнок-семья-школа-социум</a:t>
            </a:r>
            <a:r>
              <a:rPr lang="ru-RU" dirty="0" smtClean="0"/>
              <a:t>»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6868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«…Изменения </a:t>
            </a:r>
            <a:r>
              <a:rPr lang="ru-RU" dirty="0" smtClean="0"/>
              <a:t>в системе образования неизбежны в быстроменяющемся мире, в котором растет и проходит становление современный ребенок. Если образование не будет восприимчиво к переменам, оно в значительной мере рискует потерять свою </a:t>
            </a:r>
            <a:r>
              <a:rPr lang="ru-RU" dirty="0" smtClean="0"/>
              <a:t>актуальность.»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2600" dirty="0" smtClean="0"/>
              <a:t>Доклад</a:t>
            </a:r>
            <a:br>
              <a:rPr lang="ru-RU" sz="2600" dirty="0" smtClean="0"/>
            </a:br>
            <a:r>
              <a:rPr lang="ru-RU" sz="2600" dirty="0" smtClean="0"/>
              <a:t>директора департамента образования </a:t>
            </a:r>
            <a:endParaRPr lang="ru-RU" sz="2600" dirty="0" smtClean="0"/>
          </a:p>
          <a:p>
            <a:pPr algn="r">
              <a:buNone/>
            </a:pPr>
            <a:r>
              <a:rPr lang="ru-RU" sz="2600" dirty="0" smtClean="0"/>
              <a:t>Ярославской </a:t>
            </a:r>
            <a:r>
              <a:rPr lang="ru-RU" sz="2600" dirty="0" smtClean="0"/>
              <a:t>области И.В. Лободы </a:t>
            </a:r>
            <a:br>
              <a:rPr lang="ru-RU" sz="2600" dirty="0" smtClean="0"/>
            </a:br>
            <a:r>
              <a:rPr lang="ru-RU" sz="2600" dirty="0" smtClean="0"/>
              <a:t>на совещании работников </a:t>
            </a:r>
            <a:r>
              <a:rPr lang="ru-RU" sz="2600" dirty="0" smtClean="0"/>
              <a:t>образования</a:t>
            </a:r>
          </a:p>
          <a:p>
            <a:pPr algn="r">
              <a:buNone/>
            </a:pPr>
            <a:r>
              <a:rPr lang="ru-RU" sz="2600" dirty="0" smtClean="0"/>
              <a:t> </a:t>
            </a:r>
            <a:r>
              <a:rPr lang="ru-RU" sz="2600" dirty="0" smtClean="0"/>
              <a:t>Ярославской области</a:t>
            </a:r>
            <a:br>
              <a:rPr lang="ru-RU" sz="2600" dirty="0" smtClean="0"/>
            </a:br>
            <a:r>
              <a:rPr lang="ru-RU" sz="2600" dirty="0" smtClean="0"/>
              <a:t>25 августа 2015 г.</a:t>
            </a:r>
            <a:endParaRPr lang="ru-RU" sz="2600" dirty="0"/>
          </a:p>
        </p:txBody>
      </p:sp>
      <p:pic>
        <p:nvPicPr>
          <p:cNvPr id="7170" name="Picture 2" descr="Директор департамента образования Ярославской области Лобода И.В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90850"/>
            <a:ext cx="2381250" cy="3867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ШКОЛА</a:t>
            </a:r>
            <a:endParaRPr lang="ru-RU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4578" name="Picture 2" descr="http://www.1-11.ru/images/goods/2231_teh_tvorch_03.jpg"/>
          <p:cNvPicPr>
            <a:picLocks noChangeAspect="1" noChangeArrowheads="1"/>
          </p:cNvPicPr>
          <p:nvPr/>
        </p:nvPicPr>
        <p:blipFill>
          <a:blip r:embed="rId2"/>
          <a:srcRect b="20588"/>
          <a:stretch>
            <a:fillRect/>
          </a:stretch>
        </p:blipFill>
        <p:spPr bwMode="auto">
          <a:xfrm>
            <a:off x="156351" y="1500174"/>
            <a:ext cx="8701929" cy="19288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4" descr="http://900igr.net/datai/pedagogika/Obrazovatelnaja-programma-FGOS/0001-001-Obespechenie-vvedenija-federalnogo-gosudarstvennogo-obrazovateln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000504"/>
            <a:ext cx="3042313" cy="264318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Проект </a:t>
            </a:r>
            <a:b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«Школа – территория инноваций»</a:t>
            </a:r>
            <a:endParaRPr lang="ru-RU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Повышение </a:t>
            </a:r>
            <a:r>
              <a:rPr lang="ru-RU" dirty="0" smtClean="0"/>
              <a:t>инновационной компетентности педагогических </a:t>
            </a:r>
            <a:r>
              <a:rPr lang="ru-RU" dirty="0" smtClean="0"/>
              <a:t>работников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Расширения </a:t>
            </a:r>
            <a:r>
              <a:rPr lang="ru-RU" dirty="0" smtClean="0"/>
              <a:t>возможностей участия педагогов в инновационной </a:t>
            </a:r>
            <a:r>
              <a:rPr lang="ru-RU" dirty="0" smtClean="0"/>
              <a:t>деятельности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Общественно-профессиональная экспертиза инновационных продуктов школы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SWOT-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анализ</a:t>
            </a:r>
            <a:endParaRPr lang="ru-RU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ШКОЛА</a:t>
            </a:r>
            <a:endParaRPr lang="ru-RU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ru-RU" b="1" dirty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ru-RU" b="1" dirty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ln/>
                <a:solidFill>
                  <a:schemeClr val="accent3">
                    <a:lumMod val="75000"/>
                  </a:schemeClr>
                </a:solidFill>
              </a:rPr>
              <a:t>Территория сотрудничества</a:t>
            </a:r>
            <a:endParaRPr lang="ru-RU" sz="4800" b="1" dirty="0">
              <a:ln/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5604" name="Picture 4" descr="http://www.transconsult.by/files/img/cooperation.jpg"/>
          <p:cNvPicPr>
            <a:picLocks noChangeAspect="1" noChangeArrowheads="1"/>
          </p:cNvPicPr>
          <p:nvPr/>
        </p:nvPicPr>
        <p:blipFill>
          <a:blip r:embed="rId2"/>
          <a:srcRect l="7042" r="14085" b="10436"/>
          <a:stretch>
            <a:fillRect/>
          </a:stretch>
        </p:blipFill>
        <p:spPr bwMode="auto">
          <a:xfrm>
            <a:off x="2786050" y="1357298"/>
            <a:ext cx="3643338" cy="364333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929718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Проект 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Школа – территория сотрудничества»</a:t>
            </a:r>
            <a:endParaRPr lang="ru-RU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Привлечение социальных </a:t>
            </a:r>
            <a:r>
              <a:rPr lang="ru-RU" dirty="0" smtClean="0"/>
              <a:t>партнеров </a:t>
            </a:r>
            <a:r>
              <a:rPr lang="ru-RU" dirty="0" smtClean="0"/>
              <a:t>для реализации индивидуальных образовательных маршрутов школьников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Сетевое </a:t>
            </a:r>
            <a:r>
              <a:rPr lang="ru-RU" dirty="0" smtClean="0"/>
              <a:t>взаимодействие школы как минимум с тремя типами социальных партнеров: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 с </a:t>
            </a:r>
            <a:r>
              <a:rPr lang="ru-RU" dirty="0" smtClean="0"/>
              <a:t>учреждениями </a:t>
            </a:r>
            <a:r>
              <a:rPr lang="ru-RU" dirty="0" smtClean="0"/>
              <a:t>СПО и ВПО; </a:t>
            </a:r>
          </a:p>
          <a:p>
            <a:pPr>
              <a:buNone/>
            </a:pPr>
            <a:r>
              <a:rPr lang="ru-RU" dirty="0" smtClean="0"/>
              <a:t>-  с </a:t>
            </a:r>
            <a:r>
              <a:rPr lang="ru-RU" dirty="0" smtClean="0"/>
              <a:t>учреждениями дополнительного образования, культуры и </a:t>
            </a:r>
            <a:r>
              <a:rPr lang="ru-RU" dirty="0" smtClean="0"/>
              <a:t>спорта; </a:t>
            </a:r>
          </a:p>
          <a:p>
            <a:pPr>
              <a:buNone/>
            </a:pPr>
            <a:r>
              <a:rPr lang="ru-RU" dirty="0" smtClean="0"/>
              <a:t>-  с </a:t>
            </a:r>
            <a:r>
              <a:rPr lang="ru-RU" dirty="0" smtClean="0"/>
              <a:t>образовательными организациями </a:t>
            </a:r>
            <a:r>
              <a:rPr lang="ru-RU" dirty="0" smtClean="0"/>
              <a:t>города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5429264"/>
            <a:ext cx="8229600" cy="1428736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Ваши предложения</a:t>
            </a:r>
            <a:endParaRPr lang="ru-RU" b="1" cap="all" dirty="0">
              <a:ln/>
              <a:solidFill>
                <a:schemeClr val="bg2">
                  <a:lumMod val="2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972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Программа развития </a:t>
            </a:r>
            <a:endParaRPr lang="ru-RU" sz="4400" dirty="0" smtClean="0"/>
          </a:p>
          <a:p>
            <a:pPr algn="ctr">
              <a:buNone/>
            </a:pPr>
            <a:r>
              <a:rPr lang="ru-RU" sz="4400" b="1" dirty="0" smtClean="0"/>
              <a:t>МОУ средней общеобразовательной </a:t>
            </a:r>
            <a:endParaRPr lang="ru-RU" sz="4400" dirty="0" smtClean="0"/>
          </a:p>
          <a:p>
            <a:pPr algn="ctr">
              <a:buNone/>
            </a:pPr>
            <a:r>
              <a:rPr lang="ru-RU" sz="4400" b="1" dirty="0" smtClean="0"/>
              <a:t>школы № 59 </a:t>
            </a:r>
            <a:endParaRPr lang="ru-RU" sz="4400" dirty="0" smtClean="0"/>
          </a:p>
          <a:p>
            <a:pPr algn="ctr">
              <a:buNone/>
            </a:pPr>
            <a:r>
              <a:rPr lang="ru-RU" sz="4400" b="1" dirty="0" smtClean="0"/>
              <a:t>на 2016-2020гг.</a:t>
            </a:r>
            <a:endParaRPr lang="ru-RU" sz="4400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0800000">
            <a:off x="4000496" y="4143380"/>
            <a:ext cx="1285884" cy="121444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7929618" cy="6286544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b="1" dirty="0">
                <a:solidFill>
                  <a:srgbClr val="C00000"/>
                </a:solidFill>
              </a:rPr>
              <a:t>Альберт Эйнштейн </a:t>
            </a:r>
            <a:r>
              <a:rPr lang="ru-RU" dirty="0"/>
              <a:t>был мечтателем. Его учителя </a:t>
            </a:r>
            <a:r>
              <a:rPr lang="ru-RU" dirty="0" smtClean="0"/>
              <a:t>говорили </a:t>
            </a:r>
            <a:r>
              <a:rPr lang="ru-RU" dirty="0"/>
              <a:t>ему, что он никогда ничего не достигнет, что его вопросы нарушают дисциплину в классе, что ему лучше бросить </a:t>
            </a:r>
            <a:r>
              <a:rPr lang="ru-RU" dirty="0" smtClean="0"/>
              <a:t>школу.</a:t>
            </a:r>
          </a:p>
          <a:p>
            <a:pPr marL="0" indent="360363">
              <a:buNone/>
            </a:pPr>
            <a:r>
              <a:rPr lang="ru-RU" dirty="0" smtClean="0"/>
              <a:t>Несмотря </a:t>
            </a:r>
            <a:r>
              <a:rPr lang="ru-RU" dirty="0"/>
              <a:t>ни на что, он стал одним из самых выдающихся </a:t>
            </a:r>
            <a:r>
              <a:rPr lang="ru-RU" dirty="0" smtClean="0"/>
              <a:t>ученых.</a:t>
            </a:r>
            <a:endParaRPr lang="ru-RU" dirty="0"/>
          </a:p>
        </p:txBody>
      </p:sp>
      <p:pic>
        <p:nvPicPr>
          <p:cNvPr id="3074" name="Picture 2" descr="http://xrest.ru/schemes/00/03/43/7e/%D0%AD%D0%B9%D0%BD%D1%88%D1%82%D0%B5%D0%B9%D0%BD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382678"/>
            <a:ext cx="2786050" cy="3475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5025" y="4500570"/>
            <a:ext cx="59286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2">
                    <a:lumMod val="25000"/>
                  </a:schemeClr>
                </a:solidFill>
                <a:effectLst/>
              </a:rPr>
              <a:t>Неуспешные </a:t>
            </a:r>
          </a:p>
          <a:p>
            <a:pPr algn="ctr"/>
            <a:r>
              <a:rPr lang="ru-RU" sz="5400" b="1" cap="none" spc="0" dirty="0" smtClean="0">
                <a:ln w="50800"/>
                <a:solidFill>
                  <a:schemeClr val="bg2">
                    <a:lumMod val="25000"/>
                  </a:schemeClr>
                </a:solidFill>
                <a:effectLst/>
              </a:rPr>
              <a:t>успешные ученики</a:t>
            </a:r>
            <a:endParaRPr lang="ru-RU" sz="5400" b="1" cap="none" spc="0" dirty="0">
              <a:ln w="50800"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b="1" dirty="0">
                <a:solidFill>
                  <a:srgbClr val="C00000"/>
                </a:solidFill>
              </a:rPr>
              <a:t>Уинстон Черчилль </a:t>
            </a:r>
            <a:r>
              <a:rPr lang="ru-RU" dirty="0"/>
              <a:t>плохо учился в школе. Он заикался и шепелявил. </a:t>
            </a:r>
            <a:endParaRPr lang="ru-RU" dirty="0" smtClean="0"/>
          </a:p>
          <a:p>
            <a:pPr marL="0" indent="360363">
              <a:buNone/>
            </a:pPr>
            <a:r>
              <a:rPr lang="ru-RU" dirty="0" smtClean="0"/>
              <a:t>Но </a:t>
            </a:r>
            <a:r>
              <a:rPr lang="ru-RU" dirty="0"/>
              <a:t>это не помешало ему стать одним из </a:t>
            </a:r>
            <a:r>
              <a:rPr lang="ru-RU" dirty="0" smtClean="0"/>
              <a:t>значимых </a:t>
            </a:r>
            <a:r>
              <a:rPr lang="ru-RU" dirty="0"/>
              <a:t>политических лидеров XX столетия.</a:t>
            </a:r>
          </a:p>
        </p:txBody>
      </p:sp>
      <p:pic>
        <p:nvPicPr>
          <p:cNvPr id="2050" name="Picture 2" descr="http://ww2history.ru/uploads/1263756031_che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7622" y="3357562"/>
            <a:ext cx="2846377" cy="3500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5025" y="4500570"/>
            <a:ext cx="59286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Неуспешные </a:t>
            </a:r>
          </a:p>
          <a:p>
            <a:pPr algn="ctr"/>
            <a:r>
              <a:rPr lang="ru-RU" sz="5400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успешные ученики</a:t>
            </a:r>
            <a:endParaRPr lang="ru-RU" sz="5400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4525963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dirty="0"/>
              <a:t>Школьный учитель бил </a:t>
            </a:r>
            <a:r>
              <a:rPr lang="ru-RU" b="1" dirty="0">
                <a:solidFill>
                  <a:srgbClr val="C00000"/>
                </a:solidFill>
              </a:rPr>
              <a:t>Томаса Эдисона </a:t>
            </a:r>
            <a:r>
              <a:rPr lang="ru-RU" dirty="0"/>
              <a:t>кожаным ремнем, поскольку считал мальчика «пустоголовым</a:t>
            </a:r>
            <a:r>
              <a:rPr lang="ru-RU" dirty="0" smtClean="0"/>
              <a:t>». В конце концов Томаса перевели на домашнее обучение. </a:t>
            </a:r>
          </a:p>
          <a:p>
            <a:pPr marL="0" indent="360363">
              <a:buNone/>
            </a:pPr>
            <a:r>
              <a:rPr lang="ru-RU" dirty="0" smtClean="0"/>
              <a:t>Прошли </a:t>
            </a:r>
            <a:r>
              <a:rPr lang="ru-RU" dirty="0"/>
              <a:t>годы, и он </a:t>
            </a:r>
            <a:r>
              <a:rPr lang="ru-RU" dirty="0" smtClean="0"/>
              <a:t>стал выдающимся изобретателем.</a:t>
            </a:r>
            <a:endParaRPr lang="ru-RU" dirty="0"/>
          </a:p>
        </p:txBody>
      </p:sp>
      <p:pic>
        <p:nvPicPr>
          <p:cNvPr id="1026" name="Picture 2" descr="http://lichnosti.net/photos/2636/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459632"/>
            <a:ext cx="2643174" cy="3398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5025" y="4500570"/>
            <a:ext cx="59286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2">
                    <a:lumMod val="25000"/>
                  </a:schemeClr>
                </a:solidFill>
                <a:effectLst/>
              </a:rPr>
              <a:t>Неуспешные </a:t>
            </a:r>
          </a:p>
          <a:p>
            <a:pPr algn="ctr"/>
            <a:r>
              <a:rPr lang="ru-RU" sz="5400" b="1" cap="none" spc="0" dirty="0" smtClean="0">
                <a:ln w="50800"/>
                <a:solidFill>
                  <a:schemeClr val="bg2">
                    <a:lumMod val="25000"/>
                  </a:schemeClr>
                </a:solidFill>
                <a:effectLst/>
              </a:rPr>
              <a:t>успешные ученики</a:t>
            </a:r>
            <a:endParaRPr lang="ru-RU" sz="5400" b="1" cap="none" spc="0" dirty="0">
              <a:ln w="50800"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ШКОЛА</a:t>
            </a:r>
            <a:endParaRPr lang="ru-RU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482" name="Picture 2" descr="http://vsetreningi.ru/avatars/objects/4-207_1_6.jpg?c47f89e5d7c881c2eea48af58cbafb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20" y="1676417"/>
            <a:ext cx="5753100" cy="41814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1468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i="1" dirty="0">
                <a:ln w="50800"/>
                <a:solidFill>
                  <a:schemeClr val="bg2">
                    <a:lumMod val="25000"/>
                  </a:schemeClr>
                </a:solidFill>
              </a:rPr>
              <a:t>Индивидуальные стили обучения Эйнштейна, Черчилля и Эдисона </a:t>
            </a:r>
            <a:r>
              <a:rPr lang="ru-RU" b="1" i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i="1" dirty="0" smtClean="0">
                <a:ln w="50800"/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i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не </a:t>
            </a:r>
            <a:r>
              <a:rPr lang="ru-RU" b="1" i="1" dirty="0">
                <a:ln w="50800"/>
                <a:solidFill>
                  <a:schemeClr val="bg2">
                    <a:lumMod val="25000"/>
                  </a:schemeClr>
                </a:solidFill>
              </a:rPr>
              <a:t>подходили </a:t>
            </a:r>
            <a:r>
              <a:rPr lang="ru-RU" b="1" i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i="1" dirty="0" smtClean="0">
                <a:ln w="50800"/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i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к системам </a:t>
            </a:r>
            <a:r>
              <a:rPr lang="ru-RU" b="1" i="1" dirty="0">
                <a:ln w="50800"/>
                <a:solidFill>
                  <a:schemeClr val="bg2">
                    <a:lumMod val="25000"/>
                  </a:schemeClr>
                </a:solidFill>
              </a:rPr>
              <a:t>обучения, </a:t>
            </a:r>
            <a:r>
              <a:rPr lang="ru-RU" b="1" i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i="1" dirty="0" smtClean="0">
                <a:ln w="50800"/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i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которые </a:t>
            </a:r>
            <a:r>
              <a:rPr lang="ru-RU" b="1" i="1" dirty="0">
                <a:ln w="50800"/>
                <a:solidFill>
                  <a:schemeClr val="bg2">
                    <a:lumMod val="25000"/>
                  </a:schemeClr>
                </a:solidFill>
              </a:rPr>
              <a:t>были приняты в их школах.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Доминирование </a:t>
            </a:r>
            <a:b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err="1" smtClean="0">
                <a:ln w="50800"/>
                <a:solidFill>
                  <a:schemeClr val="bg2">
                    <a:lumMod val="25000"/>
                  </a:schemeClr>
                </a:solidFill>
              </a:rPr>
              <a:t>перцептивной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 модальности</a:t>
            </a:r>
            <a:endParaRPr lang="ru-RU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218" name="Picture 2" descr="визуал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143900" cy="50720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-32" y="6334804"/>
            <a:ext cx="30278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chemeClr val="bg2">
                    <a:lumMod val="25000"/>
                  </a:schemeClr>
                </a:solidFill>
                <a:effectLst/>
              </a:rPr>
              <a:t>Тест С. </a:t>
            </a:r>
            <a:r>
              <a:rPr lang="ru-RU" sz="2800" b="1" cap="none" spc="0" dirty="0" err="1" smtClean="0">
                <a:ln w="50800"/>
                <a:solidFill>
                  <a:schemeClr val="bg2">
                    <a:lumMod val="25000"/>
                  </a:schemeClr>
                </a:solidFill>
                <a:effectLst/>
              </a:rPr>
              <a:t>Ефремцева</a:t>
            </a:r>
            <a:endParaRPr lang="ru-RU" sz="2800" b="1" cap="none" spc="0" dirty="0">
              <a:ln w="50800"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Проект 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Школа – территория успеха»</a:t>
            </a:r>
            <a:endParaRPr lang="ru-RU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858280" cy="5286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</a:t>
            </a:r>
            <a:r>
              <a:rPr lang="ru-RU" dirty="0" smtClean="0"/>
              <a:t>ткрытая развивающая образовательная среда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Диагностика </a:t>
            </a:r>
            <a:r>
              <a:rPr lang="ru-RU" dirty="0" smtClean="0"/>
              <a:t>индивидуальных особенностей и потребностей </a:t>
            </a:r>
            <a:r>
              <a:rPr lang="ru-RU" dirty="0" smtClean="0"/>
              <a:t>обучающихся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Система </a:t>
            </a:r>
            <a:r>
              <a:rPr lang="ru-RU" dirty="0" smtClean="0"/>
              <a:t>поддержки одаренных и талантливых </a:t>
            </a:r>
            <a:r>
              <a:rPr lang="ru-RU" dirty="0" smtClean="0"/>
              <a:t>детей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Система </a:t>
            </a:r>
            <a:r>
              <a:rPr lang="ru-RU" dirty="0" smtClean="0"/>
              <a:t>поддержки обучающихся с низкими стартовыми </a:t>
            </a:r>
            <a:r>
              <a:rPr lang="ru-RU" dirty="0" smtClean="0"/>
              <a:t>возможностями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Развитие </a:t>
            </a:r>
            <a:r>
              <a:rPr lang="ru-RU" dirty="0" smtClean="0"/>
              <a:t>научно-исследовательских объединений учащихся и педагогов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8604"/>
            <a:ext cx="8229600" cy="9144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Распределение детей по группам здоровья в % </a:t>
            </a:r>
            <a: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200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ru-RU" sz="2200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по </a:t>
            </a:r>
            <a:r>
              <a:rPr lang="ru-RU" sz="2200" b="1" dirty="0">
                <a:ln w="50800"/>
                <a:solidFill>
                  <a:schemeClr val="bg2">
                    <a:lumMod val="25000"/>
                  </a:schemeClr>
                </a:solidFill>
              </a:rPr>
              <a:t>результатам диспансеризации </a:t>
            </a:r>
            <a:r>
              <a:rPr lang="ru-RU" sz="2200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детей) </a:t>
            </a:r>
            <a:endParaRPr lang="ru-RU" sz="2200" b="1" dirty="0">
              <a:ln w="50800"/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72701742"/>
              </p:ext>
            </p:extLst>
          </p:nvPr>
        </p:nvGraphicFramePr>
        <p:xfrm>
          <a:off x="642910" y="2143116"/>
          <a:ext cx="7859216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44234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398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Программа развития школы - новые перспективы </vt:lpstr>
      <vt:lpstr>Слайд 2</vt:lpstr>
      <vt:lpstr>Слайд 3</vt:lpstr>
      <vt:lpstr>Слайд 4</vt:lpstr>
      <vt:lpstr>ШКОЛА</vt:lpstr>
      <vt:lpstr>Индивидуальные стили обучения Эйнштейна, Черчилля и Эдисона  не подходили  к системам обучения,  которые были приняты в их школах. </vt:lpstr>
      <vt:lpstr>Доминирование  перцептивной модальности</vt:lpstr>
      <vt:lpstr>Проект  «Школа – территория успеха»</vt:lpstr>
      <vt:lpstr> Распределение детей по группам здоровья в %  (по результатам диспансеризации детей) </vt:lpstr>
      <vt:lpstr>Обучение представляет собой не только академический процесс</vt:lpstr>
      <vt:lpstr>Проект  «Школа – территория здоровья»</vt:lpstr>
      <vt:lpstr>Слайд 12</vt:lpstr>
      <vt:lpstr>ШКОЛА</vt:lpstr>
      <vt:lpstr>Проект  «Школа – территория инноваций»</vt:lpstr>
      <vt:lpstr>SWOT-анализ</vt:lpstr>
      <vt:lpstr>ШКОЛА</vt:lpstr>
      <vt:lpstr>Проект  «Школа – территория сотрудничества»</vt:lpstr>
      <vt:lpstr>Ваши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21</cp:revision>
  <dcterms:created xsi:type="dcterms:W3CDTF">2015-08-26T17:51:50Z</dcterms:created>
  <dcterms:modified xsi:type="dcterms:W3CDTF">2015-08-27T07:27:24Z</dcterms:modified>
</cp:coreProperties>
</file>