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325C5-8D3A-4416-B1A6-88C3629EEBD4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512A6-D1EE-4B8D-A22E-2D750CDF8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2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512A6-D1EE-4B8D-A22E-2D750CDF81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6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pedsovet.su/_ld/484/79389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6466" y="428471"/>
            <a:ext cx="6574006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Организационно – правовые вопросы 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нклюзивного образования.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62325" y="299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s://ds04.infourok.ru/uploads/ex/0cae/0004c79d-9c9aaaf1/img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9" y="1268760"/>
            <a:ext cx="7169003" cy="537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5157192"/>
            <a:ext cx="2088232" cy="128391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Инклюзивное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образование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ttp://pedsovet.su/_ld/484/79389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5566" y="238267"/>
            <a:ext cx="6742551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Международные документы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защите и гарантии прав детей с ОВЗ: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http://mosreg.ru/upload/iblock/f56/15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7" y="115453"/>
            <a:ext cx="2116569" cy="1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916832"/>
            <a:ext cx="7751417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Всеобщая ДЕКЛАРАЦИЯ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прав человека;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1348" y="3312086"/>
            <a:ext cx="688143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КОНВЕНЦИЯ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ООН о правах ребенка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8763" y="4725143"/>
            <a:ext cx="656660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ДЕКЛАРАЦИЯ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о правах инвалидов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pedsovet.su/_ld/484/79389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90" y="-64286"/>
            <a:ext cx="9180512" cy="692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8715" y="306050"/>
            <a:ext cx="5662127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«Конвенция ООН о правах ребенка»</a:t>
            </a:r>
          </a:p>
        </p:txBody>
      </p:sp>
      <p:sp>
        <p:nvSpPr>
          <p:cNvPr id="2" name="AutoShape 6" descr="http://sofia-dance.ru/gallery/materialy-dlya-stenda-v-shkole-po-zaschite-prav-detey-54303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5" name="Picture 17" descr="http://www.stendi-viveski-tablichki.ru/CTEND/DETSAD/DOU18PRAVA/DOU18-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0121"/>
            <a:ext cx="8279067" cy="5733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mosreg.ru/upload/iblock/f56/151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47906"/>
            <a:ext cx="2143623" cy="153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pedsovet.su/_ld/484/79389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54" y="-61639"/>
            <a:ext cx="9180512" cy="692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73142" y="375937"/>
            <a:ext cx="4575322" cy="5788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Государственный уровень: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556792"/>
            <a:ext cx="7704856" cy="35394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002060"/>
                </a:solidFill>
              </a:rPr>
              <a:t>Конституция РФ;</a:t>
            </a:r>
            <a:endParaRPr lang="ru-RU" sz="14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РФ «Об образовании»;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Приоритетный национальный проект «Образование»;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№ 297 «Об утверждении государственной программы РФ «Доступная среда»;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 науки Российской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Федерации от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декабря 2014 г.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№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1598 «Об утверждении Федерального государственного стандарта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начального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образования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 с ограниченными возможностями здоровья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Письмо Министерства образования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науки РФ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апреля 2011 г.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03)255 «О введении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федерального государственного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образования»;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Главного государственного санитарного врача РФ «Об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утверждении СанПиН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2.4.2.3286-15 «Санитарно-эпидемиологические требования к условиям 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 и воспитания в организациях,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осуществляющих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образовательную деятельность по адаптированным основным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общеобразовательным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программам для обучающихся с ОВЗ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1438" y="5445224"/>
            <a:ext cx="5976664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ФЗ № 181 «О социальной защите инвалидов в РФ»;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Минобразования и науки РФ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создании условий для получения образования детьми с ОВЗ.  «О коррекционном 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инклюзивном образовании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http://mosreg.ru/upload/iblock/f56/15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016224" cy="14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3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pedsovet.su/_ld/484/793895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346"/>
            <a:ext cx="9180512" cy="692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0329" y="37378"/>
            <a:ext cx="3890809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Закон «Об образовании»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0326" y="1527317"/>
            <a:ext cx="7945763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Ст. 5 п. 2: </a:t>
            </a:r>
            <a:r>
              <a:rPr lang="ru-RU" alt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из основных принципов государственной политики и правового регулирования отношений в сфере образования является обеспечение права каждого человека на образование, недопустимость дискриминации в сфере образования.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Ст. 5 п. 1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alt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Гарантия права на образование.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7" y="622153"/>
            <a:ext cx="6745943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Ст. 2 п. 27: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«Инклюзивное образование» – это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возможностей. </a:t>
            </a:r>
            <a:endParaRPr lang="ru-RU" alt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1678" y="5469031"/>
            <a:ext cx="648265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Ст. 79: </a:t>
            </a:r>
            <a:r>
              <a:rPr lang="ru-RU" alt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</a:t>
            </a:r>
            <a:r>
              <a:rPr lang="ru-RU" alt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ОВЗ не могут отказать в приеме в образовательную организацию по месту жительства в связи с состоянием его здоровья. При поступлении такого ребенка, </a:t>
            </a:r>
            <a:r>
              <a:rPr lang="ru-RU" alt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alt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должно быть организовано по адаптированной образовательной программе, чем обеспечивается инклюзивное образование</a:t>
            </a:r>
            <a:r>
              <a:rPr lang="ru-RU" alt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0326" y="2708920"/>
            <a:ext cx="7906559" cy="8956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34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2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устанавливает , что обучающиеся имеют право на предоставление условий для обучения с учетом особенностей их психофизического развития и состояния здоровья, в том числе получение социально-педагогической и психологической помощи, бесплатной психолого-медико-педагогической коррекции.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3908" y="3717032"/>
            <a:ext cx="7914051" cy="8956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48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Обязанность </a:t>
            </a:r>
            <a:r>
              <a:rPr lang="ru-RU" alt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педагогических работников учитывать особенности психофизического развития обучающихся и состояние их здоровья, соблюдать специальные условия, необходимые для получения образования лицами с </a:t>
            </a:r>
            <a:r>
              <a:rPr lang="ru-RU" alt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ОВЗ, </a:t>
            </a:r>
            <a:r>
              <a:rPr lang="ru-RU" alt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взаимодействовать при необходимости с медицинскими организациями.</a:t>
            </a:r>
            <a:endParaRPr lang="ru-RU" alt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4747210"/>
            <a:ext cx="7906559" cy="553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Ст. 55 п.3: </a:t>
            </a:r>
            <a:r>
              <a:rPr lang="ru-RU" alt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по адаптивным программам возможно только с согласия родителей и на основании рекомендаций ПМПК. </a:t>
            </a:r>
          </a:p>
        </p:txBody>
      </p:sp>
      <p:pic>
        <p:nvPicPr>
          <p:cNvPr id="11" name="Picture 6" descr="http://mosreg.ru/upload/iblock/f56/151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49" y="44624"/>
            <a:ext cx="2013287" cy="143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://pedsovet.su/_ld/484/79389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54" y="-61639"/>
            <a:ext cx="9180512" cy="692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395371"/>
            <a:ext cx="60757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Доступность получения образования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- это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1412776"/>
            <a:ext cx="6994850" cy="37797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зданий, сооружений, оборудования, классный кабинетов, туалетов;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учебно – воспитательной деятельности: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  по адаптированным основным образовательным программам;   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  с использованием специальных учебников, пособий,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дидактического материала;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использование специальных средств обучения коллективного и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индивидуального пользования;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этических правил общения с детьми;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индивидуальных коррекционных занятий.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s://fs00.infourok.ru/images/doc/276/281410/img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67" b="90545" l="0" r="521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796" r="50000" b="11916"/>
          <a:stretch/>
        </p:blipFill>
        <p:spPr bwMode="auto">
          <a:xfrm>
            <a:off x="-36511" y="4581128"/>
            <a:ext cx="2232248" cy="232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pedsovet.su/_ld/484/79389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54" y="-61639"/>
            <a:ext cx="9180512" cy="692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5" y="476672"/>
            <a:ext cx="4589141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 детей с 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ОВЗ: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86ds2-nyagan.edusite.ru/images/0e907ac0e0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6" y="3573016"/>
            <a:ext cx="399215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1379" y="1484784"/>
            <a:ext cx="6683697" cy="3416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лухие; </a:t>
            </a:r>
            <a:endParaRPr lang="ru-RU" alt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лабослышащие; </a:t>
            </a:r>
            <a:endParaRPr lang="ru-RU" alt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лепые; </a:t>
            </a:r>
            <a:endParaRPr lang="ru-RU" alt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лабовидящие;</a:t>
            </a:r>
            <a:endParaRPr lang="ru-RU" alt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тяжелыми нарушениями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речи; </a:t>
            </a:r>
            <a:endParaRPr lang="ru-RU" alt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нарушениями опорно-двигательного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аппарата; </a:t>
            </a:r>
            <a:endParaRPr lang="ru-RU" alt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задержкой психического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развития; </a:t>
            </a:r>
            <a:endParaRPr lang="ru-RU" alt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расстройствами аутистического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спектра; </a:t>
            </a:r>
            <a:endParaRPr lang="ru-RU" alt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сложными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дефектами; </a:t>
            </a:r>
            <a:endParaRPr lang="ru-RU" alt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6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pedsovet.su/_ld/484/79389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1062"/>
            <a:ext cx="9180512" cy="692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26298" y="2175676"/>
            <a:ext cx="1800200" cy="6491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консилиума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5289" y="188640"/>
            <a:ext cx="5904656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Создание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внутришкольного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организации обучения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 ОВЗ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6464" y="1611551"/>
            <a:ext cx="4572000" cy="23360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Психолого-медико-педагогический </a:t>
            </a:r>
            <a:r>
              <a:rPr lang="ru-RU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консилиум  </a:t>
            </a:r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ОО – </a:t>
            </a:r>
          </a:p>
          <a:p>
            <a:pPr marL="285750" indent="-285750" algn="r">
              <a:lnSpc>
                <a:spcPct val="90000"/>
              </a:lnSpc>
              <a:buFontTx/>
              <a:buChar char="-"/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объединение специалистов </a:t>
            </a:r>
            <a:endParaRPr lang="ru-RU" alt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разного </a:t>
            </a: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профиля, занимающихся развитием, обучением и адаптацией детей с особенностями развития </a:t>
            </a:r>
            <a:endParaRPr lang="ru-RU" alt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разным направлениям и осуществляющих контроль за результативностью своей деятельности.</a:t>
            </a:r>
          </a:p>
        </p:txBody>
      </p:sp>
      <p:pic>
        <p:nvPicPr>
          <p:cNvPr id="6" name="Picture 2" descr="https://ds02.infourok.ru/uploads/ex/0cd4/0000a913-bf4ba118/img1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580" y="2777915"/>
            <a:ext cx="5284604" cy="39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гнутая влево стрелка 10"/>
          <p:cNvSpPr/>
          <p:nvPr/>
        </p:nvSpPr>
        <p:spPr>
          <a:xfrm>
            <a:off x="1763688" y="2407800"/>
            <a:ext cx="600329" cy="1021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645154"/>
            <a:ext cx="299344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 консилиума: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4221088"/>
            <a:ext cx="3776059" cy="13665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     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  <a:endParaRPr lang="ru-RU" alt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психолого-медико-педагогического сопровождения  детей с ОВЗ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условиях общеобразовательной организации.</a:t>
            </a:r>
            <a:endParaRPr lang="ru-RU" alt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s://ds02.infourok.ru/uploads/ex/0cd4/0000a913-bf4ba118/img1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180" y="2930315"/>
            <a:ext cx="5284604" cy="39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rhivurokov.ru/multiurok/html/2017/04/22/s_58fb7a33b0951/616130_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" r="10024"/>
          <a:stretch/>
        </p:blipFill>
        <p:spPr bwMode="auto">
          <a:xfrm>
            <a:off x="-87012" y="-20669"/>
            <a:ext cx="9231012" cy="695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6624736" y="176656"/>
            <a:ext cx="2627784" cy="17401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8" descr="https://fs00.infourok.ru/images/doc/276/281410/img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54" b="86538" l="0" r="495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22" r="50520" b="13951"/>
          <a:stretch/>
        </p:blipFill>
        <p:spPr bwMode="auto">
          <a:xfrm>
            <a:off x="6927096" y="14131"/>
            <a:ext cx="1951427" cy="190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509</Words>
  <Application>Microsoft Office PowerPoint</Application>
  <PresentationFormat>Экран (4:3)</PresentationFormat>
  <Paragraphs>63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СПЦ</dc:creator>
  <cp:lastModifiedBy>Оля</cp:lastModifiedBy>
  <cp:revision>29</cp:revision>
  <dcterms:created xsi:type="dcterms:W3CDTF">2017-10-25T11:25:43Z</dcterms:created>
  <dcterms:modified xsi:type="dcterms:W3CDTF">2018-07-23T19:25:21Z</dcterms:modified>
</cp:coreProperties>
</file>