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к обучению и познанию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2.2999999999999998</c:v>
                </c:pt>
                <c:pt idx="2">
                  <c:v>2.2000000000000002</c:v>
                </c:pt>
                <c:pt idx="3">
                  <c:v>2</c:v>
                </c:pt>
                <c:pt idx="4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Познавательная активность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2.2000000000000002</c:v>
                </c:pt>
                <c:pt idx="2">
                  <c:v>2.1</c:v>
                </c:pt>
                <c:pt idx="3">
                  <c:v>2</c:v>
                </c:pt>
                <c:pt idx="4">
                  <c:v>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Мотивация к творчеству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1.9000000000000001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393248"/>
        <c:axId val="196393944"/>
      </c:barChart>
      <c:catAx>
        <c:axId val="1963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393944"/>
        <c:crosses val="autoZero"/>
        <c:auto val="1"/>
        <c:lblAlgn val="ctr"/>
        <c:lblOffset val="100"/>
        <c:noMultiLvlLbl val="0"/>
      </c:catAx>
      <c:valAx>
        <c:axId val="196393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39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12612198985333"/>
          <c:y val="0.28720461160120025"/>
          <c:w val="0.32887387801014667"/>
          <c:h val="0.4571094014394332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Конструктивное взаимодействие со сверстниками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2.9</c:v>
                </c:pt>
                <c:pt idx="1">
                  <c:v>2.8</c:v>
                </c:pt>
                <c:pt idx="2">
                  <c:v>2.8</c:v>
                </c:pt>
                <c:pt idx="3">
                  <c:v>2.9</c:v>
                </c:pt>
                <c:pt idx="4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Конструктивное взаимодействие со взрослыми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2.6</c:v>
                </c:pt>
                <c:pt idx="1">
                  <c:v>3</c:v>
                </c:pt>
                <c:pt idx="2">
                  <c:v>2.8</c:v>
                </c:pt>
                <c:pt idx="3">
                  <c:v>2.7</c:v>
                </c:pt>
                <c:pt idx="4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Эмоциональная отзывчивость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2</c:v>
                </c:pt>
                <c:pt idx="2">
                  <c:v>2.2000000000000002</c:v>
                </c:pt>
                <c:pt idx="3">
                  <c:v>1.9000000000000001</c:v>
                </c:pt>
                <c:pt idx="4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499648"/>
        <c:axId val="196479456"/>
      </c:barChart>
      <c:catAx>
        <c:axId val="19649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479456"/>
        <c:crosses val="autoZero"/>
        <c:auto val="1"/>
        <c:lblAlgn val="ctr"/>
        <c:lblOffset val="100"/>
        <c:noMultiLvlLbl val="0"/>
      </c:catAx>
      <c:valAx>
        <c:axId val="19647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4996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Принятие социальной роли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2.6</c:v>
                </c:pt>
                <c:pt idx="1">
                  <c:v>2.7</c:v>
                </c:pt>
                <c:pt idx="2">
                  <c:v>2.7</c:v>
                </c:pt>
                <c:pt idx="3">
                  <c:v>2.6</c:v>
                </c:pt>
                <c:pt idx="4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Самостоятельность в решении бытовых и социальных вопросов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2.4</c:v>
                </c:pt>
                <c:pt idx="2">
                  <c:v>2.2000000000000002</c:v>
                </c:pt>
                <c:pt idx="3">
                  <c:v>2.2999999999999998</c:v>
                </c:pt>
                <c:pt idx="4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Ответственность за порученное дело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2.5</c:v>
                </c:pt>
                <c:pt idx="1">
                  <c:v>2.8</c:v>
                </c:pt>
                <c:pt idx="2">
                  <c:v>2.7</c:v>
                </c:pt>
                <c:pt idx="3">
                  <c:v>2.6</c:v>
                </c:pt>
                <c:pt idx="4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89728"/>
        <c:axId val="196594208"/>
      </c:barChart>
      <c:catAx>
        <c:axId val="19658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594208"/>
        <c:crosses val="autoZero"/>
        <c:auto val="1"/>
        <c:lblAlgn val="ctr"/>
        <c:lblOffset val="100"/>
        <c:noMultiLvlLbl val="0"/>
      </c:catAx>
      <c:valAx>
        <c:axId val="19659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589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Безопасность поведения на улице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2.9</c:v>
                </c:pt>
                <c:pt idx="1">
                  <c:v>3</c:v>
                </c:pt>
                <c:pt idx="2">
                  <c:v>2.9</c:v>
                </c:pt>
                <c:pt idx="3">
                  <c:v>2.9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Безопасность поведения с незнакомыми людьми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2.9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Здоровый образ жизни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2.2999999999999998</c:v>
                </c:pt>
                <c:pt idx="4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066112"/>
        <c:axId val="197006360"/>
      </c:barChart>
      <c:catAx>
        <c:axId val="19706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7006360"/>
        <c:crosses val="autoZero"/>
        <c:auto val="1"/>
        <c:lblAlgn val="ctr"/>
        <c:lblOffset val="100"/>
        <c:noMultiLvlLbl val="0"/>
      </c:catAx>
      <c:valAx>
        <c:axId val="197006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066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Морально-этическая ориентация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2.7</c:v>
                </c:pt>
                <c:pt idx="1">
                  <c:v>2.8</c:v>
                </c:pt>
                <c:pt idx="2">
                  <c:v>2.7</c:v>
                </c:pt>
                <c:pt idx="3">
                  <c:v>2.6</c:v>
                </c:pt>
                <c:pt idx="4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Ориентация на семейные ценности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2.9</c:v>
                </c:pt>
                <c:pt idx="1">
                  <c:v>3</c:v>
                </c:pt>
                <c:pt idx="2">
                  <c:v>2.8</c:v>
                </c:pt>
                <c:pt idx="3">
                  <c:v>2.9</c:v>
                </c:pt>
                <c:pt idx="4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Гражданская идентичность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2.4</c:v>
                </c:pt>
                <c:pt idx="1">
                  <c:v>2.4</c:v>
                </c:pt>
                <c:pt idx="2">
                  <c:v>2.4</c:v>
                </c:pt>
                <c:pt idx="3">
                  <c:v>2.5</c:v>
                </c:pt>
                <c:pt idx="4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904248"/>
        <c:axId val="196904632"/>
      </c:barChart>
      <c:catAx>
        <c:axId val="196904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904632"/>
        <c:crosses val="autoZero"/>
        <c:auto val="1"/>
        <c:lblAlgn val="ctr"/>
        <c:lblOffset val="100"/>
        <c:noMultiLvlLbl val="0"/>
      </c:catAx>
      <c:valAx>
        <c:axId val="196904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9042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635473075159286E-2"/>
          <c:y val="1.6537993726393956E-2"/>
          <c:w val="0.6454053605752812"/>
          <c:h val="0.90202121076328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Самооценка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5.2</c:v>
                </c:pt>
                <c:pt idx="2">
                  <c:v>5.2</c:v>
                </c:pt>
                <c:pt idx="3">
                  <c:v>4.9000000000000004</c:v>
                </c:pt>
                <c:pt idx="4">
                  <c:v>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 будущего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2.6</c:v>
                </c:pt>
                <c:pt idx="2">
                  <c:v>2.5</c:v>
                </c:pt>
                <c:pt idx="3">
                  <c:v>2.6</c:v>
                </c:pt>
                <c:pt idx="4">
                  <c:v>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Умение делать самостоятельный выбор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 А</c:v>
                </c:pt>
                <c:pt idx="1">
                  <c:v>4 Б</c:v>
                </c:pt>
                <c:pt idx="2">
                  <c:v>4 В</c:v>
                </c:pt>
                <c:pt idx="3">
                  <c:v>4 Г</c:v>
                </c:pt>
                <c:pt idx="4">
                  <c:v>4 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2.5</c:v>
                </c:pt>
                <c:pt idx="1">
                  <c:v>2.4</c:v>
                </c:pt>
                <c:pt idx="2">
                  <c:v>2.6</c:v>
                </c:pt>
                <c:pt idx="3">
                  <c:v>2.6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920424"/>
        <c:axId val="196920816"/>
      </c:barChart>
      <c:catAx>
        <c:axId val="196920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920816"/>
        <c:crosses val="autoZero"/>
        <c:auto val="1"/>
        <c:lblAlgn val="ctr"/>
        <c:lblOffset val="100"/>
        <c:noMultiLvlLbl val="0"/>
      </c:catAx>
      <c:valAx>
        <c:axId val="19692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920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2327573226586"/>
          <c:y val="0.2581814395366826"/>
          <c:w val="0.33252756791227867"/>
          <c:h val="0.1914456851583728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3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1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2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8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5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0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2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1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5F7B-4704-4DF1-B434-85D9DA77A3CE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707D-6C28-40DB-A2C7-6CC3F550F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931862"/>
            <a:ext cx="7962900" cy="31575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Анализ личностных результатов обучающихся 1-11 классов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96200" y="5672138"/>
            <a:ext cx="4495800" cy="754062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</a:t>
            </a:r>
            <a:r>
              <a:rPr lang="ru-RU" dirty="0" smtClean="0">
                <a:solidFill>
                  <a:srgbClr val="0070C0"/>
                </a:solidFill>
              </a:rPr>
              <a:t>ам. директора Кучеренко Г.Н.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" y="334103"/>
            <a:ext cx="9304338" cy="578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096964"/>
            <a:ext cx="7102514" cy="4719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1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373063"/>
            <a:ext cx="8542338" cy="560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3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3" y="703262"/>
            <a:ext cx="8110800" cy="518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63" y="935149"/>
            <a:ext cx="9429338" cy="438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1249363"/>
            <a:ext cx="8228423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7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63" y="1181100"/>
            <a:ext cx="783225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1147764"/>
            <a:ext cx="7062362" cy="385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6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ито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84163"/>
            <a:ext cx="9253078" cy="6632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9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22098"/>
              </p:ext>
            </p:extLst>
          </p:nvPr>
        </p:nvGraphicFramePr>
        <p:xfrm>
          <a:off x="520700" y="1700640"/>
          <a:ext cx="10896601" cy="4947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8523"/>
                <a:gridCol w="1292337"/>
                <a:gridCol w="1292337"/>
                <a:gridCol w="1292337"/>
                <a:gridCol w="1131067"/>
              </a:tblGrid>
              <a:tr h="4837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Объекты ценностного отношения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Семья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16,82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15,49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15,88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Отечество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Земля (природа)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13,89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Мир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8,39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Труд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15,26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14,77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Культура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10,89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10,65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Знания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таковой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6,69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другой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12,78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11,87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иной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5,17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6,74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Телесное «Я» (физическое здоровье)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14,75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13,39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12,94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Собственный внутренний мир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-1,09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-1,04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-0,66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Духовное «Я»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8,45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9300" y="469533"/>
            <a:ext cx="10820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Обобщенные результаты мониторинга ценностных ориентаций подростков на уровне СОО 2016-19 гг.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3800" y="882933"/>
            <a:ext cx="909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Личностные результаты в области познания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23529635"/>
              </p:ext>
            </p:extLst>
          </p:nvPr>
        </p:nvGraphicFramePr>
        <p:xfrm>
          <a:off x="990600" y="1663700"/>
          <a:ext cx="107696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7002" y="169384"/>
            <a:ext cx="8666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личностных результатов 1-4 классов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43717"/>
              </p:ext>
            </p:extLst>
          </p:nvPr>
        </p:nvGraphicFramePr>
        <p:xfrm>
          <a:off x="716280" y="1798476"/>
          <a:ext cx="10256520" cy="4643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1276"/>
                <a:gridCol w="2832622"/>
                <a:gridCol w="2832622"/>
              </a:tblGrid>
              <a:tr h="288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Объекты ценностного отношения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Средний 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младшие подростки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старшие подростки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Семья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62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Отечество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Земля (природа)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Мир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Труд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Культура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Знания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таковой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другой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иной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Телесное «Я» (физическое здоровье)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Собственный внутренний мир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-0,9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-0,4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Духовное «Я»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5,39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7,71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20863" y="301616"/>
            <a:ext cx="78057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Изменения представлений подростков о системе ценностей (2019 г.)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9771"/>
              </p:ext>
            </p:extLst>
          </p:nvPr>
        </p:nvGraphicFramePr>
        <p:xfrm>
          <a:off x="457199" y="1164857"/>
          <a:ext cx="10515601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8968"/>
                <a:gridCol w="1974830"/>
                <a:gridCol w="1997964"/>
                <a:gridCol w="1997964"/>
                <a:gridCol w="1465875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Объекты ценностного отношения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Диагностируемый уровень отношения (%)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устойчиво-негативное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ситуативно-негативное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ситуативно-позитивное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устойчиво-позитивное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Семья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Отечество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Земля (природа)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Мир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Труд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Культура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Знания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таковой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другой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Человек, как иной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Здоровье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Внутренний мир (принятие себя)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Духовность (свобода личности)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0800" y="124251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Анализ устойчивости проявления ценностного отношения старшеклассников к ряду объектов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0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7900" y="460777"/>
            <a:ext cx="949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Личностные результаты в области взаимодействия с другими людьми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84613125"/>
              </p:ext>
            </p:extLst>
          </p:nvPr>
        </p:nvGraphicFramePr>
        <p:xfrm>
          <a:off x="368300" y="1422400"/>
          <a:ext cx="1136650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8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9500" y="740243"/>
            <a:ext cx="977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Личностные результаты в области социального поведения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37051555"/>
              </p:ext>
            </p:extLst>
          </p:nvPr>
        </p:nvGraphicFramePr>
        <p:xfrm>
          <a:off x="457200" y="1663700"/>
          <a:ext cx="1098550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14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9700" y="302052"/>
            <a:ext cx="11684000" cy="85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Личностные результаты в области здорового образа жизни и безопасности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99630206"/>
              </p:ext>
            </p:extLst>
          </p:nvPr>
        </p:nvGraphicFramePr>
        <p:xfrm>
          <a:off x="546100" y="1155700"/>
          <a:ext cx="113919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7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53117803"/>
              </p:ext>
            </p:extLst>
          </p:nvPr>
        </p:nvGraphicFramePr>
        <p:xfrm>
          <a:off x="381000" y="1371600"/>
          <a:ext cx="114173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6300" y="616635"/>
            <a:ext cx="805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 результаты в духовно-нравственной сфере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08961134"/>
              </p:ext>
            </p:extLst>
          </p:nvPr>
        </p:nvGraphicFramePr>
        <p:xfrm>
          <a:off x="431800" y="1562100"/>
          <a:ext cx="112903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18518" y="590034"/>
            <a:ext cx="7505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 результаты в области самоопределения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6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0487" y="501134"/>
            <a:ext cx="8674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личностных результатов 5-11 классов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1227" t="42221" r="49768" b="16482"/>
          <a:stretch/>
        </p:blipFill>
        <p:spPr>
          <a:xfrm>
            <a:off x="2171700" y="1282699"/>
            <a:ext cx="7239000" cy="479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334963"/>
            <a:ext cx="7754937" cy="572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9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364</Words>
  <Application>Microsoft Office PowerPoint</Application>
  <PresentationFormat>Широкоэкранный</PresentationFormat>
  <Paragraphs>198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Анализ личностных результатов обучающихся 1-11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5</cp:revision>
  <dcterms:created xsi:type="dcterms:W3CDTF">2020-08-26T10:07:58Z</dcterms:created>
  <dcterms:modified xsi:type="dcterms:W3CDTF">2020-09-04T10:55:09Z</dcterms:modified>
</cp:coreProperties>
</file>