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Ex1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79" r:id="rId3"/>
    <p:sldId id="280" r:id="rId4"/>
    <p:sldId id="278" r:id="rId5"/>
    <p:sldId id="274" r:id="rId6"/>
    <p:sldId id="265" r:id="rId7"/>
    <p:sldId id="268" r:id="rId8"/>
    <p:sldId id="275" r:id="rId9"/>
    <p:sldId id="272" r:id="rId10"/>
    <p:sldId id="269" r:id="rId11"/>
    <p:sldId id="270" r:id="rId12"/>
    <p:sldId id="271" r:id="rId13"/>
    <p:sldId id="281" r:id="rId14"/>
    <p:sldId id="266" r:id="rId15"/>
    <p:sldId id="273" r:id="rId16"/>
    <p:sldId id="276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EBFF"/>
    <a:srgbClr val="FF778D"/>
    <a:srgbClr val="FFD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2"/>
  </p:normalViewPr>
  <p:slideViewPr>
    <p:cSldViewPr>
      <p:cViewPr varScale="1">
        <p:scale>
          <a:sx n="112" d="100"/>
          <a:sy n="112" d="100"/>
        </p:scale>
        <p:origin x="16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olga\Desktop\&#1055;&#1083;&#1086;&#1097;&#1072;&#1076;&#1082;&#1072;%20&#1084;&#1077;&#1090;&#1072;&#1087;&#1088;&#1077;&#1076;&#1084;&#1077;&#1090;\&#1054;&#1094;&#1077;&#1085;&#1082;&#1072;%20&#1052;&#1055;&#1050;%20&#1091;&#1095;&#1080;&#1090;&#1077;&#1083;&#110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olga\Desktop\&#1055;&#1083;&#1086;&#1097;&#1072;&#1076;&#1082;&#1072;%20&#1084;&#1077;&#1090;&#1072;&#1087;&#1088;&#1077;&#1076;&#1084;&#1077;&#1090;\&#1054;&#1094;&#1077;&#1085;&#1082;&#1072;%20&#1052;&#1055;&#1050;%20&#1091;&#1095;&#1080;&#1090;&#1077;&#1083;&#110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olga\Desktop\&#1055;&#1083;&#1086;&#1097;&#1072;&#1076;&#1082;&#1072;%20&#1084;&#1077;&#1090;&#1072;&#1087;&#1088;&#1077;&#1076;&#1084;&#1077;&#1090;\&#1054;&#1094;&#1077;&#1085;&#1082;&#1072;%20&#1052;&#1055;&#1050;%20&#1091;&#1095;&#1080;&#1090;&#1077;&#1083;&#110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olga\Desktop\&#1055;&#1083;&#1086;&#1097;&#1072;&#1076;&#1082;&#1072;%20&#1084;&#1077;&#1090;&#1072;&#1087;&#1088;&#1077;&#1076;&#1084;&#1077;&#1090;\&#1054;&#1094;&#1077;&#1085;&#1082;&#1072;%20&#1052;&#1055;&#1050;%20&#1091;&#1095;&#1080;&#1090;&#1077;&#1083;&#110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olga\Desktop\&#1055;&#1083;&#1086;&#1097;&#1072;&#1076;&#1082;&#1072;%20&#1084;&#1077;&#1090;&#1072;&#1087;&#1088;&#1077;&#1076;&#1084;&#1077;&#1090;\&#1054;&#1094;&#1077;&#1085;&#1082;&#1072;%20&#1052;&#1055;&#1050;%20&#1091;&#1095;&#1080;&#1090;&#1077;&#1083;&#1103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olga\Desktop\&#1055;&#1083;&#1086;&#1097;&#1072;&#1076;&#1082;&#1072;%20&#1084;&#1077;&#1090;&#1072;&#1087;&#1088;&#1077;&#1076;&#1084;&#1077;&#1090;\&#1054;&#1094;&#1077;&#1085;&#1082;&#1072;%20&#1052;&#1055;&#1050;%20&#1091;&#1095;&#1080;&#1090;&#1077;&#1083;&#1103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/Users/olga/Desktop/&#1055;&#1083;&#1086;&#1097;&#1072;&#1076;&#1082;&#1072;%20&#1084;&#1077;&#1090;&#1072;&#1087;&#1088;&#1077;&#1076;&#1084;&#1077;&#1090;/&#1054;&#1094;&#1077;&#1085;&#1082;&#1072;%20&#1052;&#1055;&#1050;%20&#1091;&#1095;&#1080;&#1090;&#1077;&#1083;&#1103;.xlsx" TargetMode="External"/><Relationship Id="rId4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мотивационная!$B$34</c:f>
              <c:strCache>
                <c:ptCount val="1"/>
                <c:pt idx="0">
                  <c:v>сш 59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rgbClr val="FF0000"/>
                </a:solidFill>
              </a:ln>
              <a:effectLst/>
            </c:spPr>
          </c:marker>
          <c:cat>
            <c:strRef>
              <c:f>мотивационная!$C$33:$I$33</c:f>
              <c:strCache>
                <c:ptCount val="7"/>
                <c:pt idx="0">
                  <c:v>Начальная школа</c:v>
                </c:pt>
                <c:pt idx="1">
                  <c:v>ЦДО, музыка</c:v>
                </c:pt>
                <c:pt idx="2">
                  <c:v>Математика, информатика</c:v>
                </c:pt>
                <c:pt idx="3">
                  <c:v>Русский язык, литература</c:v>
                </c:pt>
                <c:pt idx="4">
                  <c:v>Иностранный язык</c:v>
                </c:pt>
                <c:pt idx="5">
                  <c:v>История</c:v>
                </c:pt>
                <c:pt idx="6">
                  <c:v>Естественно-научные дисциплины</c:v>
                </c:pt>
              </c:strCache>
            </c:strRef>
          </c:cat>
          <c:val>
            <c:numRef>
              <c:f>мотивационная!$C$34:$I$34</c:f>
              <c:numCache>
                <c:formatCode>General</c:formatCode>
                <c:ptCount val="7"/>
                <c:pt idx="0">
                  <c:v>37.526315789473685</c:v>
                </c:pt>
                <c:pt idx="1">
                  <c:v>37.545454545454547</c:v>
                </c:pt>
                <c:pt idx="2">
                  <c:v>37.200000000000003</c:v>
                </c:pt>
                <c:pt idx="3">
                  <c:v>40.142857142857146</c:v>
                </c:pt>
                <c:pt idx="4">
                  <c:v>35.777777777777779</c:v>
                </c:pt>
                <c:pt idx="5">
                  <c:v>33.666666666666664</c:v>
                </c:pt>
                <c:pt idx="6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08-DC4D-A6AA-5AFCC54015E4}"/>
            </c:ext>
          </c:extLst>
        </c:ser>
        <c:ser>
          <c:idx val="1"/>
          <c:order val="1"/>
          <c:tx>
            <c:strRef>
              <c:f>мотивационная!$B$35</c:f>
              <c:strCache>
                <c:ptCount val="1"/>
                <c:pt idx="0">
                  <c:v>критический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мотивационная!$C$33:$I$33</c:f>
              <c:strCache>
                <c:ptCount val="7"/>
                <c:pt idx="0">
                  <c:v>Начальная школа</c:v>
                </c:pt>
                <c:pt idx="1">
                  <c:v>ЦДО, музыка</c:v>
                </c:pt>
                <c:pt idx="2">
                  <c:v>Математика, информатика</c:v>
                </c:pt>
                <c:pt idx="3">
                  <c:v>Русский язык, литература</c:v>
                </c:pt>
                <c:pt idx="4">
                  <c:v>Иностранный язык</c:v>
                </c:pt>
                <c:pt idx="5">
                  <c:v>История</c:v>
                </c:pt>
                <c:pt idx="6">
                  <c:v>Естественно-научные дисциплины</c:v>
                </c:pt>
              </c:strCache>
            </c:strRef>
          </c:cat>
          <c:val>
            <c:numRef>
              <c:f>мотивационная!$C$35:$I$35</c:f>
              <c:numCache>
                <c:formatCode>General</c:formatCode>
                <c:ptCount val="7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08-DC4D-A6AA-5AFCC54015E4}"/>
            </c:ext>
          </c:extLst>
        </c:ser>
        <c:ser>
          <c:idx val="2"/>
          <c:order val="2"/>
          <c:tx>
            <c:strRef>
              <c:f>мотивационная!$B$36</c:f>
              <c:strCache>
                <c:ptCount val="1"/>
                <c:pt idx="0">
                  <c:v>пороговый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мотивационная!$C$33:$I$33</c:f>
              <c:strCache>
                <c:ptCount val="7"/>
                <c:pt idx="0">
                  <c:v>Начальная школа</c:v>
                </c:pt>
                <c:pt idx="1">
                  <c:v>ЦДО, музыка</c:v>
                </c:pt>
                <c:pt idx="2">
                  <c:v>Математика, информатика</c:v>
                </c:pt>
                <c:pt idx="3">
                  <c:v>Русский язык, литература</c:v>
                </c:pt>
                <c:pt idx="4">
                  <c:v>Иностранный язык</c:v>
                </c:pt>
                <c:pt idx="5">
                  <c:v>История</c:v>
                </c:pt>
                <c:pt idx="6">
                  <c:v>Естественно-научные дисциплины</c:v>
                </c:pt>
              </c:strCache>
            </c:strRef>
          </c:cat>
          <c:val>
            <c:numRef>
              <c:f>мотивационная!$C$36:$I$36</c:f>
              <c:numCache>
                <c:formatCode>General</c:formatCode>
                <c:ptCount val="7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08-DC4D-A6AA-5AFCC54015E4}"/>
            </c:ext>
          </c:extLst>
        </c:ser>
        <c:ser>
          <c:idx val="3"/>
          <c:order val="3"/>
          <c:tx>
            <c:strRef>
              <c:f>мотивационная!$B$37</c:f>
              <c:strCache>
                <c:ptCount val="1"/>
                <c:pt idx="0">
                  <c:v>допустимый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мотивационная!$C$33:$I$33</c:f>
              <c:strCache>
                <c:ptCount val="7"/>
                <c:pt idx="0">
                  <c:v>Начальная школа</c:v>
                </c:pt>
                <c:pt idx="1">
                  <c:v>ЦДО, музыка</c:v>
                </c:pt>
                <c:pt idx="2">
                  <c:v>Математика, информатика</c:v>
                </c:pt>
                <c:pt idx="3">
                  <c:v>Русский язык, литература</c:v>
                </c:pt>
                <c:pt idx="4">
                  <c:v>Иностранный язык</c:v>
                </c:pt>
                <c:pt idx="5">
                  <c:v>История</c:v>
                </c:pt>
                <c:pt idx="6">
                  <c:v>Естественно-научные дисциплины</c:v>
                </c:pt>
              </c:strCache>
            </c:strRef>
          </c:cat>
          <c:val>
            <c:numRef>
              <c:f>мотивационная!$C$37:$I$37</c:f>
              <c:numCache>
                <c:formatCode>General</c:formatCode>
                <c:ptCount val="7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08-DC4D-A6AA-5AFCC54015E4}"/>
            </c:ext>
          </c:extLst>
        </c:ser>
        <c:ser>
          <c:idx val="4"/>
          <c:order val="4"/>
          <c:tx>
            <c:strRef>
              <c:f>мотивационная!$B$38</c:f>
              <c:strCache>
                <c:ptCount val="1"/>
                <c:pt idx="0">
                  <c:v>оптимальный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мотивационная!$C$33:$I$33</c:f>
              <c:strCache>
                <c:ptCount val="7"/>
                <c:pt idx="0">
                  <c:v>Начальная школа</c:v>
                </c:pt>
                <c:pt idx="1">
                  <c:v>ЦДО, музыка</c:v>
                </c:pt>
                <c:pt idx="2">
                  <c:v>Математика, информатика</c:v>
                </c:pt>
                <c:pt idx="3">
                  <c:v>Русский язык, литература</c:v>
                </c:pt>
                <c:pt idx="4">
                  <c:v>Иностранный язык</c:v>
                </c:pt>
                <c:pt idx="5">
                  <c:v>История</c:v>
                </c:pt>
                <c:pt idx="6">
                  <c:v>Естественно-научные дисциплины</c:v>
                </c:pt>
              </c:strCache>
            </c:strRef>
          </c:cat>
          <c:val>
            <c:numRef>
              <c:f>мотивационная!$C$38:$I$38</c:f>
              <c:numCache>
                <c:formatCode>General</c:formatCode>
                <c:ptCount val="7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08-DC4D-A6AA-5AFCC5401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580544"/>
        <c:axId val="144578048"/>
      </c:radarChart>
      <c:catAx>
        <c:axId val="14358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578048"/>
        <c:crosses val="autoZero"/>
        <c:auto val="1"/>
        <c:lblAlgn val="ctr"/>
        <c:lblOffset val="100"/>
        <c:noMultiLvlLbl val="0"/>
      </c:catAx>
      <c:valAx>
        <c:axId val="144578048"/>
        <c:scaling>
          <c:orientation val="minMax"/>
          <c:max val="4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3580544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мотивационная!$B$101</c:f>
              <c:strCache>
                <c:ptCount val="1"/>
                <c:pt idx="0">
                  <c:v>самооценка (МПК)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мотивационная!$C$100:$J$100</c:f>
              <c:strCache>
                <c:ptCount val="8"/>
                <c:pt idx="0">
                  <c:v>Начальная школа</c:v>
                </c:pt>
                <c:pt idx="1">
                  <c:v>ЦДО, музыка</c:v>
                </c:pt>
                <c:pt idx="2">
                  <c:v>Математика, информатика</c:v>
                </c:pt>
                <c:pt idx="3">
                  <c:v>Русский язык, литература</c:v>
                </c:pt>
                <c:pt idx="4">
                  <c:v>Иностранный язык</c:v>
                </c:pt>
                <c:pt idx="5">
                  <c:v>История</c:v>
                </c:pt>
                <c:pt idx="6">
                  <c:v>Естественно-научные дисциплины</c:v>
                </c:pt>
                <c:pt idx="7">
                  <c:v>среднее по школе</c:v>
                </c:pt>
              </c:strCache>
            </c:strRef>
          </c:cat>
          <c:val>
            <c:numRef>
              <c:f>мотивационная!$C$101:$J$101</c:f>
              <c:numCache>
                <c:formatCode>General</c:formatCode>
                <c:ptCount val="8"/>
                <c:pt idx="0">
                  <c:v>73.599999999999994</c:v>
                </c:pt>
                <c:pt idx="1">
                  <c:v>80</c:v>
                </c:pt>
                <c:pt idx="2">
                  <c:v>76.599999999999994</c:v>
                </c:pt>
                <c:pt idx="3">
                  <c:v>90.3</c:v>
                </c:pt>
                <c:pt idx="4">
                  <c:v>74.099999999999994</c:v>
                </c:pt>
                <c:pt idx="5">
                  <c:v>66.7</c:v>
                </c:pt>
                <c:pt idx="6">
                  <c:v>76.3</c:v>
                </c:pt>
                <c:pt idx="7">
                  <c:v>76.900000000000006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87-774F-8B49-A58DAAECC35C}"/>
            </c:ext>
          </c:extLst>
        </c:ser>
        <c:ser>
          <c:idx val="1"/>
          <c:order val="1"/>
          <c:tx>
            <c:strRef>
              <c:f>мотивационная!$B$102</c:f>
              <c:strCache>
                <c:ptCount val="1"/>
                <c:pt idx="0">
                  <c:v> кейсы (sovt skills)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мотивационная!$C$100:$J$100</c:f>
              <c:strCache>
                <c:ptCount val="8"/>
                <c:pt idx="0">
                  <c:v>Начальная школа</c:v>
                </c:pt>
                <c:pt idx="1">
                  <c:v>ЦДО, музыка</c:v>
                </c:pt>
                <c:pt idx="2">
                  <c:v>Математика, информатика</c:v>
                </c:pt>
                <c:pt idx="3">
                  <c:v>Русский язык, литература</c:v>
                </c:pt>
                <c:pt idx="4">
                  <c:v>Иностранный язык</c:v>
                </c:pt>
                <c:pt idx="5">
                  <c:v>История</c:v>
                </c:pt>
                <c:pt idx="6">
                  <c:v>Естественно-научные дисциплины</c:v>
                </c:pt>
                <c:pt idx="7">
                  <c:v>среднее по школе</c:v>
                </c:pt>
              </c:strCache>
            </c:strRef>
          </c:cat>
          <c:val>
            <c:numRef>
              <c:f>мотивационная!$C$102:$J$102</c:f>
              <c:numCache>
                <c:formatCode>General</c:formatCode>
                <c:ptCount val="8"/>
                <c:pt idx="0">
                  <c:v>82.533333333333331</c:v>
                </c:pt>
                <c:pt idx="1">
                  <c:v>76.5625</c:v>
                </c:pt>
                <c:pt idx="2">
                  <c:v>83.36363636363636</c:v>
                </c:pt>
                <c:pt idx="3">
                  <c:v>81</c:v>
                </c:pt>
                <c:pt idx="4">
                  <c:v>83.333333333333329</c:v>
                </c:pt>
                <c:pt idx="5">
                  <c:v>75</c:v>
                </c:pt>
                <c:pt idx="6">
                  <c:v>73.714285714285708</c:v>
                </c:pt>
                <c:pt idx="7">
                  <c:v>79.358155534941247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87-774F-8B49-A58DAAECC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4600448"/>
        <c:axId val="144622720"/>
      </c:barChart>
      <c:catAx>
        <c:axId val="14460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622720"/>
        <c:crosses val="autoZero"/>
        <c:auto val="1"/>
        <c:lblAlgn val="ctr"/>
        <c:lblOffset val="100"/>
        <c:noMultiLvlLbl val="0"/>
      </c:catAx>
      <c:valAx>
        <c:axId val="144622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60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мотивационная!$B$68</c:f>
              <c:strCache>
                <c:ptCount val="1"/>
                <c:pt idx="0">
                  <c:v>самооценка (МПК)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мотивационная!$C$67:$J$67</c:f>
              <c:strCache>
                <c:ptCount val="8"/>
                <c:pt idx="0">
                  <c:v>Начальная школа</c:v>
                </c:pt>
                <c:pt idx="1">
                  <c:v>ЦДО, музыка</c:v>
                </c:pt>
                <c:pt idx="2">
                  <c:v>Математика, информатика</c:v>
                </c:pt>
                <c:pt idx="3">
                  <c:v>Русский язык, литература</c:v>
                </c:pt>
                <c:pt idx="4">
                  <c:v>Иностранный язык</c:v>
                </c:pt>
                <c:pt idx="5">
                  <c:v>История</c:v>
                </c:pt>
                <c:pt idx="6">
                  <c:v>Естественно-научные дисциплины</c:v>
                </c:pt>
                <c:pt idx="7">
                  <c:v>среднее по школе</c:v>
                </c:pt>
              </c:strCache>
            </c:strRef>
          </c:cat>
          <c:val>
            <c:numRef>
              <c:f>мотивационная!$C$68:$J$68</c:f>
              <c:numCache>
                <c:formatCode>General</c:formatCode>
                <c:ptCount val="8"/>
                <c:pt idx="0">
                  <c:v>75</c:v>
                </c:pt>
                <c:pt idx="1">
                  <c:v>86</c:v>
                </c:pt>
                <c:pt idx="2">
                  <c:v>83</c:v>
                </c:pt>
                <c:pt idx="3">
                  <c:v>88</c:v>
                </c:pt>
                <c:pt idx="4">
                  <c:v>82</c:v>
                </c:pt>
                <c:pt idx="5">
                  <c:v>83</c:v>
                </c:pt>
                <c:pt idx="6">
                  <c:v>83</c:v>
                </c:pt>
                <c:pt idx="7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E7-214D-938F-FFBDAF851F12}"/>
            </c:ext>
          </c:extLst>
        </c:ser>
        <c:ser>
          <c:idx val="1"/>
          <c:order val="1"/>
          <c:tx>
            <c:strRef>
              <c:f>мотивационная!$B$69</c:f>
              <c:strCache>
                <c:ptCount val="1"/>
                <c:pt idx="0">
                  <c:v> кейсы (sovt skills)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мотивационная!$C$67:$J$67</c:f>
              <c:strCache>
                <c:ptCount val="8"/>
                <c:pt idx="0">
                  <c:v>Начальная школа</c:v>
                </c:pt>
                <c:pt idx="1">
                  <c:v>ЦДО, музыка</c:v>
                </c:pt>
                <c:pt idx="2">
                  <c:v>Математика, информатика</c:v>
                </c:pt>
                <c:pt idx="3">
                  <c:v>Русский язык, литература</c:v>
                </c:pt>
                <c:pt idx="4">
                  <c:v>Иностранный язык</c:v>
                </c:pt>
                <c:pt idx="5">
                  <c:v>История</c:v>
                </c:pt>
                <c:pt idx="6">
                  <c:v>Естественно-научные дисциплины</c:v>
                </c:pt>
                <c:pt idx="7">
                  <c:v>среднее по школе</c:v>
                </c:pt>
              </c:strCache>
            </c:strRef>
          </c:cat>
          <c:val>
            <c:numRef>
              <c:f>мотивационная!$C$69:$J$69</c:f>
              <c:numCache>
                <c:formatCode>General</c:formatCode>
                <c:ptCount val="8"/>
                <c:pt idx="0">
                  <c:v>71.555555555555557</c:v>
                </c:pt>
                <c:pt idx="1">
                  <c:v>67.75</c:v>
                </c:pt>
                <c:pt idx="2">
                  <c:v>58.454545454545453</c:v>
                </c:pt>
                <c:pt idx="3">
                  <c:v>84.571428571428569</c:v>
                </c:pt>
                <c:pt idx="4">
                  <c:v>82.444444444444443</c:v>
                </c:pt>
                <c:pt idx="5">
                  <c:v>70.75</c:v>
                </c:pt>
                <c:pt idx="6">
                  <c:v>74</c:v>
                </c:pt>
                <c:pt idx="7">
                  <c:v>72.78942486085343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E7-214D-938F-FFBDAF851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4522240"/>
        <c:axId val="144532224"/>
      </c:barChart>
      <c:catAx>
        <c:axId val="144522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532224"/>
        <c:crosses val="autoZero"/>
        <c:auto val="1"/>
        <c:lblAlgn val="ctr"/>
        <c:lblOffset val="100"/>
        <c:noMultiLvlLbl val="0"/>
      </c:catAx>
      <c:valAx>
        <c:axId val="144532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52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мотивационная!$B$73</c:f>
              <c:strCache>
                <c:ptCount val="1"/>
                <c:pt idx="0">
                  <c:v>самооценка (МПК)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мотивационная!$C$72:$J$72</c:f>
              <c:strCache>
                <c:ptCount val="8"/>
                <c:pt idx="0">
                  <c:v>Начальная школа</c:v>
                </c:pt>
                <c:pt idx="1">
                  <c:v>ЦДО, музыка</c:v>
                </c:pt>
                <c:pt idx="2">
                  <c:v>Математика, информатика</c:v>
                </c:pt>
                <c:pt idx="3">
                  <c:v>Русский язык, литература</c:v>
                </c:pt>
                <c:pt idx="4">
                  <c:v>Иностранный язык</c:v>
                </c:pt>
                <c:pt idx="5">
                  <c:v>История</c:v>
                </c:pt>
                <c:pt idx="6">
                  <c:v>Естественно-научные дисциплины</c:v>
                </c:pt>
                <c:pt idx="7">
                  <c:v>среднее по школе</c:v>
                </c:pt>
              </c:strCache>
            </c:strRef>
          </c:cat>
          <c:val>
            <c:numRef>
              <c:f>мотивационная!$C$73:$J$73</c:f>
              <c:numCache>
                <c:formatCode>General</c:formatCode>
                <c:ptCount val="8"/>
                <c:pt idx="0">
                  <c:v>88</c:v>
                </c:pt>
                <c:pt idx="1">
                  <c:v>83</c:v>
                </c:pt>
                <c:pt idx="2">
                  <c:v>83</c:v>
                </c:pt>
                <c:pt idx="3">
                  <c:v>93</c:v>
                </c:pt>
                <c:pt idx="4">
                  <c:v>83</c:v>
                </c:pt>
                <c:pt idx="5">
                  <c:v>97</c:v>
                </c:pt>
                <c:pt idx="6">
                  <c:v>89</c:v>
                </c:pt>
                <c:pt idx="7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9F-E344-B3CC-54007DA5E257}"/>
            </c:ext>
          </c:extLst>
        </c:ser>
        <c:ser>
          <c:idx val="1"/>
          <c:order val="1"/>
          <c:tx>
            <c:strRef>
              <c:f>мотивационная!$B$74</c:f>
              <c:strCache>
                <c:ptCount val="1"/>
                <c:pt idx="0">
                  <c:v> кейсы (sovt skills)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мотивационная!$C$72:$J$72</c:f>
              <c:strCache>
                <c:ptCount val="8"/>
                <c:pt idx="0">
                  <c:v>Начальная школа</c:v>
                </c:pt>
                <c:pt idx="1">
                  <c:v>ЦДО, музыка</c:v>
                </c:pt>
                <c:pt idx="2">
                  <c:v>Математика, информатика</c:v>
                </c:pt>
                <c:pt idx="3">
                  <c:v>Русский язык, литература</c:v>
                </c:pt>
                <c:pt idx="4">
                  <c:v>Иностранный язык</c:v>
                </c:pt>
                <c:pt idx="5">
                  <c:v>История</c:v>
                </c:pt>
                <c:pt idx="6">
                  <c:v>Естественно-научные дисциплины</c:v>
                </c:pt>
                <c:pt idx="7">
                  <c:v>среднее по школе</c:v>
                </c:pt>
              </c:strCache>
            </c:strRef>
          </c:cat>
          <c:val>
            <c:numRef>
              <c:f>мотивационная!$C$74:$J$74</c:f>
              <c:numCache>
                <c:formatCode>General</c:formatCode>
                <c:ptCount val="8"/>
                <c:pt idx="0">
                  <c:v>70.8125</c:v>
                </c:pt>
                <c:pt idx="1">
                  <c:v>70.5</c:v>
                </c:pt>
                <c:pt idx="2">
                  <c:v>68</c:v>
                </c:pt>
                <c:pt idx="3">
                  <c:v>75.285714285714292</c:v>
                </c:pt>
                <c:pt idx="4">
                  <c:v>72.333333333333329</c:v>
                </c:pt>
                <c:pt idx="5">
                  <c:v>71.75</c:v>
                </c:pt>
                <c:pt idx="6">
                  <c:v>77.142857142857139</c:v>
                </c:pt>
                <c:pt idx="7">
                  <c:v>72.260629251700678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9F-E344-B3CC-54007DA5E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6938496"/>
        <c:axId val="146948480"/>
      </c:barChart>
      <c:catAx>
        <c:axId val="146938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6948480"/>
        <c:crosses val="autoZero"/>
        <c:auto val="1"/>
        <c:lblAlgn val="ctr"/>
        <c:lblOffset val="100"/>
        <c:noMultiLvlLbl val="0"/>
      </c:catAx>
      <c:valAx>
        <c:axId val="14694848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693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мотивационная!$B$96</c:f>
              <c:strCache>
                <c:ptCount val="1"/>
                <c:pt idx="0">
                  <c:v>самооценка (МПК)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мотивационная!$C$95:$J$95</c:f>
              <c:strCache>
                <c:ptCount val="8"/>
                <c:pt idx="0">
                  <c:v>Начальная школа</c:v>
                </c:pt>
                <c:pt idx="1">
                  <c:v>ЦДО, музыка</c:v>
                </c:pt>
                <c:pt idx="2">
                  <c:v>Математика, информатика</c:v>
                </c:pt>
                <c:pt idx="3">
                  <c:v>Русский язык, литература</c:v>
                </c:pt>
                <c:pt idx="4">
                  <c:v>Иностранный язык</c:v>
                </c:pt>
                <c:pt idx="5">
                  <c:v>История</c:v>
                </c:pt>
                <c:pt idx="6">
                  <c:v>Естественно-научные дисциплины</c:v>
                </c:pt>
                <c:pt idx="7">
                  <c:v>среднее по школе</c:v>
                </c:pt>
              </c:strCache>
            </c:strRef>
          </c:cat>
          <c:val>
            <c:numRef>
              <c:f>мотивационная!$C$96:$J$96</c:f>
              <c:numCache>
                <c:formatCode>General</c:formatCode>
                <c:ptCount val="8"/>
                <c:pt idx="0">
                  <c:v>84.8</c:v>
                </c:pt>
                <c:pt idx="1">
                  <c:v>81.8</c:v>
                </c:pt>
                <c:pt idx="2">
                  <c:v>82.2</c:v>
                </c:pt>
                <c:pt idx="3">
                  <c:v>92</c:v>
                </c:pt>
                <c:pt idx="4">
                  <c:v>87.7</c:v>
                </c:pt>
                <c:pt idx="5">
                  <c:v>66.7</c:v>
                </c:pt>
                <c:pt idx="6">
                  <c:v>90.4</c:v>
                </c:pt>
                <c:pt idx="7">
                  <c:v>84.3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E8-CF4C-B7A8-EB232D321A75}"/>
            </c:ext>
          </c:extLst>
        </c:ser>
        <c:ser>
          <c:idx val="1"/>
          <c:order val="1"/>
          <c:tx>
            <c:strRef>
              <c:f>мотивационная!$B$97</c:f>
              <c:strCache>
                <c:ptCount val="1"/>
                <c:pt idx="0">
                  <c:v> кейсы (sovt skills)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мотивационная!$C$95:$J$95</c:f>
              <c:strCache>
                <c:ptCount val="8"/>
                <c:pt idx="0">
                  <c:v>Начальная школа</c:v>
                </c:pt>
                <c:pt idx="1">
                  <c:v>ЦДО, музыка</c:v>
                </c:pt>
                <c:pt idx="2">
                  <c:v>Математика, информатика</c:v>
                </c:pt>
                <c:pt idx="3">
                  <c:v>Русский язык, литература</c:v>
                </c:pt>
                <c:pt idx="4">
                  <c:v>Иностранный язык</c:v>
                </c:pt>
                <c:pt idx="5">
                  <c:v>История</c:v>
                </c:pt>
                <c:pt idx="6">
                  <c:v>Естественно-научные дисциплины</c:v>
                </c:pt>
                <c:pt idx="7">
                  <c:v>среднее по школе</c:v>
                </c:pt>
              </c:strCache>
            </c:strRef>
          </c:cat>
          <c:val>
            <c:numRef>
              <c:f>мотивационная!$C$97:$J$97</c:f>
              <c:numCache>
                <c:formatCode>General</c:formatCode>
                <c:ptCount val="8"/>
                <c:pt idx="0">
                  <c:v>63.333333333333336</c:v>
                </c:pt>
                <c:pt idx="1">
                  <c:v>66.75</c:v>
                </c:pt>
                <c:pt idx="2">
                  <c:v>64.272727272727266</c:v>
                </c:pt>
                <c:pt idx="3">
                  <c:v>71.285714285714292</c:v>
                </c:pt>
                <c:pt idx="4">
                  <c:v>75.888888888888886</c:v>
                </c:pt>
                <c:pt idx="5">
                  <c:v>83.25</c:v>
                </c:pt>
                <c:pt idx="6">
                  <c:v>66.714285714285708</c:v>
                </c:pt>
                <c:pt idx="7">
                  <c:v>70.213564213564212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E8-CF4C-B7A8-EB232D321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6979072"/>
        <c:axId val="146980864"/>
      </c:barChart>
      <c:catAx>
        <c:axId val="146979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6980864"/>
        <c:crosses val="autoZero"/>
        <c:auto val="1"/>
        <c:lblAlgn val="ctr"/>
        <c:lblOffset val="100"/>
        <c:noMultiLvlLbl val="0"/>
      </c:catAx>
      <c:valAx>
        <c:axId val="146980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697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мотивационная!$B$106</c:f>
              <c:strCache>
                <c:ptCount val="1"/>
                <c:pt idx="0">
                  <c:v>Готов делиться опытом с коллегами по работе с учащимися с разным уровнем познавательной мотивации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мотивационная!$C$105:$J$105</c:f>
              <c:strCache>
                <c:ptCount val="8"/>
                <c:pt idx="0">
                  <c:v>Начальная школа</c:v>
                </c:pt>
                <c:pt idx="1">
                  <c:v>ЦДО, музыка</c:v>
                </c:pt>
                <c:pt idx="2">
                  <c:v>Математика, информатика</c:v>
                </c:pt>
                <c:pt idx="3">
                  <c:v>Русский язык, литература</c:v>
                </c:pt>
                <c:pt idx="4">
                  <c:v>Иностранный язык</c:v>
                </c:pt>
                <c:pt idx="5">
                  <c:v>История</c:v>
                </c:pt>
                <c:pt idx="6">
                  <c:v>Естественно-научные дисциплины</c:v>
                </c:pt>
                <c:pt idx="7">
                  <c:v>среднее по школе</c:v>
                </c:pt>
              </c:strCache>
            </c:strRef>
          </c:cat>
          <c:val>
            <c:numRef>
              <c:f>мотивационная!$C$106:$J$106</c:f>
              <c:numCache>
                <c:formatCode>General</c:formatCode>
                <c:ptCount val="8"/>
                <c:pt idx="0">
                  <c:v>87.7</c:v>
                </c:pt>
                <c:pt idx="1">
                  <c:v>83.3</c:v>
                </c:pt>
                <c:pt idx="2">
                  <c:v>83.3</c:v>
                </c:pt>
                <c:pt idx="3">
                  <c:v>71.3</c:v>
                </c:pt>
                <c:pt idx="4">
                  <c:v>66.7</c:v>
                </c:pt>
                <c:pt idx="5">
                  <c:v>33.299999999999997</c:v>
                </c:pt>
                <c:pt idx="6">
                  <c:v>57</c:v>
                </c:pt>
                <c:pt idx="7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6-4E4B-B53E-C4852FA5855E}"/>
            </c:ext>
          </c:extLst>
        </c:ser>
        <c:ser>
          <c:idx val="1"/>
          <c:order val="1"/>
          <c:tx>
            <c:strRef>
              <c:f>мотивационная!$B$107</c:f>
              <c:strCache>
                <c:ptCount val="1"/>
                <c:pt idx="0">
                  <c:v> сотрудничество с коллегами (кейсы sovt skills)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мотивационная!$C$105:$J$105</c:f>
              <c:strCache>
                <c:ptCount val="8"/>
                <c:pt idx="0">
                  <c:v>Начальная школа</c:v>
                </c:pt>
                <c:pt idx="1">
                  <c:v>ЦДО, музыка</c:v>
                </c:pt>
                <c:pt idx="2">
                  <c:v>Математика, информатика</c:v>
                </c:pt>
                <c:pt idx="3">
                  <c:v>Русский язык, литература</c:v>
                </c:pt>
                <c:pt idx="4">
                  <c:v>Иностранный язык</c:v>
                </c:pt>
                <c:pt idx="5">
                  <c:v>История</c:v>
                </c:pt>
                <c:pt idx="6">
                  <c:v>Естественно-научные дисциплины</c:v>
                </c:pt>
                <c:pt idx="7">
                  <c:v>среднее по школе</c:v>
                </c:pt>
              </c:strCache>
            </c:strRef>
          </c:cat>
          <c:val>
            <c:numRef>
              <c:f>мотивационная!$C$107:$J$107</c:f>
              <c:numCache>
                <c:formatCode>General</c:formatCode>
                <c:ptCount val="8"/>
                <c:pt idx="0">
                  <c:v>86.10526315789474</c:v>
                </c:pt>
                <c:pt idx="1">
                  <c:v>80.1875</c:v>
                </c:pt>
                <c:pt idx="2">
                  <c:v>84.090909090909093</c:v>
                </c:pt>
                <c:pt idx="3">
                  <c:v>84.571428571428569</c:v>
                </c:pt>
                <c:pt idx="4">
                  <c:v>80.555555555555557</c:v>
                </c:pt>
                <c:pt idx="5">
                  <c:v>83.5</c:v>
                </c:pt>
                <c:pt idx="6">
                  <c:v>75</c:v>
                </c:pt>
                <c:pt idx="7">
                  <c:v>82.001522339398278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56-4E4B-B53E-C4852FA58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6687872"/>
        <c:axId val="146689408"/>
      </c:barChart>
      <c:catAx>
        <c:axId val="146687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6689408"/>
        <c:crosses val="autoZero"/>
        <c:auto val="1"/>
        <c:lblAlgn val="ctr"/>
        <c:lblOffset val="100"/>
        <c:noMultiLvlLbl val="0"/>
      </c:catAx>
      <c:valAx>
        <c:axId val="146689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668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657011526901339E-2"/>
          <c:y val="0.86824730374904591"/>
          <c:w val="0.97480257057683672"/>
          <c:h val="0.119111492596020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мотивационная!$C$110:$J$110</cx:f>
        <cx:lvl ptCount="8">
          <cx:pt idx="0">Начальная школа</cx:pt>
          <cx:pt idx="1">ЦДО, музыка</cx:pt>
          <cx:pt idx="2">Математика, информатика</cx:pt>
          <cx:pt idx="3">Русский язык, литература</cx:pt>
          <cx:pt idx="4">Иностранный язык</cx:pt>
          <cx:pt idx="5">История</cx:pt>
          <cx:pt idx="6">Естественно-научные дисциплины</cx:pt>
          <cx:pt idx="7">среднее по школе</cx:pt>
        </cx:lvl>
      </cx:strDim>
      <cx:numDim type="val">
        <cx:f dir="row">мотивационная!$C$111:$J$111</cx:f>
        <cx:lvl ptCount="8" formatCode="Основной">
          <cx:pt idx="0">79</cx:pt>
          <cx:pt idx="1">84</cx:pt>
          <cx:pt idx="2">82</cx:pt>
          <cx:pt idx="3">86</cx:pt>
          <cx:pt idx="4">69</cx:pt>
          <cx:pt idx="5">78</cx:pt>
          <cx:pt idx="6">92</cx:pt>
          <cx:pt idx="7">81</cx:pt>
        </cx:lvl>
      </cx:numDim>
    </cx:data>
  </cx:chartData>
  <cx:chart>
    <cx:plotArea>
      <cx:plotAreaRegion>
        <cx:series layoutId="funnel" uniqueId="{58617057-5C1C-D846-AC44-07B044F76278}">
          <cx:tx>
            <cx:txData>
              <cx:f>мотивационная!$B$111</cx:f>
              <cx:v/>
            </cx:txData>
          </cx:tx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800" b="1" i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 sz="1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1" i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F08485-819C-BB43-A042-755D77338F9B}" type="doc">
      <dgm:prSet loTypeId="urn:microsoft.com/office/officeart/2005/8/layout/venn1" loCatId="" qsTypeId="urn:microsoft.com/office/officeart/2005/8/quickstyle/3d1" qsCatId="3D" csTypeId="urn:microsoft.com/office/officeart/2005/8/colors/colorful4" csCatId="colorful" phldr="1"/>
      <dgm:spPr/>
    </dgm:pt>
    <dgm:pt modelId="{24028AE1-4522-7445-A83C-0D87CD0E58B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могу</a:t>
          </a:r>
        </a:p>
      </dgm:t>
    </dgm:pt>
    <dgm:pt modelId="{EED30372-D3E8-8F4B-B88A-C8C8F5914D07}" type="parTrans" cxnId="{37D29228-C436-414C-BD8F-A50FB40800C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C07012-163F-9443-8FF2-F2D52E49F9EC}" type="sibTrans" cxnId="{37D29228-C436-414C-BD8F-A50FB40800C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09D5A6-CE72-EC47-9925-AF430B818F6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надо</a:t>
          </a:r>
        </a:p>
      </dgm:t>
    </dgm:pt>
    <dgm:pt modelId="{0F48AECE-08BC-484A-9A0A-B6556D3A1248}" type="parTrans" cxnId="{D02979CB-5B80-104B-A4FF-F13A34EDFC0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0574F-5DD7-3046-8C47-9F20D53CCC19}" type="sibTrans" cxnId="{D02979CB-5B80-104B-A4FF-F13A34EDFC0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09C46D-5A9B-9A4C-8B94-21B83FE78FBD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хочу</a:t>
          </a:r>
        </a:p>
      </dgm:t>
    </dgm:pt>
    <dgm:pt modelId="{406F7F20-6186-0E48-AB53-62055902E2A9}" type="parTrans" cxnId="{3F6F5EBB-1004-8D4D-B4FC-627A0FF9CEB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53949D-474C-2646-91ED-124F1E17B345}" type="sibTrans" cxnId="{3F6F5EBB-1004-8D4D-B4FC-627A0FF9CEB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2128BF-AECB-1940-A06B-CE91D33A7B59}" type="pres">
      <dgm:prSet presAssocID="{F9F08485-819C-BB43-A042-755D77338F9B}" presName="compositeShape" presStyleCnt="0">
        <dgm:presLayoutVars>
          <dgm:chMax val="7"/>
          <dgm:dir/>
          <dgm:resizeHandles val="exact"/>
        </dgm:presLayoutVars>
      </dgm:prSet>
      <dgm:spPr/>
    </dgm:pt>
    <dgm:pt modelId="{37F3B51E-FD0A-D64E-AE4A-C8C4DB271444}" type="pres">
      <dgm:prSet presAssocID="{24028AE1-4522-7445-A83C-0D87CD0E58B7}" presName="circ1" presStyleLbl="vennNode1" presStyleIdx="0" presStyleCnt="3"/>
      <dgm:spPr/>
    </dgm:pt>
    <dgm:pt modelId="{86983281-E50E-1240-9E5D-B8DF49A19B56}" type="pres">
      <dgm:prSet presAssocID="{24028AE1-4522-7445-A83C-0D87CD0E58B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E1BB118-F9B1-4A47-8A4D-42B6AE4E22A8}" type="pres">
      <dgm:prSet presAssocID="{7009D5A6-CE72-EC47-9925-AF430B818F61}" presName="circ2" presStyleLbl="vennNode1" presStyleIdx="1" presStyleCnt="3"/>
      <dgm:spPr/>
    </dgm:pt>
    <dgm:pt modelId="{5ED78CA4-2B62-C14A-BABD-DEFA5388EB4D}" type="pres">
      <dgm:prSet presAssocID="{7009D5A6-CE72-EC47-9925-AF430B818F6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35514D0-4805-BF4C-A2A1-32B2E1D5D8E3}" type="pres">
      <dgm:prSet presAssocID="{3109C46D-5A9B-9A4C-8B94-21B83FE78FBD}" presName="circ3" presStyleLbl="vennNode1" presStyleIdx="2" presStyleCnt="3"/>
      <dgm:spPr/>
    </dgm:pt>
    <dgm:pt modelId="{E8726CF7-8880-BB4F-94C1-62245B21664A}" type="pres">
      <dgm:prSet presAssocID="{3109C46D-5A9B-9A4C-8B94-21B83FE78FB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4EABE1E-D26F-4143-96A3-11DE9EEB44FC}" type="presOf" srcId="{24028AE1-4522-7445-A83C-0D87CD0E58B7}" destId="{37F3B51E-FD0A-D64E-AE4A-C8C4DB271444}" srcOrd="0" destOrd="0" presId="urn:microsoft.com/office/officeart/2005/8/layout/venn1"/>
    <dgm:cxn modelId="{37D29228-C436-414C-BD8F-A50FB40800CD}" srcId="{F9F08485-819C-BB43-A042-755D77338F9B}" destId="{24028AE1-4522-7445-A83C-0D87CD0E58B7}" srcOrd="0" destOrd="0" parTransId="{EED30372-D3E8-8F4B-B88A-C8C8F5914D07}" sibTransId="{42C07012-163F-9443-8FF2-F2D52E49F9EC}"/>
    <dgm:cxn modelId="{E94A3E55-EEDB-4C48-97D8-4683836B511C}" type="presOf" srcId="{3109C46D-5A9B-9A4C-8B94-21B83FE78FBD}" destId="{E8726CF7-8880-BB4F-94C1-62245B21664A}" srcOrd="1" destOrd="0" presId="urn:microsoft.com/office/officeart/2005/8/layout/venn1"/>
    <dgm:cxn modelId="{88DE176B-DF9D-DB46-B7E4-3F1DD8034533}" type="presOf" srcId="{24028AE1-4522-7445-A83C-0D87CD0E58B7}" destId="{86983281-E50E-1240-9E5D-B8DF49A19B56}" srcOrd="1" destOrd="0" presId="urn:microsoft.com/office/officeart/2005/8/layout/venn1"/>
    <dgm:cxn modelId="{D368B485-F7F2-754B-8F23-9C76B4209A46}" type="presOf" srcId="{7009D5A6-CE72-EC47-9925-AF430B818F61}" destId="{5ED78CA4-2B62-C14A-BABD-DEFA5388EB4D}" srcOrd="1" destOrd="0" presId="urn:microsoft.com/office/officeart/2005/8/layout/venn1"/>
    <dgm:cxn modelId="{EEA9E092-02C6-704E-B46D-0E1A08AA9BBE}" type="presOf" srcId="{F9F08485-819C-BB43-A042-755D77338F9B}" destId="{4B2128BF-AECB-1940-A06B-CE91D33A7B59}" srcOrd="0" destOrd="0" presId="urn:microsoft.com/office/officeart/2005/8/layout/venn1"/>
    <dgm:cxn modelId="{F86D1199-3EFC-A047-8DD1-B4BA2752BE05}" type="presOf" srcId="{7009D5A6-CE72-EC47-9925-AF430B818F61}" destId="{CE1BB118-F9B1-4A47-8A4D-42B6AE4E22A8}" srcOrd="0" destOrd="0" presId="urn:microsoft.com/office/officeart/2005/8/layout/venn1"/>
    <dgm:cxn modelId="{EB42CAA5-D811-9446-B18F-7D7CE7FC4655}" type="presOf" srcId="{3109C46D-5A9B-9A4C-8B94-21B83FE78FBD}" destId="{C35514D0-4805-BF4C-A2A1-32B2E1D5D8E3}" srcOrd="0" destOrd="0" presId="urn:microsoft.com/office/officeart/2005/8/layout/venn1"/>
    <dgm:cxn modelId="{3F6F5EBB-1004-8D4D-B4FC-627A0FF9CEBD}" srcId="{F9F08485-819C-BB43-A042-755D77338F9B}" destId="{3109C46D-5A9B-9A4C-8B94-21B83FE78FBD}" srcOrd="2" destOrd="0" parTransId="{406F7F20-6186-0E48-AB53-62055902E2A9}" sibTransId="{C053949D-474C-2646-91ED-124F1E17B345}"/>
    <dgm:cxn modelId="{D02979CB-5B80-104B-A4FF-F13A34EDFC0C}" srcId="{F9F08485-819C-BB43-A042-755D77338F9B}" destId="{7009D5A6-CE72-EC47-9925-AF430B818F61}" srcOrd="1" destOrd="0" parTransId="{0F48AECE-08BC-484A-9A0A-B6556D3A1248}" sibTransId="{02B0574F-5DD7-3046-8C47-9F20D53CCC19}"/>
    <dgm:cxn modelId="{BAB7DEF0-5532-F542-9C05-BAE2F5FA2F20}" type="presParOf" srcId="{4B2128BF-AECB-1940-A06B-CE91D33A7B59}" destId="{37F3B51E-FD0A-D64E-AE4A-C8C4DB271444}" srcOrd="0" destOrd="0" presId="urn:microsoft.com/office/officeart/2005/8/layout/venn1"/>
    <dgm:cxn modelId="{477BC7ED-C494-134F-9344-7C6A28B1E44E}" type="presParOf" srcId="{4B2128BF-AECB-1940-A06B-CE91D33A7B59}" destId="{86983281-E50E-1240-9E5D-B8DF49A19B56}" srcOrd="1" destOrd="0" presId="urn:microsoft.com/office/officeart/2005/8/layout/venn1"/>
    <dgm:cxn modelId="{30B143DB-EA9C-9248-9C42-44976D578EBF}" type="presParOf" srcId="{4B2128BF-AECB-1940-A06B-CE91D33A7B59}" destId="{CE1BB118-F9B1-4A47-8A4D-42B6AE4E22A8}" srcOrd="2" destOrd="0" presId="urn:microsoft.com/office/officeart/2005/8/layout/venn1"/>
    <dgm:cxn modelId="{0147A8A6-4077-7746-B8E5-3AFF204EE9DB}" type="presParOf" srcId="{4B2128BF-AECB-1940-A06B-CE91D33A7B59}" destId="{5ED78CA4-2B62-C14A-BABD-DEFA5388EB4D}" srcOrd="3" destOrd="0" presId="urn:microsoft.com/office/officeart/2005/8/layout/venn1"/>
    <dgm:cxn modelId="{47FC679A-0D8C-224E-9131-22DEADF479B4}" type="presParOf" srcId="{4B2128BF-AECB-1940-A06B-CE91D33A7B59}" destId="{C35514D0-4805-BF4C-A2A1-32B2E1D5D8E3}" srcOrd="4" destOrd="0" presId="urn:microsoft.com/office/officeart/2005/8/layout/venn1"/>
    <dgm:cxn modelId="{EFFB0A75-9DB7-724F-AA8B-E118D6FC9DE4}" type="presParOf" srcId="{4B2128BF-AECB-1940-A06B-CE91D33A7B59}" destId="{E8726CF7-8880-BB4F-94C1-62245B21664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35F92F-6854-8E4D-9236-8FD808CA0A93}" type="doc">
      <dgm:prSet loTypeId="urn:microsoft.com/office/officeart/2008/layout/VerticalCurvedList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F92712E-9AF6-C848-9563-C5C6CAEDF8BF}">
      <dgm:prSet phldrT="[Текст]"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мотивов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деятельности</a:t>
          </a:r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, значимых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для учеников</a:t>
          </a:r>
        </a:p>
      </dgm:t>
    </dgm:pt>
    <dgm:pt modelId="{2836C532-B790-0B41-B11D-A0FD45F58AD5}" type="parTrans" cxnId="{E1A1E29F-87CF-8F40-9B49-EDDC915A2A3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B59B40-0D0C-D04D-9F1C-EDD46D371AE8}" type="sibTrans" cxnId="{E1A1E29F-87CF-8F40-9B49-EDDC915A2A3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32A00F-7F80-EF44-943A-21A5D17F5BB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потенциала индивидуального </a:t>
          </a:r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подхода для стимулирования познавательной мотивации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0025DC-7513-9640-8C42-7486A19121B0}" type="parTrans" cxnId="{2AE015E5-ACE9-6549-B93F-AEDED5D37BE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B7EF39-72E2-E54B-B03C-5D3DD4662CA1}" type="sibTrans" cxnId="{2AE015E5-ACE9-6549-B93F-AEDED5D37BE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FB6233-0830-5642-81FA-149BF7EB3219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социально-психологической атмосферы занятия для стимулирования познавательной мотивации</a:t>
          </a:r>
        </a:p>
      </dgm:t>
    </dgm:pt>
    <dgm:pt modelId="{D839DE37-8721-964D-B8B2-1E1DDBED060C}" type="parTrans" cxnId="{2D7DDD54-11AC-A846-BE87-CDA13E0DA04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BE9FA-38ED-4240-B018-14024AB2FF38}" type="sibTrans" cxnId="{2D7DDD54-11AC-A846-BE87-CDA13E0DA04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FCAA50-8F5D-FA42-8987-EC6613E8656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самостоятельности личности</a:t>
          </a:r>
        </a:p>
      </dgm:t>
    </dgm:pt>
    <dgm:pt modelId="{EB277EFC-1D9A-2843-BFA8-3DCA73B11094}" type="parTrans" cxnId="{270FB856-E173-244C-8E3D-5E530FF1275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E83DE4-054F-7D4F-831F-040CC6669426}" type="sibTrans" cxnId="{270FB856-E173-244C-8E3D-5E530FF1275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E4885C-8234-8F48-9AC9-803D0B899662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своевременной адекватной обратной связи</a:t>
          </a:r>
        </a:p>
      </dgm:t>
    </dgm:pt>
    <dgm:pt modelId="{40BEC9C4-9F5A-0742-BC87-860E6110A5CE}" type="parTrans" cxnId="{A67F4384-4F7A-9A44-98FE-35FEECF9081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33F0C-5291-2C43-804C-1E9D19244102}" type="sibTrans" cxnId="{A67F4384-4F7A-9A44-98FE-35FEECF9081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3CF6E2-C7C0-F34F-8391-359CD393E0E2}" type="pres">
      <dgm:prSet presAssocID="{0635F92F-6854-8E4D-9236-8FD808CA0A93}" presName="Name0" presStyleCnt="0">
        <dgm:presLayoutVars>
          <dgm:chMax val="7"/>
          <dgm:chPref val="7"/>
          <dgm:dir/>
        </dgm:presLayoutVars>
      </dgm:prSet>
      <dgm:spPr/>
    </dgm:pt>
    <dgm:pt modelId="{56FCB2D9-0497-3E47-88A2-E31EB4FCDA9C}" type="pres">
      <dgm:prSet presAssocID="{0635F92F-6854-8E4D-9236-8FD808CA0A93}" presName="Name1" presStyleCnt="0"/>
      <dgm:spPr/>
    </dgm:pt>
    <dgm:pt modelId="{6CE88F77-CE56-854F-9320-C2F63CCA27F6}" type="pres">
      <dgm:prSet presAssocID="{0635F92F-6854-8E4D-9236-8FD808CA0A93}" presName="cycle" presStyleCnt="0"/>
      <dgm:spPr/>
    </dgm:pt>
    <dgm:pt modelId="{A06D7626-2BA0-C341-993F-35F50D6F56C7}" type="pres">
      <dgm:prSet presAssocID="{0635F92F-6854-8E4D-9236-8FD808CA0A93}" presName="srcNode" presStyleLbl="node1" presStyleIdx="0" presStyleCnt="5"/>
      <dgm:spPr/>
    </dgm:pt>
    <dgm:pt modelId="{29418207-AEF5-174F-9029-137C3D1D758F}" type="pres">
      <dgm:prSet presAssocID="{0635F92F-6854-8E4D-9236-8FD808CA0A93}" presName="conn" presStyleLbl="parChTrans1D2" presStyleIdx="0" presStyleCnt="1"/>
      <dgm:spPr/>
    </dgm:pt>
    <dgm:pt modelId="{FDF25610-8B8C-2148-BE61-86696CFDEA83}" type="pres">
      <dgm:prSet presAssocID="{0635F92F-6854-8E4D-9236-8FD808CA0A93}" presName="extraNode" presStyleLbl="node1" presStyleIdx="0" presStyleCnt="5"/>
      <dgm:spPr/>
    </dgm:pt>
    <dgm:pt modelId="{A1748932-F13E-0846-BDF6-0CBFC8E430FD}" type="pres">
      <dgm:prSet presAssocID="{0635F92F-6854-8E4D-9236-8FD808CA0A93}" presName="dstNode" presStyleLbl="node1" presStyleIdx="0" presStyleCnt="5"/>
      <dgm:spPr/>
    </dgm:pt>
    <dgm:pt modelId="{06AEE28A-20CD-D14C-BCBF-0EB2F46AB403}" type="pres">
      <dgm:prSet presAssocID="{0F92712E-9AF6-C848-9563-C5C6CAEDF8BF}" presName="text_1" presStyleLbl="node1" presStyleIdx="0" presStyleCnt="5">
        <dgm:presLayoutVars>
          <dgm:bulletEnabled val="1"/>
        </dgm:presLayoutVars>
      </dgm:prSet>
      <dgm:spPr/>
    </dgm:pt>
    <dgm:pt modelId="{604D5016-0503-FD4B-BC15-0D2481F8ACA5}" type="pres">
      <dgm:prSet presAssocID="{0F92712E-9AF6-C848-9563-C5C6CAEDF8BF}" presName="accent_1" presStyleCnt="0"/>
      <dgm:spPr/>
    </dgm:pt>
    <dgm:pt modelId="{26F142E2-E82A-CD43-BA25-4A9F17C51209}" type="pres">
      <dgm:prSet presAssocID="{0F92712E-9AF6-C848-9563-C5C6CAEDF8BF}" presName="accentRepeatNode" presStyleLbl="solidFgAcc1" presStyleIdx="0" presStyleCnt="5"/>
      <dgm:spPr/>
    </dgm:pt>
    <dgm:pt modelId="{F2B36DBA-6E75-9047-BFC3-A0117F1DCB2D}" type="pres">
      <dgm:prSet presAssocID="{F432A00F-7F80-EF44-943A-21A5D17F5BBA}" presName="text_2" presStyleLbl="node1" presStyleIdx="1" presStyleCnt="5">
        <dgm:presLayoutVars>
          <dgm:bulletEnabled val="1"/>
        </dgm:presLayoutVars>
      </dgm:prSet>
      <dgm:spPr/>
    </dgm:pt>
    <dgm:pt modelId="{7DC63795-A0ED-D748-AF52-4EAEBD3DFAA7}" type="pres">
      <dgm:prSet presAssocID="{F432A00F-7F80-EF44-943A-21A5D17F5BBA}" presName="accent_2" presStyleCnt="0"/>
      <dgm:spPr/>
    </dgm:pt>
    <dgm:pt modelId="{2E3FBBF1-9793-1B4F-B9F3-2826054EA495}" type="pres">
      <dgm:prSet presAssocID="{F432A00F-7F80-EF44-943A-21A5D17F5BBA}" presName="accentRepeatNode" presStyleLbl="solidFgAcc1" presStyleIdx="1" presStyleCnt="5"/>
      <dgm:spPr/>
    </dgm:pt>
    <dgm:pt modelId="{4EB31958-20A7-3049-BCEC-E8E0D2FABB89}" type="pres">
      <dgm:prSet presAssocID="{E8FB6233-0830-5642-81FA-149BF7EB3219}" presName="text_3" presStyleLbl="node1" presStyleIdx="2" presStyleCnt="5">
        <dgm:presLayoutVars>
          <dgm:bulletEnabled val="1"/>
        </dgm:presLayoutVars>
      </dgm:prSet>
      <dgm:spPr/>
    </dgm:pt>
    <dgm:pt modelId="{C1498472-B26D-8241-94DA-58C18779E3DF}" type="pres">
      <dgm:prSet presAssocID="{E8FB6233-0830-5642-81FA-149BF7EB3219}" presName="accent_3" presStyleCnt="0"/>
      <dgm:spPr/>
    </dgm:pt>
    <dgm:pt modelId="{315ADBB7-1FE4-A442-A545-4D5BD4B5C5F9}" type="pres">
      <dgm:prSet presAssocID="{E8FB6233-0830-5642-81FA-149BF7EB3219}" presName="accentRepeatNode" presStyleLbl="solidFgAcc1" presStyleIdx="2" presStyleCnt="5"/>
      <dgm:spPr/>
    </dgm:pt>
    <dgm:pt modelId="{CB41CA95-7C91-2D44-9EF1-19B40BE357C7}" type="pres">
      <dgm:prSet presAssocID="{E9FCAA50-8F5D-FA42-8987-EC6613E8656E}" presName="text_4" presStyleLbl="node1" presStyleIdx="3" presStyleCnt="5">
        <dgm:presLayoutVars>
          <dgm:bulletEnabled val="1"/>
        </dgm:presLayoutVars>
      </dgm:prSet>
      <dgm:spPr/>
    </dgm:pt>
    <dgm:pt modelId="{44A3B711-AA39-7B42-9D03-B43D73AB41CF}" type="pres">
      <dgm:prSet presAssocID="{E9FCAA50-8F5D-FA42-8987-EC6613E8656E}" presName="accent_4" presStyleCnt="0"/>
      <dgm:spPr/>
    </dgm:pt>
    <dgm:pt modelId="{64361408-613D-2E4D-9B7D-39D2B0D086AA}" type="pres">
      <dgm:prSet presAssocID="{E9FCAA50-8F5D-FA42-8987-EC6613E8656E}" presName="accentRepeatNode" presStyleLbl="solidFgAcc1" presStyleIdx="3" presStyleCnt="5"/>
      <dgm:spPr/>
    </dgm:pt>
    <dgm:pt modelId="{EBED6C19-89E6-6B46-B41F-65BA5426422F}" type="pres">
      <dgm:prSet presAssocID="{B6E4885C-8234-8F48-9AC9-803D0B899662}" presName="text_5" presStyleLbl="node1" presStyleIdx="4" presStyleCnt="5">
        <dgm:presLayoutVars>
          <dgm:bulletEnabled val="1"/>
        </dgm:presLayoutVars>
      </dgm:prSet>
      <dgm:spPr/>
    </dgm:pt>
    <dgm:pt modelId="{BC2F7D14-F2A6-ED46-BA48-24B296913479}" type="pres">
      <dgm:prSet presAssocID="{B6E4885C-8234-8F48-9AC9-803D0B899662}" presName="accent_5" presStyleCnt="0"/>
      <dgm:spPr/>
    </dgm:pt>
    <dgm:pt modelId="{ECCE019D-EBC9-9845-8010-B1F17029B1A5}" type="pres">
      <dgm:prSet presAssocID="{B6E4885C-8234-8F48-9AC9-803D0B899662}" presName="accentRepeatNode" presStyleLbl="solidFgAcc1" presStyleIdx="4" presStyleCnt="5"/>
      <dgm:spPr/>
    </dgm:pt>
  </dgm:ptLst>
  <dgm:cxnLst>
    <dgm:cxn modelId="{76F99035-CEE9-0346-9A91-517AAA21EA61}" type="presOf" srcId="{E8FB6233-0830-5642-81FA-149BF7EB3219}" destId="{4EB31958-20A7-3049-BCEC-E8E0D2FABB89}" srcOrd="0" destOrd="0" presId="urn:microsoft.com/office/officeart/2008/layout/VerticalCurvedList"/>
    <dgm:cxn modelId="{2D7DDD54-11AC-A846-BE87-CDA13E0DA046}" srcId="{0635F92F-6854-8E4D-9236-8FD808CA0A93}" destId="{E8FB6233-0830-5642-81FA-149BF7EB3219}" srcOrd="2" destOrd="0" parTransId="{D839DE37-8721-964D-B8B2-1E1DDBED060C}" sibTransId="{E12BE9FA-38ED-4240-B018-14024AB2FF38}"/>
    <dgm:cxn modelId="{270FB856-E173-244C-8E3D-5E530FF12753}" srcId="{0635F92F-6854-8E4D-9236-8FD808CA0A93}" destId="{E9FCAA50-8F5D-FA42-8987-EC6613E8656E}" srcOrd="3" destOrd="0" parTransId="{EB277EFC-1D9A-2843-BFA8-3DCA73B11094}" sibTransId="{DBE83DE4-054F-7D4F-831F-040CC6669426}"/>
    <dgm:cxn modelId="{5EC4A65B-B160-0444-A519-5F58160AEB0C}" type="presOf" srcId="{F432A00F-7F80-EF44-943A-21A5D17F5BBA}" destId="{F2B36DBA-6E75-9047-BFC3-A0117F1DCB2D}" srcOrd="0" destOrd="0" presId="urn:microsoft.com/office/officeart/2008/layout/VerticalCurvedList"/>
    <dgm:cxn modelId="{E8FBAA5C-3CA3-9E44-ADB7-C938F6094180}" type="presOf" srcId="{0F92712E-9AF6-C848-9563-C5C6CAEDF8BF}" destId="{06AEE28A-20CD-D14C-BCBF-0EB2F46AB403}" srcOrd="0" destOrd="0" presId="urn:microsoft.com/office/officeart/2008/layout/VerticalCurvedList"/>
    <dgm:cxn modelId="{A67F4384-4F7A-9A44-98FE-35FEECF90813}" srcId="{0635F92F-6854-8E4D-9236-8FD808CA0A93}" destId="{B6E4885C-8234-8F48-9AC9-803D0B899662}" srcOrd="4" destOrd="0" parTransId="{40BEC9C4-9F5A-0742-BC87-860E6110A5CE}" sibTransId="{50433F0C-5291-2C43-804C-1E9D19244102}"/>
    <dgm:cxn modelId="{2E547290-FD08-B747-B21F-2E162F78CE61}" type="presOf" srcId="{B6E4885C-8234-8F48-9AC9-803D0B899662}" destId="{EBED6C19-89E6-6B46-B41F-65BA5426422F}" srcOrd="0" destOrd="0" presId="urn:microsoft.com/office/officeart/2008/layout/VerticalCurvedList"/>
    <dgm:cxn modelId="{E1A1E29F-87CF-8F40-9B49-EDDC915A2A30}" srcId="{0635F92F-6854-8E4D-9236-8FD808CA0A93}" destId="{0F92712E-9AF6-C848-9563-C5C6CAEDF8BF}" srcOrd="0" destOrd="0" parTransId="{2836C532-B790-0B41-B11D-A0FD45F58AD5}" sibTransId="{50B59B40-0D0C-D04D-9F1C-EDD46D371AE8}"/>
    <dgm:cxn modelId="{75BF45DF-BADA-804D-ACA4-C601B5CAC4AF}" type="presOf" srcId="{E9FCAA50-8F5D-FA42-8987-EC6613E8656E}" destId="{CB41CA95-7C91-2D44-9EF1-19B40BE357C7}" srcOrd="0" destOrd="0" presId="urn:microsoft.com/office/officeart/2008/layout/VerticalCurvedList"/>
    <dgm:cxn modelId="{2AE015E5-ACE9-6549-B93F-AEDED5D37BE0}" srcId="{0635F92F-6854-8E4D-9236-8FD808CA0A93}" destId="{F432A00F-7F80-EF44-943A-21A5D17F5BBA}" srcOrd="1" destOrd="0" parTransId="{960025DC-7513-9640-8C42-7486A19121B0}" sibTransId="{71B7EF39-72E2-E54B-B03C-5D3DD4662CA1}"/>
    <dgm:cxn modelId="{3515B1E5-EF2C-ED49-A4B9-F0346319A2D7}" type="presOf" srcId="{0635F92F-6854-8E4D-9236-8FD808CA0A93}" destId="{693CF6E2-C7C0-F34F-8391-359CD393E0E2}" srcOrd="0" destOrd="0" presId="urn:microsoft.com/office/officeart/2008/layout/VerticalCurvedList"/>
    <dgm:cxn modelId="{E28EABEF-554E-DC41-837F-D97D492264F0}" type="presOf" srcId="{50B59B40-0D0C-D04D-9F1C-EDD46D371AE8}" destId="{29418207-AEF5-174F-9029-137C3D1D758F}" srcOrd="0" destOrd="0" presId="urn:microsoft.com/office/officeart/2008/layout/VerticalCurvedList"/>
    <dgm:cxn modelId="{873D7ACC-E7B9-354F-9BAF-C29A5DEF66DC}" type="presParOf" srcId="{693CF6E2-C7C0-F34F-8391-359CD393E0E2}" destId="{56FCB2D9-0497-3E47-88A2-E31EB4FCDA9C}" srcOrd="0" destOrd="0" presId="urn:microsoft.com/office/officeart/2008/layout/VerticalCurvedList"/>
    <dgm:cxn modelId="{B88D2C6B-FD77-5341-9FEB-D88E3F93FF45}" type="presParOf" srcId="{56FCB2D9-0497-3E47-88A2-E31EB4FCDA9C}" destId="{6CE88F77-CE56-854F-9320-C2F63CCA27F6}" srcOrd="0" destOrd="0" presId="urn:microsoft.com/office/officeart/2008/layout/VerticalCurvedList"/>
    <dgm:cxn modelId="{6AD4228F-7A04-FF45-BD64-2A079035BADE}" type="presParOf" srcId="{6CE88F77-CE56-854F-9320-C2F63CCA27F6}" destId="{A06D7626-2BA0-C341-993F-35F50D6F56C7}" srcOrd="0" destOrd="0" presId="urn:microsoft.com/office/officeart/2008/layout/VerticalCurvedList"/>
    <dgm:cxn modelId="{EA08645F-1959-EA4D-A8E3-A52BEEB54C4E}" type="presParOf" srcId="{6CE88F77-CE56-854F-9320-C2F63CCA27F6}" destId="{29418207-AEF5-174F-9029-137C3D1D758F}" srcOrd="1" destOrd="0" presId="urn:microsoft.com/office/officeart/2008/layout/VerticalCurvedList"/>
    <dgm:cxn modelId="{50D1440B-737A-6F41-8205-847E4512E2F0}" type="presParOf" srcId="{6CE88F77-CE56-854F-9320-C2F63CCA27F6}" destId="{FDF25610-8B8C-2148-BE61-86696CFDEA83}" srcOrd="2" destOrd="0" presId="urn:microsoft.com/office/officeart/2008/layout/VerticalCurvedList"/>
    <dgm:cxn modelId="{E952A750-B07B-504E-9AE8-CC7916290DF3}" type="presParOf" srcId="{6CE88F77-CE56-854F-9320-C2F63CCA27F6}" destId="{A1748932-F13E-0846-BDF6-0CBFC8E430FD}" srcOrd="3" destOrd="0" presId="urn:microsoft.com/office/officeart/2008/layout/VerticalCurvedList"/>
    <dgm:cxn modelId="{15240C75-5FBA-B646-953B-291451C8CA22}" type="presParOf" srcId="{56FCB2D9-0497-3E47-88A2-E31EB4FCDA9C}" destId="{06AEE28A-20CD-D14C-BCBF-0EB2F46AB403}" srcOrd="1" destOrd="0" presId="urn:microsoft.com/office/officeart/2008/layout/VerticalCurvedList"/>
    <dgm:cxn modelId="{8691173E-69DD-254A-A4D0-B773D431B137}" type="presParOf" srcId="{56FCB2D9-0497-3E47-88A2-E31EB4FCDA9C}" destId="{604D5016-0503-FD4B-BC15-0D2481F8ACA5}" srcOrd="2" destOrd="0" presId="urn:microsoft.com/office/officeart/2008/layout/VerticalCurvedList"/>
    <dgm:cxn modelId="{112D1AA1-23DB-1F4C-BB5F-29B5EFFDCE46}" type="presParOf" srcId="{604D5016-0503-FD4B-BC15-0D2481F8ACA5}" destId="{26F142E2-E82A-CD43-BA25-4A9F17C51209}" srcOrd="0" destOrd="0" presId="urn:microsoft.com/office/officeart/2008/layout/VerticalCurvedList"/>
    <dgm:cxn modelId="{824ADE54-013B-A642-A20A-B6B4AE95B38C}" type="presParOf" srcId="{56FCB2D9-0497-3E47-88A2-E31EB4FCDA9C}" destId="{F2B36DBA-6E75-9047-BFC3-A0117F1DCB2D}" srcOrd="3" destOrd="0" presId="urn:microsoft.com/office/officeart/2008/layout/VerticalCurvedList"/>
    <dgm:cxn modelId="{A6F8774A-3A56-704F-A834-4D2E2B6FD9FA}" type="presParOf" srcId="{56FCB2D9-0497-3E47-88A2-E31EB4FCDA9C}" destId="{7DC63795-A0ED-D748-AF52-4EAEBD3DFAA7}" srcOrd="4" destOrd="0" presId="urn:microsoft.com/office/officeart/2008/layout/VerticalCurvedList"/>
    <dgm:cxn modelId="{61DDE92F-7164-584F-A702-3FBF516763A0}" type="presParOf" srcId="{7DC63795-A0ED-D748-AF52-4EAEBD3DFAA7}" destId="{2E3FBBF1-9793-1B4F-B9F3-2826054EA495}" srcOrd="0" destOrd="0" presId="urn:microsoft.com/office/officeart/2008/layout/VerticalCurvedList"/>
    <dgm:cxn modelId="{5F0AB2B0-713D-6B48-A496-23DAFA7B1972}" type="presParOf" srcId="{56FCB2D9-0497-3E47-88A2-E31EB4FCDA9C}" destId="{4EB31958-20A7-3049-BCEC-E8E0D2FABB89}" srcOrd="5" destOrd="0" presId="urn:microsoft.com/office/officeart/2008/layout/VerticalCurvedList"/>
    <dgm:cxn modelId="{270D6806-FE6D-104F-B237-033B1160D30F}" type="presParOf" srcId="{56FCB2D9-0497-3E47-88A2-E31EB4FCDA9C}" destId="{C1498472-B26D-8241-94DA-58C18779E3DF}" srcOrd="6" destOrd="0" presId="urn:microsoft.com/office/officeart/2008/layout/VerticalCurvedList"/>
    <dgm:cxn modelId="{632FFB02-7725-494A-826D-071F750F9351}" type="presParOf" srcId="{C1498472-B26D-8241-94DA-58C18779E3DF}" destId="{315ADBB7-1FE4-A442-A545-4D5BD4B5C5F9}" srcOrd="0" destOrd="0" presId="urn:microsoft.com/office/officeart/2008/layout/VerticalCurvedList"/>
    <dgm:cxn modelId="{C69CF37A-27D5-D749-9685-B5675D44E617}" type="presParOf" srcId="{56FCB2D9-0497-3E47-88A2-E31EB4FCDA9C}" destId="{CB41CA95-7C91-2D44-9EF1-19B40BE357C7}" srcOrd="7" destOrd="0" presId="urn:microsoft.com/office/officeart/2008/layout/VerticalCurvedList"/>
    <dgm:cxn modelId="{ECB037EC-EE18-CA45-AE43-71AB2AF94E9A}" type="presParOf" srcId="{56FCB2D9-0497-3E47-88A2-E31EB4FCDA9C}" destId="{44A3B711-AA39-7B42-9D03-B43D73AB41CF}" srcOrd="8" destOrd="0" presId="urn:microsoft.com/office/officeart/2008/layout/VerticalCurvedList"/>
    <dgm:cxn modelId="{98F8004B-5F08-F54C-A412-506CAC30CC54}" type="presParOf" srcId="{44A3B711-AA39-7B42-9D03-B43D73AB41CF}" destId="{64361408-613D-2E4D-9B7D-39D2B0D086AA}" srcOrd="0" destOrd="0" presId="urn:microsoft.com/office/officeart/2008/layout/VerticalCurvedList"/>
    <dgm:cxn modelId="{3940ABFF-2293-B949-9C97-8B034C97E9A8}" type="presParOf" srcId="{56FCB2D9-0497-3E47-88A2-E31EB4FCDA9C}" destId="{EBED6C19-89E6-6B46-B41F-65BA5426422F}" srcOrd="9" destOrd="0" presId="urn:microsoft.com/office/officeart/2008/layout/VerticalCurvedList"/>
    <dgm:cxn modelId="{374F18D2-77E4-B146-816D-ACD662C6010B}" type="presParOf" srcId="{56FCB2D9-0497-3E47-88A2-E31EB4FCDA9C}" destId="{BC2F7D14-F2A6-ED46-BA48-24B296913479}" srcOrd="10" destOrd="0" presId="urn:microsoft.com/office/officeart/2008/layout/VerticalCurvedList"/>
    <dgm:cxn modelId="{742DC28E-4B94-114E-B4C4-818D4EA07F26}" type="presParOf" srcId="{BC2F7D14-F2A6-ED46-BA48-24B296913479}" destId="{ECCE019D-EBC9-9845-8010-B1F17029B1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3B51E-FD0A-D64E-AE4A-C8C4DB271444}">
      <dsp:nvSpPr>
        <dsp:cNvPr id="0" name=""/>
        <dsp:cNvSpPr/>
      </dsp:nvSpPr>
      <dsp:spPr>
        <a:xfrm>
          <a:off x="2330978" y="67538"/>
          <a:ext cx="3241833" cy="324183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могу</a:t>
          </a:r>
        </a:p>
      </dsp:txBody>
      <dsp:txXfrm>
        <a:off x="2763222" y="634858"/>
        <a:ext cx="2377344" cy="1458824"/>
      </dsp:txXfrm>
    </dsp:sp>
    <dsp:sp modelId="{CE1BB118-F9B1-4A47-8A4D-42B6AE4E22A8}">
      <dsp:nvSpPr>
        <dsp:cNvPr id="0" name=""/>
        <dsp:cNvSpPr/>
      </dsp:nvSpPr>
      <dsp:spPr>
        <a:xfrm>
          <a:off x="3500739" y="2093683"/>
          <a:ext cx="3241833" cy="3241833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надо</a:t>
          </a:r>
        </a:p>
      </dsp:txBody>
      <dsp:txXfrm>
        <a:off x="4492200" y="2931157"/>
        <a:ext cx="1945099" cy="1783008"/>
      </dsp:txXfrm>
    </dsp:sp>
    <dsp:sp modelId="{C35514D0-4805-BF4C-A2A1-32B2E1D5D8E3}">
      <dsp:nvSpPr>
        <dsp:cNvPr id="0" name=""/>
        <dsp:cNvSpPr/>
      </dsp:nvSpPr>
      <dsp:spPr>
        <a:xfrm>
          <a:off x="1161217" y="2093683"/>
          <a:ext cx="3241833" cy="3241833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хочу</a:t>
          </a:r>
        </a:p>
      </dsp:txBody>
      <dsp:txXfrm>
        <a:off x="1466489" y="2931157"/>
        <a:ext cx="1945099" cy="1783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18207-AEF5-174F-9029-137C3D1D758F}">
      <dsp:nvSpPr>
        <dsp:cNvPr id="0" name=""/>
        <dsp:cNvSpPr/>
      </dsp:nvSpPr>
      <dsp:spPr>
        <a:xfrm>
          <a:off x="-6387682" y="-977044"/>
          <a:ext cx="7603182" cy="7603182"/>
        </a:xfrm>
        <a:prstGeom prst="blockArc">
          <a:avLst>
            <a:gd name="adj1" fmla="val 18900000"/>
            <a:gd name="adj2" fmla="val 2700000"/>
            <a:gd name="adj3" fmla="val 284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EE28A-20CD-D14C-BCBF-0EB2F46AB403}">
      <dsp:nvSpPr>
        <dsp:cNvPr id="0" name=""/>
        <dsp:cNvSpPr/>
      </dsp:nvSpPr>
      <dsp:spPr>
        <a:xfrm>
          <a:off x="531010" y="352955"/>
          <a:ext cx="8029727" cy="70636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67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мотивов 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деятельности</a:t>
          </a:r>
          <a:r>
            <a:rPr lang="ru-RU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, значимых 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учеников</a:t>
          </a:r>
        </a:p>
      </dsp:txBody>
      <dsp:txXfrm>
        <a:off x="531010" y="352955"/>
        <a:ext cx="8029727" cy="706362"/>
      </dsp:txXfrm>
    </dsp:sp>
    <dsp:sp modelId="{26F142E2-E82A-CD43-BA25-4A9F17C51209}">
      <dsp:nvSpPr>
        <dsp:cNvPr id="0" name=""/>
        <dsp:cNvSpPr/>
      </dsp:nvSpPr>
      <dsp:spPr>
        <a:xfrm>
          <a:off x="89533" y="264660"/>
          <a:ext cx="882953" cy="8829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2B36DBA-6E75-9047-BFC3-A0117F1DCB2D}">
      <dsp:nvSpPr>
        <dsp:cNvPr id="0" name=""/>
        <dsp:cNvSpPr/>
      </dsp:nvSpPr>
      <dsp:spPr>
        <a:xfrm>
          <a:off x="1037169" y="1412160"/>
          <a:ext cx="7523568" cy="706362"/>
        </a:xfrm>
        <a:prstGeom prst="rect">
          <a:avLst/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67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потенциала индивидуального </a:t>
          </a:r>
          <a:r>
            <a:rPr lang="ru-RU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подхода для стимулирования познавательной мотивации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7169" y="1412160"/>
        <a:ext cx="7523568" cy="706362"/>
      </dsp:txXfrm>
    </dsp:sp>
    <dsp:sp modelId="{2E3FBBF1-9793-1B4F-B9F3-2826054EA495}">
      <dsp:nvSpPr>
        <dsp:cNvPr id="0" name=""/>
        <dsp:cNvSpPr/>
      </dsp:nvSpPr>
      <dsp:spPr>
        <a:xfrm>
          <a:off x="595692" y="1323865"/>
          <a:ext cx="882953" cy="8829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EB31958-20A7-3049-BCEC-E8E0D2FABB89}">
      <dsp:nvSpPr>
        <dsp:cNvPr id="0" name=""/>
        <dsp:cNvSpPr/>
      </dsp:nvSpPr>
      <dsp:spPr>
        <a:xfrm>
          <a:off x="1192519" y="2471365"/>
          <a:ext cx="7368218" cy="706362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67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социально-психологической атмосферы занятия для стимулирования познавательной мотивации</a:t>
          </a:r>
        </a:p>
      </dsp:txBody>
      <dsp:txXfrm>
        <a:off x="1192519" y="2471365"/>
        <a:ext cx="7368218" cy="706362"/>
      </dsp:txXfrm>
    </dsp:sp>
    <dsp:sp modelId="{315ADBB7-1FE4-A442-A545-4D5BD4B5C5F9}">
      <dsp:nvSpPr>
        <dsp:cNvPr id="0" name=""/>
        <dsp:cNvSpPr/>
      </dsp:nvSpPr>
      <dsp:spPr>
        <a:xfrm>
          <a:off x="751042" y="2383070"/>
          <a:ext cx="882953" cy="8829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B41CA95-7C91-2D44-9EF1-19B40BE357C7}">
      <dsp:nvSpPr>
        <dsp:cNvPr id="0" name=""/>
        <dsp:cNvSpPr/>
      </dsp:nvSpPr>
      <dsp:spPr>
        <a:xfrm>
          <a:off x="1037169" y="3530570"/>
          <a:ext cx="7523568" cy="706362"/>
        </a:xfrm>
        <a:prstGeom prst="rect">
          <a:avLst/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67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самостоятельности личности</a:t>
          </a:r>
        </a:p>
      </dsp:txBody>
      <dsp:txXfrm>
        <a:off x="1037169" y="3530570"/>
        <a:ext cx="7523568" cy="706362"/>
      </dsp:txXfrm>
    </dsp:sp>
    <dsp:sp modelId="{64361408-613D-2E4D-9B7D-39D2B0D086AA}">
      <dsp:nvSpPr>
        <dsp:cNvPr id="0" name=""/>
        <dsp:cNvSpPr/>
      </dsp:nvSpPr>
      <dsp:spPr>
        <a:xfrm>
          <a:off x="595692" y="3442275"/>
          <a:ext cx="882953" cy="8829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BED6C19-89E6-6B46-B41F-65BA5426422F}">
      <dsp:nvSpPr>
        <dsp:cNvPr id="0" name=""/>
        <dsp:cNvSpPr/>
      </dsp:nvSpPr>
      <dsp:spPr>
        <a:xfrm>
          <a:off x="531010" y="4589775"/>
          <a:ext cx="8029727" cy="706362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67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своевременной адекватной обратной связи</a:t>
          </a:r>
        </a:p>
      </dsp:txBody>
      <dsp:txXfrm>
        <a:off x="531010" y="4589775"/>
        <a:ext cx="8029727" cy="706362"/>
      </dsp:txXfrm>
    </dsp:sp>
    <dsp:sp modelId="{ECCE019D-EBC9-9845-8010-B1F17029B1A5}">
      <dsp:nvSpPr>
        <dsp:cNvPr id="0" name=""/>
        <dsp:cNvSpPr/>
      </dsp:nvSpPr>
      <dsp:spPr>
        <a:xfrm>
          <a:off x="89533" y="4501480"/>
          <a:ext cx="882953" cy="8829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F9699-EA1C-2D46-98B5-991DA619F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023262-15A6-D440-86C5-D7EAED3E5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50B221-0802-5344-B24D-3855ACCE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DE041F-C815-A249-96B3-B562B58D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160E5F-BAC3-CC44-BB68-1FF5BAE7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05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4E8EF-FBEC-484E-8B8A-91BDBEE93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1C809D-437E-5147-A874-EC912DF55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EA4FE9-BB8C-7D46-AFE4-024A54DF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F31B66-B7E6-4C4E-AC53-0702A2B90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CB0AD8-5CB8-9F4B-939A-BDD00DE9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79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034021-D68F-D247-B45B-A242B5054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9D6FBC-AF91-384A-BB3C-B24D3C701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0DC08B-62CB-CF48-901E-BCCF71BE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2CA3E-CC46-D347-A44B-FD5F24C6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F5BCEF-4D8A-7648-A3D5-8D2D62F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9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4840C-DF35-164E-AF6E-D3D2080C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2F4FC0-6681-BC4C-9A5E-525ADBA72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3DCF6-E06F-4940-80F7-8A170274E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E423B6-BF31-0B4C-AE2B-6DDE6C29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3B478E-E120-6A42-8273-F0927350E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6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BD55D-4692-6641-A64C-EDBBFDD8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637BCB-8594-0149-925B-9B15A94C5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0A1C99-097E-3249-A23A-649F8F5A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001521-D6FF-324C-80D8-A8092CEE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FCF85-AF6F-F542-A2AA-636B6343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4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04988-2409-364D-9C9C-3BF9EA6A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0DCB2A-BA4C-2A44-A949-1E6A58037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7B841D-4EAF-2247-AE58-FCA8EBB06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319115-46CA-FD4C-B739-07BAF8F81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432ED4-E71D-E44B-ABDD-0B29C27B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494B34-9E85-044D-8886-42C04331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57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B73A-D839-EE4A-B239-DB253CF2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30421-6A25-3F4A-AEEF-FFFF5EFEF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3D617C-B8F4-E44A-B25D-113CD8BCD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60CED3-D689-0944-90CA-3C7646116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94215C-3F5D-9E4B-9583-A4D609409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661C7B-CB33-2544-9127-9EF60985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1FE73B-EFFC-4B4E-9E7A-56982EBDC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88F5D2-D4B8-6847-806B-A5C784BC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14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E3525-F4EC-034D-AA3D-C61A24DF5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4B624B-478B-FB4C-9B3F-AD0990BD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0B553C-3A39-0843-B928-8A3FB9387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ECE1D7-5716-2645-A622-E8899B94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8C5746-AD24-7F4D-8D23-B25F942FC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5C27DD-843A-594D-ADB3-D26B0DB46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57BE6F-70B4-A242-99CC-23749804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38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B8C95-E695-6946-8347-ED425553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B04FA5-560A-5C43-B25E-369307653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DD6219-A902-8C47-A22B-294ACC975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78E9A8-BE60-5D4C-A2F3-E591FD920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934269-F3BC-ED46-BB55-2A2AB831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48293-1CFF-4442-8D3C-E2551586C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1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611B5-DE08-8247-BAD8-37217AA51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2341FC-8238-3C44-BD7A-DCB8AD5B3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0D23D8-8C08-6646-9604-C01A2E3F2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BE5BC5-060D-B84F-BDE6-928C8E25D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37B7F8-A008-6240-94DD-E666CDDD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CC7EE9-FBFE-794B-A6A6-E20F4EB4E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9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accent1">
                <a:lumMod val="0"/>
                <a:lumOff val="100000"/>
                <a:alpha val="19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2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670E7-45DB-9340-9B8E-ECFD081DC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50A30C-F7B3-9049-9980-95ECA2EB9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A310A3-5330-464D-9623-04BFC8D9F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4366A-91E0-F54B-BA05-7940E63C7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12B9E4-2785-DA43-9F75-D43EB3102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84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828092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Мотивационная компетентность педагога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материалам диагностики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педагогических компетенций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293096"/>
            <a:ext cx="6858000" cy="165576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910EC3-7027-7B4B-A788-CA538126A7D2}"/>
              </a:ext>
            </a:extLst>
          </p:cNvPr>
          <p:cNvSpPr txBox="1"/>
          <p:nvPr/>
        </p:nvSpPr>
        <p:spPr>
          <a:xfrm>
            <a:off x="3563888" y="5687070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Беляева О.А.</a:t>
            </a:r>
          </a:p>
          <a:p>
            <a:pPr algn="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к.пс.н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психологической службы школы</a:t>
            </a:r>
          </a:p>
        </p:txBody>
      </p:sp>
    </p:spTree>
    <p:extLst>
      <p:ext uri="{BB962C8B-B14F-4D97-AF65-F5344CB8AC3E}">
        <p14:creationId xmlns:p14="http://schemas.microsoft.com/office/powerpoint/2010/main" val="81327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54733-AA12-7B40-986F-CB098128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077" y="116633"/>
            <a:ext cx="8407846" cy="792088"/>
          </a:xfrm>
        </p:spPr>
        <p:txBody>
          <a:bodyPr>
            <a:normAutofit/>
          </a:bodyPr>
          <a:lstStyle/>
          <a:p>
            <a:r>
              <a:rPr lang="ru-RU" sz="3600" b="1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индивидуального подхода</a:t>
            </a:r>
            <a:r>
              <a:rPr lang="ru-RU" sz="3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55B982E-9B65-5343-BB70-573AB8A6A9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250858"/>
              </p:ext>
            </p:extLst>
          </p:nvPr>
        </p:nvGraphicFramePr>
        <p:xfrm>
          <a:off x="179512" y="1052736"/>
          <a:ext cx="8856983" cy="568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417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095CF-B18D-0B40-B0D4-91A07666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1"/>
            <a:ext cx="8712968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потенциала психологической атмосферы на занятии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1EC6945-4E3C-1441-AF0B-233698095F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515761"/>
              </p:ext>
            </p:extLst>
          </p:nvPr>
        </p:nvGraphicFramePr>
        <p:xfrm>
          <a:off x="251520" y="1253331"/>
          <a:ext cx="8712968" cy="541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5308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10E4E-6F20-C542-A4B6-2164545A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94" y="18255"/>
            <a:ext cx="8707394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адекватной своевременной обратной связи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6731339-D12B-8141-9D51-5746B9F6C5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773430"/>
              </p:ext>
            </p:extLst>
          </p:nvPr>
        </p:nvGraphicFramePr>
        <p:xfrm>
          <a:off x="257094" y="1253330"/>
          <a:ext cx="8707394" cy="5416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5676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86700" cy="4715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самостоятельности учащихся</a:t>
            </a:r>
          </a:p>
        </p:txBody>
      </p:sp>
      <mc:AlternateContent xmlns:mc="http://schemas.openxmlformats.org/markup-compatibility/2006">
        <mc:Choice xmlns:cx2="http://schemas.microsoft.com/office/drawing/2015/10/21/chartex" Requires="cx2">
          <p:graphicFrame>
            <p:nvGraphicFramePr>
              <p:cNvPr id="9" name="Диаграмма 8">
                <a:extLst>
                  <a:ext uri="{FF2B5EF4-FFF2-40B4-BE49-F238E27FC236}">
                    <a16:creationId xmlns:a16="http://schemas.microsoft.com/office/drawing/2014/main" id="{EC7DAFAC-53C7-9A43-B6B8-0105A21AADE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7718756"/>
                  </p:ext>
                </p:extLst>
              </p:nvPr>
            </p:nvGraphicFramePr>
            <p:xfrm>
              <a:off x="323528" y="980728"/>
              <a:ext cx="8424936" cy="561662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9" name="Диаграмма 8">
                <a:extLst>
                  <a:ext uri="{FF2B5EF4-FFF2-40B4-BE49-F238E27FC236}">
                    <a16:creationId xmlns:a16="http://schemas.microsoft.com/office/drawing/2014/main" id="{EC7DAFAC-53C7-9A43-B6B8-0105A21AADE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528" y="980728"/>
                <a:ext cx="8424936" cy="56166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3379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788523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A81AB79-CB53-6941-A6F1-24CE1E135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0688"/>
            <a:ext cx="8881539" cy="2232248"/>
          </a:xfrm>
        </p:spPr>
        <p:txBody>
          <a:bodyPr>
            <a:normAutofit fontScale="97500"/>
          </a:bodyPr>
          <a:lstStyle/>
          <a:p>
            <a:pPr marL="0" indent="0" algn="r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«…роль преподавателя сохраняет свое значение, однако теперь она предусматривает более высокие уровни консультирования и мотивирования…» </a:t>
            </a:r>
          </a:p>
        </p:txBody>
      </p:sp>
    </p:spTree>
    <p:extLst>
      <p:ext uri="{BB962C8B-B14F-4D97-AF65-F5344CB8AC3E}">
        <p14:creationId xmlns:p14="http://schemas.microsoft.com/office/powerpoint/2010/main" val="2022822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11D67-017B-9244-91D0-E415D212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80" y="25851"/>
            <a:ext cx="8568952" cy="68761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сотрудничать с коллегами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2A368DD-BBCF-734C-B411-18EF178675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274676"/>
              </p:ext>
            </p:extLst>
          </p:nvPr>
        </p:nvGraphicFramePr>
        <p:xfrm>
          <a:off x="160276" y="713460"/>
          <a:ext cx="8787444" cy="6027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0621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B42BC-18BD-0347-8205-93B11612E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7E05A4-4557-9A49-83B3-D2298ADB8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427" r="74"/>
          <a:stretch/>
        </p:blipFill>
        <p:spPr>
          <a:xfrm>
            <a:off x="100805" y="116632"/>
            <a:ext cx="8985059" cy="6552728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0F1EAFA-3651-2F49-B21F-C94AF195B3CA}"/>
              </a:ext>
            </a:extLst>
          </p:cNvPr>
          <p:cNvSpPr/>
          <p:nvPr/>
        </p:nvSpPr>
        <p:spPr>
          <a:xfrm>
            <a:off x="5148064" y="5949280"/>
            <a:ext cx="2520280" cy="543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…</a:t>
            </a:r>
          </a:p>
        </p:txBody>
      </p:sp>
    </p:spTree>
    <p:extLst>
      <p:ext uri="{BB962C8B-B14F-4D97-AF65-F5344CB8AC3E}">
        <p14:creationId xmlns:p14="http://schemas.microsoft.com/office/powerpoint/2010/main" val="2076171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«Сухого остатка»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2899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060681"/>
              </p:ext>
            </p:extLst>
          </p:nvPr>
        </p:nvGraphicFramePr>
        <p:xfrm>
          <a:off x="107504" y="907273"/>
          <a:ext cx="8928992" cy="5880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54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я получил?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Где и как я это применю?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927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новые идеи у меня возникли?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02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Какую</a:t>
                      </a:r>
                      <a:r>
                        <a:rPr lang="ru-RU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нужную информацию я получил?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927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 понял?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927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Чему я научился?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70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3" y="2731910"/>
            <a:ext cx="5901939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5004048" y="93642"/>
            <a:ext cx="3888432" cy="2376264"/>
          </a:xfrm>
          <a:prstGeom prst="wedgeRectCallout">
            <a:avLst>
              <a:gd name="adj1" fmla="val -69395"/>
              <a:gd name="adj2" fmla="val 779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0"/>
            <a:ext cx="4048257" cy="257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ая выноска 6">
            <a:extLst>
              <a:ext uri="{FF2B5EF4-FFF2-40B4-BE49-F238E27FC236}">
                <a16:creationId xmlns:a16="http://schemas.microsoft.com/office/drawing/2014/main" id="{1CBA7B38-8933-0E4D-B33D-715336B5C71A}"/>
              </a:ext>
            </a:extLst>
          </p:cNvPr>
          <p:cNvSpPr/>
          <p:nvPr/>
        </p:nvSpPr>
        <p:spPr>
          <a:xfrm>
            <a:off x="91697" y="93641"/>
            <a:ext cx="4752526" cy="2482679"/>
          </a:xfrm>
          <a:prstGeom prst="wedgeRectCallout">
            <a:avLst>
              <a:gd name="adj1" fmla="val -13731"/>
              <a:gd name="adj2" fmla="val 935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Мотивационная компетентность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способность вдохновлять других на открытия и изобретения, увлекать познанием мира, наукой.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создавать условия для формирования потребности в поиске нового, в развитии, в движении.</a:t>
            </a:r>
          </a:p>
        </p:txBody>
      </p:sp>
    </p:spTree>
    <p:extLst>
      <p:ext uri="{BB962C8B-B14F-4D97-AF65-F5344CB8AC3E}">
        <p14:creationId xmlns:p14="http://schemas.microsoft.com/office/powerpoint/2010/main" val="129358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7" y="2924944"/>
            <a:ext cx="5152929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4283967" y="260648"/>
            <a:ext cx="4435277" cy="2160240"/>
          </a:xfrm>
          <a:prstGeom prst="wedgeRectCallout">
            <a:avLst>
              <a:gd name="adj1" fmla="val -107666"/>
              <a:gd name="adj2" fmla="val 890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5" t="9383" r="3543" b="8874"/>
          <a:stretch/>
        </p:blipFill>
        <p:spPr bwMode="auto">
          <a:xfrm>
            <a:off x="2987824" y="150544"/>
            <a:ext cx="5984769" cy="325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48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6"/>
          <a:stretch/>
        </p:blipFill>
        <p:spPr bwMode="auto">
          <a:xfrm>
            <a:off x="4401" y="2767877"/>
            <a:ext cx="5544616" cy="4069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1547664" y="-243408"/>
            <a:ext cx="7495586" cy="3672408"/>
          </a:xfrm>
          <a:prstGeom prst="cloudCallout">
            <a:avLst>
              <a:gd name="adj1" fmla="val -55897"/>
              <a:gd name="adj2" fmla="val 532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39"/>
            <a:ext cx="5370879" cy="257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9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DE4494-B426-E244-AB89-08AB2E17A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«Настоящий профессионализм всегда сопрягается с сильной и устойчивой мотивационно-эмоциональной заряженностью на осуществление именно данной деятельности и на достижение в ней уникального, неординарного результата»</a:t>
            </a:r>
          </a:p>
          <a:p>
            <a:pPr algn="r"/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Бодалев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А.А. Вершина в развитии взрослого человека: характеристики и условия достижения. </a:t>
            </a:r>
          </a:p>
        </p:txBody>
      </p:sp>
    </p:spTree>
    <p:extLst>
      <p:ext uri="{BB962C8B-B14F-4D97-AF65-F5344CB8AC3E}">
        <p14:creationId xmlns:p14="http://schemas.microsoft.com/office/powerpoint/2010/main" val="251110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BCC47-7219-C247-B19D-F82F86324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9" y="125836"/>
            <a:ext cx="8797322" cy="6480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Мотивационный потенциал процесса деятельности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AF53B18-C31E-8046-A22A-7A3B1069E7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016767"/>
              </p:ext>
            </p:extLst>
          </p:nvPr>
        </p:nvGraphicFramePr>
        <p:xfrm>
          <a:off x="481133" y="1180307"/>
          <a:ext cx="7903790" cy="5403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ая прямоугольная выноска 4">
            <a:extLst>
              <a:ext uri="{FF2B5EF4-FFF2-40B4-BE49-F238E27FC236}">
                <a16:creationId xmlns:a16="http://schemas.microsoft.com/office/drawing/2014/main" id="{F840144D-F9E9-2843-B235-72C2D8DE81D6}"/>
              </a:ext>
            </a:extLst>
          </p:cNvPr>
          <p:cNvSpPr/>
          <p:nvPr/>
        </p:nvSpPr>
        <p:spPr>
          <a:xfrm>
            <a:off x="195167" y="2112490"/>
            <a:ext cx="2304256" cy="917929"/>
          </a:xfrm>
          <a:prstGeom prst="wedgeRoundRectCallout">
            <a:avLst>
              <a:gd name="adj1" fmla="val 108262"/>
              <a:gd name="adj2" fmla="val 13918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внутреннего комфорта</a:t>
            </a:r>
          </a:p>
        </p:txBody>
      </p:sp>
      <p:sp>
        <p:nvSpPr>
          <p:cNvPr id="6" name="Скругленная прямоугольная выноска 5">
            <a:extLst>
              <a:ext uri="{FF2B5EF4-FFF2-40B4-BE49-F238E27FC236}">
                <a16:creationId xmlns:a16="http://schemas.microsoft.com/office/drawing/2014/main" id="{BB31C350-5A12-264A-AA52-9107FD93CCAF}"/>
              </a:ext>
            </a:extLst>
          </p:cNvPr>
          <p:cNvSpPr/>
          <p:nvPr/>
        </p:nvSpPr>
        <p:spPr>
          <a:xfrm>
            <a:off x="6408376" y="3486709"/>
            <a:ext cx="2592288" cy="1180728"/>
          </a:xfrm>
          <a:prstGeom prst="wedgeRoundRectCallout">
            <a:avLst>
              <a:gd name="adj1" fmla="val -103327"/>
              <a:gd name="adj2" fmla="val -1505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совпадения возможностей с внешними условиями</a:t>
            </a:r>
          </a:p>
        </p:txBody>
      </p:sp>
      <p:sp>
        <p:nvSpPr>
          <p:cNvPr id="7" name="Скругленная прямоугольная выноска 6">
            <a:extLst>
              <a:ext uri="{FF2B5EF4-FFF2-40B4-BE49-F238E27FC236}">
                <a16:creationId xmlns:a16="http://schemas.microsoft.com/office/drawing/2014/main" id="{D598DD0B-BA13-0141-92F7-D5BC12CA2EA3}"/>
              </a:ext>
            </a:extLst>
          </p:cNvPr>
          <p:cNvSpPr/>
          <p:nvPr/>
        </p:nvSpPr>
        <p:spPr>
          <a:xfrm>
            <a:off x="140115" y="5615695"/>
            <a:ext cx="2458616" cy="1138138"/>
          </a:xfrm>
          <a:prstGeom prst="wedgeRoundRectCallout">
            <a:avLst>
              <a:gd name="adj1" fmla="val 130300"/>
              <a:gd name="adj2" fmla="val -8300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совпадения стремлений ученика с внешними условиями</a:t>
            </a:r>
          </a:p>
        </p:txBody>
      </p:sp>
      <p:sp>
        <p:nvSpPr>
          <p:cNvPr id="8" name="Скругленная прямоугольная выноска 7">
            <a:extLst>
              <a:ext uri="{FF2B5EF4-FFF2-40B4-BE49-F238E27FC236}">
                <a16:creationId xmlns:a16="http://schemas.microsoft.com/office/drawing/2014/main" id="{2A809E84-F618-DE48-9E33-708AE3D3BBB2}"/>
              </a:ext>
            </a:extLst>
          </p:cNvPr>
          <p:cNvSpPr/>
          <p:nvPr/>
        </p:nvSpPr>
        <p:spPr>
          <a:xfrm>
            <a:off x="6094512" y="1009836"/>
            <a:ext cx="2592288" cy="1180728"/>
          </a:xfrm>
          <a:prstGeom prst="wedgeRoundRectCallout">
            <a:avLst>
              <a:gd name="adj1" fmla="val -118061"/>
              <a:gd name="adj2" fmla="val 223157"/>
              <a:gd name="adj3" fmla="val 16667"/>
            </a:avLst>
          </a:prstGeom>
          <a:solidFill>
            <a:srgbClr val="8EEB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оптимального выбора</a:t>
            </a:r>
          </a:p>
        </p:txBody>
      </p:sp>
    </p:spTree>
    <p:extLst>
      <p:ext uri="{BB962C8B-B14F-4D97-AF65-F5344CB8AC3E}">
        <p14:creationId xmlns:p14="http://schemas.microsoft.com/office/powerpoint/2010/main" val="371751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17F6F-E998-F143-A9B1-7FFCFF639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33"/>
            <a:ext cx="7886700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мотивационной компетентности педагогического коллектива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BE559A0-D32F-E847-BFF2-80B8D1B0B6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295285"/>
              </p:ext>
            </p:extLst>
          </p:nvPr>
        </p:nvGraphicFramePr>
        <p:xfrm>
          <a:off x="323528" y="1124744"/>
          <a:ext cx="856895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889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0A3532D-00CF-7A48-8C69-859527969A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198294"/>
              </p:ext>
            </p:extLst>
          </p:nvPr>
        </p:nvGraphicFramePr>
        <p:xfrm>
          <a:off x="248518" y="948258"/>
          <a:ext cx="8640959" cy="5649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00C7826-2C1C-7441-921D-B7B8E5BB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596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мотивационной компетентности</a:t>
            </a:r>
          </a:p>
        </p:txBody>
      </p:sp>
    </p:spTree>
    <p:extLst>
      <p:ext uri="{BB962C8B-B14F-4D97-AF65-F5344CB8AC3E}">
        <p14:creationId xmlns:p14="http://schemas.microsoft.com/office/powerpoint/2010/main" val="369081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9E856-274E-104F-B828-7E7DBF73D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876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</a:t>
            </a:r>
            <a:r>
              <a:rPr lang="ru-RU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значимых познавательных мотивов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3278121-9514-9344-86C7-745A70C2F6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283806"/>
              </p:ext>
            </p:extLst>
          </p:nvPr>
        </p:nvGraphicFramePr>
        <p:xfrm>
          <a:off x="107504" y="876250"/>
          <a:ext cx="8784976" cy="5793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29153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{2567F69C-3570-8E4B-B947-ED1BF7AA33E4}tf10001077</Template>
  <TotalTime>397</TotalTime>
  <Words>250</Words>
  <Application>Microsoft Macintosh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Мотивационная компетентность педагога  по материалам диагностики метапредметных педагогических компетенций </vt:lpstr>
      <vt:lpstr>Презентация PowerPoint</vt:lpstr>
      <vt:lpstr>Презентация PowerPoint</vt:lpstr>
      <vt:lpstr>Презентация PowerPoint</vt:lpstr>
      <vt:lpstr>Презентация PowerPoint</vt:lpstr>
      <vt:lpstr>Мотивационный потенциал процесса деятельности</vt:lpstr>
      <vt:lpstr>Уровень сформированности мотивационной компетентности педагогического коллектива</vt:lpstr>
      <vt:lpstr>Компоненты мотивационной компетентности</vt:lpstr>
      <vt:lpstr>Выявление значимых познавательных мотивов</vt:lpstr>
      <vt:lpstr>Обеспечение индивидуального подхода </vt:lpstr>
      <vt:lpstr>Использование потенциала психологической атмосферы на занятии</vt:lpstr>
      <vt:lpstr>Обеспечение адекватной своевременной обратной связи</vt:lpstr>
      <vt:lpstr>Развитие самостоятельности учащихся</vt:lpstr>
      <vt:lpstr>Презентация PowerPoint</vt:lpstr>
      <vt:lpstr>Готовность сотрудничать с коллегами</vt:lpstr>
      <vt:lpstr>Презентация PowerPoint</vt:lpstr>
      <vt:lpstr>Техника «Сухого остатка»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Психолог</dc:creator>
  <cp:lastModifiedBy>Microsoft Office User</cp:lastModifiedBy>
  <cp:revision>32</cp:revision>
  <dcterms:created xsi:type="dcterms:W3CDTF">2020-12-28T08:45:31Z</dcterms:created>
  <dcterms:modified xsi:type="dcterms:W3CDTF">2021-02-04T09:47:36Z</dcterms:modified>
</cp:coreProperties>
</file>