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534" r:id="rId3"/>
    <p:sldId id="528" r:id="rId4"/>
    <p:sldId id="529" r:id="rId5"/>
    <p:sldId id="530" r:id="rId6"/>
    <p:sldId id="531" r:id="rId7"/>
    <p:sldId id="532" r:id="rId8"/>
    <p:sldId id="533" r:id="rId9"/>
    <p:sldId id="535" r:id="rId10"/>
    <p:sldId id="266" r:id="rId11"/>
    <p:sldId id="267" r:id="rId12"/>
    <p:sldId id="268" r:id="rId13"/>
    <p:sldId id="257" r:id="rId14"/>
    <p:sldId id="271" r:id="rId15"/>
    <p:sldId id="259" r:id="rId16"/>
    <p:sldId id="272" r:id="rId17"/>
    <p:sldId id="258" r:id="rId18"/>
    <p:sldId id="273" r:id="rId19"/>
    <p:sldId id="265" r:id="rId20"/>
    <p:sldId id="274" r:id="rId21"/>
    <p:sldId id="261" r:id="rId22"/>
    <p:sldId id="264" r:id="rId23"/>
    <p:sldId id="275" r:id="rId24"/>
    <p:sldId id="527" r:id="rId25"/>
    <p:sldId id="53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0161"/>
  </p:normalViewPr>
  <p:slideViewPr>
    <p:cSldViewPr>
      <p:cViewPr varScale="1">
        <p:scale>
          <a:sx n="46" d="100"/>
          <a:sy n="46" d="100"/>
        </p:scale>
        <p:origin x="-18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Users\olga\Desktop\&#1092;&#1083;&#1077;&#1096;&#1082;&#1072;%20&#1063;-&#1041;%2002.2019\&#1051;&#1048;&#1063;&#1053;&#1054;&#1057;&#1058;&#1053;&#1067;&#1045;%20&#1088;&#1077;&#1079;&#1091;&#1083;&#1100;&#1090;&#1072;&#1090;&#1099;\&#1072;&#1085;&#1072;&#1083;&#1080;&#1079;%20&#1087;&#1086;%20&#1096;&#1082;&#1086;&#1083;&#1077;\&#1088;&#1077;&#1079;&#1091;&#1083;&#1100;&#1090;&#1072;&#1090;&#1099;%20&#1057;&#1090;&#1077;&#1087;&#1072;&#1085;&#1086;&#1074;&#1072;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мотивация к обучению и познанию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2.6</c:v>
                </c:pt>
                <c:pt idx="2">
                  <c:v>2</c:v>
                </c:pt>
                <c:pt idx="3">
                  <c:v>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познавательная активность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мотивация к творчеству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1.8</c:v>
                </c:pt>
                <c:pt idx="1">
                  <c:v>2.2999999999999998</c:v>
                </c:pt>
                <c:pt idx="2">
                  <c:v>1.6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559616"/>
        <c:axId val="40834176"/>
      </c:barChart>
      <c:catAx>
        <c:axId val="945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34176"/>
        <c:crosses val="autoZero"/>
        <c:auto val="1"/>
        <c:lblAlgn val="ctr"/>
        <c:lblOffset val="100"/>
        <c:noMultiLvlLbl val="0"/>
      </c:catAx>
      <c:valAx>
        <c:axId val="4083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5596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анализ!$I$77</c:f>
              <c:strCache>
                <c:ptCount val="1"/>
                <c:pt idx="0">
                  <c:v>к Отечеству -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анализ!$J$76:$N$76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анализ!$J$77:$N$77</c:f>
              <c:numCache>
                <c:formatCode>General</c:formatCode>
                <c:ptCount val="5"/>
                <c:pt idx="0">
                  <c:v>12.96</c:v>
                </c:pt>
                <c:pt idx="1">
                  <c:v>10.96</c:v>
                </c:pt>
                <c:pt idx="2">
                  <c:v>10.24</c:v>
                </c:pt>
                <c:pt idx="3">
                  <c:v>8.4</c:v>
                </c:pt>
                <c:pt idx="4">
                  <c:v>8.4242857142857144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F4-3C48-B9A7-D310D0FC2C7D}"/>
            </c:ext>
          </c:extLst>
        </c:ser>
        <c:ser>
          <c:idx val="1"/>
          <c:order val="1"/>
          <c:tx>
            <c:strRef>
              <c:f>анализ!$I$78</c:f>
              <c:strCache>
                <c:ptCount val="1"/>
                <c:pt idx="0">
                  <c:v>к земле -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анализ!$J$76:$N$76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анализ!$J$78:$N$78</c:f>
              <c:numCache>
                <c:formatCode>General</c:formatCode>
                <c:ptCount val="5"/>
                <c:pt idx="0">
                  <c:v>13.92</c:v>
                </c:pt>
                <c:pt idx="1">
                  <c:v>13.89</c:v>
                </c:pt>
                <c:pt idx="2">
                  <c:v>14.72</c:v>
                </c:pt>
                <c:pt idx="3">
                  <c:v>14.05</c:v>
                </c:pt>
                <c:pt idx="4">
                  <c:v>14.06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F4-3C48-B9A7-D310D0FC2C7D}"/>
            </c:ext>
          </c:extLst>
        </c:ser>
        <c:ser>
          <c:idx val="2"/>
          <c:order val="2"/>
          <c:tx>
            <c:strRef>
              <c:f>анализ!$I$79</c:f>
              <c:strCache>
                <c:ptCount val="1"/>
                <c:pt idx="0">
                  <c:v>к миру -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анализ!$J$76:$N$76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анализ!$J$79:$N$79</c:f>
              <c:numCache>
                <c:formatCode>General</c:formatCode>
                <c:ptCount val="5"/>
                <c:pt idx="0">
                  <c:v>5.9</c:v>
                </c:pt>
                <c:pt idx="1">
                  <c:v>7.18</c:v>
                </c:pt>
                <c:pt idx="2">
                  <c:v>7.96</c:v>
                </c:pt>
                <c:pt idx="3">
                  <c:v>8.39</c:v>
                </c:pt>
                <c:pt idx="4">
                  <c:v>8.5285714285714285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F4-3C48-B9A7-D310D0FC2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690304"/>
        <c:axId val="92691840"/>
      </c:barChart>
      <c:catAx>
        <c:axId val="9269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691840"/>
        <c:crosses val="autoZero"/>
        <c:auto val="1"/>
        <c:lblAlgn val="ctr"/>
        <c:lblOffset val="100"/>
        <c:noMultiLvlLbl val="0"/>
      </c:catAx>
      <c:valAx>
        <c:axId val="92691840"/>
        <c:scaling>
          <c:orientation val="minMax"/>
          <c:max val="2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690304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анализ!$A$27</c:f>
              <c:strCache>
                <c:ptCount val="1"/>
                <c:pt idx="0">
                  <c:v>к культуре -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анализ!$B$26:$H$26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анализ!$B$27:$H$27</c:f>
              <c:numCache>
                <c:formatCode>General</c:formatCode>
                <c:ptCount val="7"/>
                <c:pt idx="0">
                  <c:v>10.64</c:v>
                </c:pt>
                <c:pt idx="1">
                  <c:v>9.39</c:v>
                </c:pt>
                <c:pt idx="2">
                  <c:v>13.64</c:v>
                </c:pt>
                <c:pt idx="3">
                  <c:v>9.74</c:v>
                </c:pt>
                <c:pt idx="4">
                  <c:v>6.34</c:v>
                </c:pt>
                <c:pt idx="5">
                  <c:v>10.68</c:v>
                </c:pt>
                <c:pt idx="6">
                  <c:v>7.22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28-E243-A67A-7EB5F6FEF4C2}"/>
            </c:ext>
          </c:extLst>
        </c:ser>
        <c:ser>
          <c:idx val="1"/>
          <c:order val="1"/>
          <c:tx>
            <c:strRef>
              <c:f>анализ!$A$28</c:f>
              <c:strCache>
                <c:ptCount val="1"/>
                <c:pt idx="0">
                  <c:v>к знаниям -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анализ!$B$26:$H$26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анализ!$B$28:$H$28</c:f>
              <c:numCache>
                <c:formatCode>General</c:formatCode>
                <c:ptCount val="7"/>
                <c:pt idx="0">
                  <c:v>8.57</c:v>
                </c:pt>
                <c:pt idx="1">
                  <c:v>7.54</c:v>
                </c:pt>
                <c:pt idx="2">
                  <c:v>9.32</c:v>
                </c:pt>
                <c:pt idx="3">
                  <c:v>6.56</c:v>
                </c:pt>
                <c:pt idx="4">
                  <c:v>6.21</c:v>
                </c:pt>
                <c:pt idx="5">
                  <c:v>8.1</c:v>
                </c:pt>
                <c:pt idx="6">
                  <c:v>9.41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28-E243-A67A-7EB5F6FEF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031424"/>
        <c:axId val="93033216"/>
      </c:barChart>
      <c:catAx>
        <c:axId val="9303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033216"/>
        <c:crosses val="autoZero"/>
        <c:auto val="1"/>
        <c:lblAlgn val="ctr"/>
        <c:lblOffset val="100"/>
        <c:noMultiLvlLbl val="0"/>
      </c:catAx>
      <c:valAx>
        <c:axId val="93033216"/>
        <c:scaling>
          <c:orientation val="minMax"/>
          <c:max val="2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031424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анализ!$I$83</c:f>
              <c:strCache>
                <c:ptCount val="1"/>
                <c:pt idx="0">
                  <c:v>к культуре -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анализ!$J$82:$N$82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анализ!$J$83:$N$83</c:f>
              <c:numCache>
                <c:formatCode>General</c:formatCode>
                <c:ptCount val="5"/>
                <c:pt idx="0">
                  <c:v>10.89</c:v>
                </c:pt>
                <c:pt idx="1">
                  <c:v>11.01</c:v>
                </c:pt>
                <c:pt idx="2">
                  <c:v>10.65</c:v>
                </c:pt>
                <c:pt idx="3">
                  <c:v>10.09</c:v>
                </c:pt>
                <c:pt idx="4">
                  <c:v>9.6642857142857146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FF-FB4D-9E88-92BDC32CE380}"/>
            </c:ext>
          </c:extLst>
        </c:ser>
        <c:ser>
          <c:idx val="1"/>
          <c:order val="1"/>
          <c:tx>
            <c:strRef>
              <c:f>анализ!$I$84</c:f>
              <c:strCache>
                <c:ptCount val="1"/>
                <c:pt idx="0">
                  <c:v>к знаниям -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анализ!$J$82:$N$82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анализ!$J$84:$N$84</c:f>
              <c:numCache>
                <c:formatCode>General</c:formatCode>
                <c:ptCount val="5"/>
                <c:pt idx="0">
                  <c:v>8.31</c:v>
                </c:pt>
                <c:pt idx="1">
                  <c:v>9.1</c:v>
                </c:pt>
                <c:pt idx="2">
                  <c:v>8.2899999999999991</c:v>
                </c:pt>
                <c:pt idx="3">
                  <c:v>8.02</c:v>
                </c:pt>
                <c:pt idx="4">
                  <c:v>7.9585714285714273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FF-FB4D-9E88-92BDC32CE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094272"/>
        <c:axId val="93095808"/>
      </c:barChart>
      <c:catAx>
        <c:axId val="9309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095808"/>
        <c:crosses val="autoZero"/>
        <c:auto val="1"/>
        <c:lblAlgn val="ctr"/>
        <c:lblOffset val="100"/>
        <c:noMultiLvlLbl val="0"/>
      </c:catAx>
      <c:valAx>
        <c:axId val="93095808"/>
        <c:scaling>
          <c:orientation val="minMax"/>
          <c:max val="2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094272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анализ!$A$39</c:f>
              <c:strCache>
                <c:ptCount val="1"/>
                <c:pt idx="0">
                  <c:v>гуманность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анализ!$B$38:$H$38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анализ!$B$39:$H$39</c:f>
              <c:numCache>
                <c:formatCode>General</c:formatCode>
                <c:ptCount val="7"/>
                <c:pt idx="0">
                  <c:v>7.35</c:v>
                </c:pt>
                <c:pt idx="1">
                  <c:v>6.11</c:v>
                </c:pt>
                <c:pt idx="2">
                  <c:v>9.61</c:v>
                </c:pt>
                <c:pt idx="3">
                  <c:v>7.57</c:v>
                </c:pt>
                <c:pt idx="4">
                  <c:v>6.95</c:v>
                </c:pt>
                <c:pt idx="5">
                  <c:v>8.8800000000000008</c:v>
                </c:pt>
                <c:pt idx="6">
                  <c:v>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E8-D642-B82E-917E988540A4}"/>
            </c:ext>
          </c:extLst>
        </c:ser>
        <c:ser>
          <c:idx val="1"/>
          <c:order val="1"/>
          <c:tx>
            <c:strRef>
              <c:f>анализ!$A$40</c:f>
              <c:strCache>
                <c:ptCount val="1"/>
                <c:pt idx="0">
                  <c:v>альтруизм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анализ!$B$38:$H$38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анализ!$B$40:$H$40</c:f>
              <c:numCache>
                <c:formatCode>General</c:formatCode>
                <c:ptCount val="7"/>
                <c:pt idx="0">
                  <c:v>12.9</c:v>
                </c:pt>
                <c:pt idx="1">
                  <c:v>12.86</c:v>
                </c:pt>
                <c:pt idx="2">
                  <c:v>15.06</c:v>
                </c:pt>
                <c:pt idx="3">
                  <c:v>11.89</c:v>
                </c:pt>
                <c:pt idx="4">
                  <c:v>8.5299999999999994</c:v>
                </c:pt>
                <c:pt idx="5">
                  <c:v>11.42</c:v>
                </c:pt>
                <c:pt idx="6">
                  <c:v>10.27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E8-D642-B82E-917E988540A4}"/>
            </c:ext>
          </c:extLst>
        </c:ser>
        <c:ser>
          <c:idx val="2"/>
          <c:order val="2"/>
          <c:tx>
            <c:strRef>
              <c:f>анализ!$A$41</c:f>
              <c:strCache>
                <c:ptCount val="1"/>
                <c:pt idx="0">
                  <c:v>толерантность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анализ!$B$38:$H$38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анализ!$B$41:$H$41</c:f>
              <c:numCache>
                <c:formatCode>General</c:formatCode>
                <c:ptCount val="7"/>
                <c:pt idx="0">
                  <c:v>6.26</c:v>
                </c:pt>
                <c:pt idx="1">
                  <c:v>5.22</c:v>
                </c:pt>
                <c:pt idx="2">
                  <c:v>8.0500000000000007</c:v>
                </c:pt>
                <c:pt idx="3">
                  <c:v>6.65</c:v>
                </c:pt>
                <c:pt idx="4">
                  <c:v>7.33</c:v>
                </c:pt>
                <c:pt idx="5">
                  <c:v>11.13</c:v>
                </c:pt>
                <c:pt idx="6">
                  <c:v>8.08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CE8-D642-B82E-917E98854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08864"/>
        <c:axId val="94710400"/>
      </c:lineChart>
      <c:catAx>
        <c:axId val="947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710400"/>
        <c:crosses val="autoZero"/>
        <c:auto val="1"/>
        <c:lblAlgn val="ctr"/>
        <c:lblOffset val="100"/>
        <c:noMultiLvlLbl val="0"/>
      </c:catAx>
      <c:valAx>
        <c:axId val="94710400"/>
        <c:scaling>
          <c:orientation val="minMax"/>
          <c:max val="2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708864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52046158219622E-2"/>
          <c:y val="0.15596751315121088"/>
          <c:w val="0.90666622353762971"/>
          <c:h val="0.60887779154698773"/>
        </c:manualLayout>
      </c:layout>
      <c:lineChart>
        <c:grouping val="standard"/>
        <c:varyColors val="0"/>
        <c:ser>
          <c:idx val="0"/>
          <c:order val="0"/>
          <c:tx>
            <c:strRef>
              <c:f>анализ!$I$88</c:f>
              <c:strCache>
                <c:ptCount val="1"/>
                <c:pt idx="0">
                  <c:v>гуманность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анализ!$J$87:$N$87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анализ!$J$88:$N$88</c:f>
              <c:numCache>
                <c:formatCode>General</c:formatCode>
                <c:ptCount val="5"/>
                <c:pt idx="0">
                  <c:v>5.92</c:v>
                </c:pt>
                <c:pt idx="1">
                  <c:v>6.69</c:v>
                </c:pt>
                <c:pt idx="2">
                  <c:v>7.2</c:v>
                </c:pt>
                <c:pt idx="3">
                  <c:v>7.22</c:v>
                </c:pt>
                <c:pt idx="4">
                  <c:v>7.5100000000000007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37C-E241-A1DA-263F1C72470B}"/>
            </c:ext>
          </c:extLst>
        </c:ser>
        <c:ser>
          <c:idx val="1"/>
          <c:order val="1"/>
          <c:tx>
            <c:strRef>
              <c:f>анализ!$I$89</c:f>
              <c:strCache>
                <c:ptCount val="1"/>
                <c:pt idx="0">
                  <c:v>альтруизм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анализ!$J$87:$N$87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анализ!$J$89:$N$89</c:f>
              <c:numCache>
                <c:formatCode>General</c:formatCode>
                <c:ptCount val="5"/>
                <c:pt idx="0">
                  <c:v>12.78</c:v>
                </c:pt>
                <c:pt idx="1">
                  <c:v>12.25</c:v>
                </c:pt>
                <c:pt idx="2">
                  <c:v>12.3</c:v>
                </c:pt>
                <c:pt idx="3">
                  <c:v>11.87</c:v>
                </c:pt>
                <c:pt idx="4">
                  <c:v>11.847142857142856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37C-E241-A1DA-263F1C72470B}"/>
            </c:ext>
          </c:extLst>
        </c:ser>
        <c:ser>
          <c:idx val="2"/>
          <c:order val="2"/>
          <c:tx>
            <c:strRef>
              <c:f>анализ!$I$90</c:f>
              <c:strCache>
                <c:ptCount val="1"/>
                <c:pt idx="0">
                  <c:v>толерантность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анализ!$J$87:$N$87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анализ!$J$90:$N$90</c:f>
              <c:numCache>
                <c:formatCode>General</c:formatCode>
                <c:ptCount val="5"/>
                <c:pt idx="0">
                  <c:v>2.36</c:v>
                </c:pt>
                <c:pt idx="1">
                  <c:v>5.17</c:v>
                </c:pt>
                <c:pt idx="2">
                  <c:v>6.74</c:v>
                </c:pt>
                <c:pt idx="3">
                  <c:v>7.32</c:v>
                </c:pt>
                <c:pt idx="4">
                  <c:v>7.5314285714285711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37C-E241-A1DA-263F1C7247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4916992"/>
        <c:axId val="94918528"/>
      </c:lineChart>
      <c:catAx>
        <c:axId val="949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918528"/>
        <c:crosses val="autoZero"/>
        <c:auto val="1"/>
        <c:lblAlgn val="ctr"/>
        <c:lblOffset val="100"/>
        <c:noMultiLvlLbl val="0"/>
      </c:catAx>
      <c:valAx>
        <c:axId val="94918528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916992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316305110959313"/>
          <c:y val="0.90389281917738717"/>
          <c:w val="0.77971093489612264"/>
          <c:h val="8.50500441907781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анализ!$A$48</c:f>
              <c:strCache>
                <c:ptCount val="1"/>
                <c:pt idx="0">
                  <c:v>к своему телесному 'я' -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анализ!$B$47:$H$47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анализ!$B$48:$H$48</c:f>
              <c:numCache>
                <c:formatCode>General</c:formatCode>
                <c:ptCount val="7"/>
                <c:pt idx="0">
                  <c:v>14.78</c:v>
                </c:pt>
                <c:pt idx="1">
                  <c:v>13.18</c:v>
                </c:pt>
                <c:pt idx="2">
                  <c:v>15.21</c:v>
                </c:pt>
                <c:pt idx="3">
                  <c:v>12.08</c:v>
                </c:pt>
                <c:pt idx="4">
                  <c:v>8.5500000000000007</c:v>
                </c:pt>
                <c:pt idx="5">
                  <c:v>13.88</c:v>
                </c:pt>
                <c:pt idx="6">
                  <c:v>12.56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BA-734F-B7CE-C2627B0B749D}"/>
            </c:ext>
          </c:extLst>
        </c:ser>
        <c:ser>
          <c:idx val="1"/>
          <c:order val="1"/>
          <c:tx>
            <c:strRef>
              <c:f>анализ!$A$49</c:f>
              <c:strCache>
                <c:ptCount val="1"/>
                <c:pt idx="0">
                  <c:v>к своему внутреннему миру -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анализ!$B$47:$H$47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анализ!$B$49:$H$49</c:f>
              <c:numCache>
                <c:formatCode>General</c:formatCode>
                <c:ptCount val="7"/>
                <c:pt idx="0">
                  <c:v>-0.83</c:v>
                </c:pt>
                <c:pt idx="1">
                  <c:v>-1.58</c:v>
                </c:pt>
                <c:pt idx="2">
                  <c:v>-0.84</c:v>
                </c:pt>
                <c:pt idx="3">
                  <c:v>-0.62</c:v>
                </c:pt>
                <c:pt idx="4">
                  <c:v>-0.45</c:v>
                </c:pt>
                <c:pt idx="5">
                  <c:v>-0.27</c:v>
                </c:pt>
                <c:pt idx="6">
                  <c:v>-0.49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BA-734F-B7CE-C2627B0B749D}"/>
            </c:ext>
          </c:extLst>
        </c:ser>
        <c:ser>
          <c:idx val="2"/>
          <c:order val="2"/>
          <c:tx>
            <c:strRef>
              <c:f>анализ!$A$50</c:f>
              <c:strCache>
                <c:ptCount val="1"/>
                <c:pt idx="0">
                  <c:v>к своему духовному 'я' -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анализ!$B$47:$H$47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анализ!$B$50:$H$50</c:f>
              <c:numCache>
                <c:formatCode>General</c:formatCode>
                <c:ptCount val="7"/>
                <c:pt idx="0">
                  <c:v>5.61</c:v>
                </c:pt>
                <c:pt idx="1">
                  <c:v>4.25</c:v>
                </c:pt>
                <c:pt idx="2">
                  <c:v>7</c:v>
                </c:pt>
                <c:pt idx="3">
                  <c:v>8.2799999999999994</c:v>
                </c:pt>
                <c:pt idx="4">
                  <c:v>7.15</c:v>
                </c:pt>
                <c:pt idx="5">
                  <c:v>8.6300000000000008</c:v>
                </c:pt>
                <c:pt idx="6">
                  <c:v>10.68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BA-734F-B7CE-C2627B0B7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88544"/>
        <c:axId val="94990336"/>
      </c:barChart>
      <c:catAx>
        <c:axId val="9498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990336"/>
        <c:crosses val="autoZero"/>
        <c:auto val="1"/>
        <c:lblAlgn val="ctr"/>
        <c:lblOffset val="100"/>
        <c:noMultiLvlLbl val="0"/>
      </c:catAx>
      <c:valAx>
        <c:axId val="94990336"/>
        <c:scaling>
          <c:orientation val="minMax"/>
          <c:max val="2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988544"/>
        <c:crosses val="autoZero"/>
        <c:crossBetween val="between"/>
        <c:majorUnit val="7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Лист7!$B$24</c:f>
              <c:strCache>
                <c:ptCount val="1"/>
                <c:pt idx="0">
                  <c:v>устойчиво-негативное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Лист7!$A$25:$A$31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cat>
          <c:val>
            <c:numRef>
              <c:f>Лист7!$B$25:$B$31</c:f>
              <c:numCache>
                <c:formatCode>General</c:formatCode>
                <c:ptCount val="7"/>
                <c:pt idx="0">
                  <c:v>11</c:v>
                </c:pt>
                <c:pt idx="1">
                  <c:v>9</c:v>
                </c:pt>
                <c:pt idx="2">
                  <c:v>6</c:v>
                </c:pt>
                <c:pt idx="3">
                  <c:v>8</c:v>
                </c:pt>
                <c:pt idx="4">
                  <c:v>6</c:v>
                </c:pt>
                <c:pt idx="5">
                  <c:v>7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62-9E44-87BA-5D30AAB95268}"/>
            </c:ext>
          </c:extLst>
        </c:ser>
        <c:ser>
          <c:idx val="1"/>
          <c:order val="1"/>
          <c:tx>
            <c:strRef>
              <c:f>Лист7!$C$24</c:f>
              <c:strCache>
                <c:ptCount val="1"/>
                <c:pt idx="0">
                  <c:v>ситуативно-негативное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Лист7!$A$25:$A$31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cat>
          <c:val>
            <c:numRef>
              <c:f>Лист7!$C$25:$C$31</c:f>
              <c:numCache>
                <c:formatCode>General</c:formatCode>
                <c:ptCount val="7"/>
                <c:pt idx="0">
                  <c:v>42</c:v>
                </c:pt>
                <c:pt idx="1">
                  <c:v>48</c:v>
                </c:pt>
                <c:pt idx="2">
                  <c:v>50</c:v>
                </c:pt>
                <c:pt idx="3">
                  <c:v>46</c:v>
                </c:pt>
                <c:pt idx="4">
                  <c:v>43</c:v>
                </c:pt>
                <c:pt idx="5">
                  <c:v>52</c:v>
                </c:pt>
                <c:pt idx="6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62-9E44-87BA-5D30AAB95268}"/>
            </c:ext>
          </c:extLst>
        </c:ser>
        <c:ser>
          <c:idx val="2"/>
          <c:order val="2"/>
          <c:tx>
            <c:strRef>
              <c:f>Лист7!$D$24</c:f>
              <c:strCache>
                <c:ptCount val="1"/>
                <c:pt idx="0">
                  <c:v>ситуативно-позитивное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Лист7!$A$25:$A$31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cat>
          <c:val>
            <c:numRef>
              <c:f>Лист7!$D$25:$D$31</c:f>
              <c:numCache>
                <c:formatCode>General</c:formatCode>
                <c:ptCount val="7"/>
                <c:pt idx="0">
                  <c:v>40</c:v>
                </c:pt>
                <c:pt idx="1">
                  <c:v>41</c:v>
                </c:pt>
                <c:pt idx="2">
                  <c:v>35</c:v>
                </c:pt>
                <c:pt idx="3">
                  <c:v>44</c:v>
                </c:pt>
                <c:pt idx="4">
                  <c:v>42</c:v>
                </c:pt>
                <c:pt idx="5">
                  <c:v>35</c:v>
                </c:pt>
                <c:pt idx="6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62-9E44-87BA-5D30AAB95268}"/>
            </c:ext>
          </c:extLst>
        </c:ser>
        <c:ser>
          <c:idx val="3"/>
          <c:order val="3"/>
          <c:tx>
            <c:strRef>
              <c:f>Лист7!$E$24</c:f>
              <c:strCache>
                <c:ptCount val="1"/>
                <c:pt idx="0">
                  <c:v>устойчиво-позитивное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Лист7!$A$25:$A$31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cat>
          <c:val>
            <c:numRef>
              <c:f>Лист7!$E$25:$E$31</c:f>
              <c:numCache>
                <c:formatCode>General</c:formatCode>
                <c:ptCount val="7"/>
                <c:pt idx="0">
                  <c:v>7</c:v>
                </c:pt>
                <c:pt idx="1">
                  <c:v>2</c:v>
                </c:pt>
                <c:pt idx="2">
                  <c:v>9</c:v>
                </c:pt>
                <c:pt idx="3">
                  <c:v>2</c:v>
                </c:pt>
                <c:pt idx="4">
                  <c:v>9</c:v>
                </c:pt>
                <c:pt idx="5">
                  <c:v>6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62-9E44-87BA-5D30AAB95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946816"/>
        <c:axId val="96948608"/>
      </c:barChart>
      <c:catAx>
        <c:axId val="9694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6948608"/>
        <c:crosses val="autoZero"/>
        <c:auto val="1"/>
        <c:lblAlgn val="ctr"/>
        <c:lblOffset val="100"/>
        <c:noMultiLvlLbl val="0"/>
      </c:catAx>
      <c:valAx>
        <c:axId val="969486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694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анализ!$B$87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анализ!$A$88:$A$90</c:f>
              <c:strCache>
                <c:ptCount val="3"/>
                <c:pt idx="0">
                  <c:v>ЗДОРОВЬЕ</c:v>
                </c:pt>
                <c:pt idx="1">
                  <c:v>САМОПРИНЯТИЕ</c:v>
                </c:pt>
                <c:pt idx="2">
                  <c:v>САМОСТОЯТЕЛЬНОСТЬ, САМООПРЕДЕЛЕНИЕ </c:v>
                </c:pt>
              </c:strCache>
            </c:strRef>
          </c:cat>
          <c:val>
            <c:numRef>
              <c:f>анализ!$B$88:$B$90</c:f>
              <c:numCache>
                <c:formatCode>General</c:formatCode>
                <c:ptCount val="3"/>
                <c:pt idx="0">
                  <c:v>14.75</c:v>
                </c:pt>
                <c:pt idx="1">
                  <c:v>-0.6</c:v>
                </c:pt>
                <c:pt idx="2">
                  <c:v>7.42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CB-A245-A0DA-FD686DA2598F}"/>
            </c:ext>
          </c:extLst>
        </c:ser>
        <c:ser>
          <c:idx val="1"/>
          <c:order val="1"/>
          <c:tx>
            <c:strRef>
              <c:f>анализ!$C$87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анализ!$A$88:$A$90</c:f>
              <c:strCache>
                <c:ptCount val="3"/>
                <c:pt idx="0">
                  <c:v>ЗДОРОВЬЕ</c:v>
                </c:pt>
                <c:pt idx="1">
                  <c:v>САМОПРИНЯТИЕ</c:v>
                </c:pt>
                <c:pt idx="2">
                  <c:v>САМОСТОЯТЕЛЬНОСТЬ, САМООПРЕДЕЛЕНИЕ </c:v>
                </c:pt>
              </c:strCache>
            </c:strRef>
          </c:cat>
          <c:val>
            <c:numRef>
              <c:f>анализ!$C$88:$C$90</c:f>
              <c:numCache>
                <c:formatCode>General</c:formatCode>
                <c:ptCount val="3"/>
                <c:pt idx="0">
                  <c:v>13.18</c:v>
                </c:pt>
                <c:pt idx="1">
                  <c:v>-1.0900000000000001</c:v>
                </c:pt>
                <c:pt idx="2">
                  <c:v>6.95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CB-A245-A0DA-FD686DA2598F}"/>
            </c:ext>
          </c:extLst>
        </c:ser>
        <c:ser>
          <c:idx val="2"/>
          <c:order val="2"/>
          <c:tx>
            <c:strRef>
              <c:f>анализ!$D$87</c:f>
              <c:strCache>
                <c:ptCount val="1"/>
                <c:pt idx="0">
                  <c:v>2018-19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анализ!$A$88:$A$90</c:f>
              <c:strCache>
                <c:ptCount val="3"/>
                <c:pt idx="0">
                  <c:v>ЗДОРОВЬЕ</c:v>
                </c:pt>
                <c:pt idx="1">
                  <c:v>САМОПРИНЯТИЕ</c:v>
                </c:pt>
                <c:pt idx="2">
                  <c:v>САМОСТОЯТЕЛЬНОСТЬ, САМООПРЕДЕЛЕНИЕ </c:v>
                </c:pt>
              </c:strCache>
            </c:strRef>
          </c:cat>
          <c:val>
            <c:numRef>
              <c:f>анализ!$D$88:$D$90</c:f>
              <c:numCache>
                <c:formatCode>General</c:formatCode>
                <c:ptCount val="3"/>
                <c:pt idx="0">
                  <c:v>13.39</c:v>
                </c:pt>
                <c:pt idx="1">
                  <c:v>-1.04</c:v>
                </c:pt>
                <c:pt idx="2">
                  <c:v>8.4499999999999993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CB-A245-A0DA-FD686DA2598F}"/>
            </c:ext>
          </c:extLst>
        </c:ser>
        <c:ser>
          <c:idx val="3"/>
          <c:order val="3"/>
          <c:tx>
            <c:strRef>
              <c:f>анализ!$E$87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анализ!$A$88:$A$90</c:f>
              <c:strCache>
                <c:ptCount val="3"/>
                <c:pt idx="0">
                  <c:v>ЗДОРОВЬЕ</c:v>
                </c:pt>
                <c:pt idx="1">
                  <c:v>САМОПРИНЯТИЕ</c:v>
                </c:pt>
                <c:pt idx="2">
                  <c:v>САМОСТОЯТЕЛЬНОСТЬ, САМООПРЕДЕЛЕНИЕ </c:v>
                </c:pt>
              </c:strCache>
            </c:strRef>
          </c:cat>
          <c:val>
            <c:numRef>
              <c:f>анализ!$E$88:$E$90</c:f>
              <c:numCache>
                <c:formatCode>General</c:formatCode>
                <c:ptCount val="3"/>
                <c:pt idx="0">
                  <c:v>12.94</c:v>
                </c:pt>
                <c:pt idx="1">
                  <c:v>-0.66</c:v>
                </c:pt>
                <c:pt idx="2">
                  <c:v>7.05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CB-A245-A0DA-FD686DA2598F}"/>
            </c:ext>
          </c:extLst>
        </c:ser>
        <c:ser>
          <c:idx val="4"/>
          <c:order val="4"/>
          <c:tx>
            <c:strRef>
              <c:f>анализ!$F$87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анализ!$A$88:$A$90</c:f>
              <c:strCache>
                <c:ptCount val="3"/>
                <c:pt idx="0">
                  <c:v>ЗДОРОВЬЕ</c:v>
                </c:pt>
                <c:pt idx="1">
                  <c:v>САМОПРИНЯТИЕ</c:v>
                </c:pt>
                <c:pt idx="2">
                  <c:v>САМОСТОЯТЕЛЬНОСТЬ, САМООПРЕДЕЛЕНИЕ </c:v>
                </c:pt>
              </c:strCache>
            </c:strRef>
          </c:cat>
          <c:val>
            <c:numRef>
              <c:f>анализ!$F$88:$F$90</c:f>
              <c:numCache>
                <c:formatCode>General</c:formatCode>
                <c:ptCount val="3"/>
                <c:pt idx="0">
                  <c:v>12.89</c:v>
                </c:pt>
                <c:pt idx="1">
                  <c:v>-0.73</c:v>
                </c:pt>
                <c:pt idx="2">
                  <c:v>7.37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CB-A245-A0DA-FD686DA25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06368"/>
        <c:axId val="94524544"/>
      </c:barChart>
      <c:catAx>
        <c:axId val="945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524544"/>
        <c:crosses val="autoZero"/>
        <c:auto val="1"/>
        <c:lblAlgn val="ctr"/>
        <c:lblOffset val="100"/>
        <c:noMultiLvlLbl val="0"/>
      </c:catAx>
      <c:valAx>
        <c:axId val="9452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506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578549865123241E-2"/>
          <c:y val="2.807217984219508E-2"/>
          <c:w val="0.9764214501348768"/>
          <c:h val="0.819822130746993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конструктивное взаимодействие со сверстниками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2.6</c:v>
                </c:pt>
                <c:pt idx="1">
                  <c:v>2.8</c:v>
                </c:pt>
                <c:pt idx="2">
                  <c:v>2.2999999999999998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конструктивное взаимодействие со взрослыми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2.6</c:v>
                </c:pt>
                <c:pt idx="1">
                  <c:v>2.7</c:v>
                </c:pt>
                <c:pt idx="2">
                  <c:v>2.4</c:v>
                </c:pt>
                <c:pt idx="3">
                  <c:v>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эмоциональная отзывчивость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2.1</c:v>
                </c:pt>
                <c:pt idx="2">
                  <c:v>2</c:v>
                </c:pt>
                <c:pt idx="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87040"/>
        <c:axId val="40888576"/>
      </c:barChart>
      <c:catAx>
        <c:axId val="408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88576"/>
        <c:crosses val="autoZero"/>
        <c:auto val="1"/>
        <c:lblAlgn val="ctr"/>
        <c:lblOffset val="100"/>
        <c:noMultiLvlLbl val="0"/>
      </c:catAx>
      <c:valAx>
        <c:axId val="4088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87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принятие социальной роли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самостоятельность в решении бытовых и социальных вопросов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2.5</c:v>
                </c:pt>
                <c:pt idx="2">
                  <c:v>2.2000000000000002</c:v>
                </c:pt>
                <c:pt idx="3">
                  <c:v>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ответственность за порученное дело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2.7</c:v>
                </c:pt>
                <c:pt idx="1">
                  <c:v>2.8</c:v>
                </c:pt>
                <c:pt idx="2">
                  <c:v>2.4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36768"/>
        <c:axId val="43938560"/>
      </c:barChart>
      <c:catAx>
        <c:axId val="4393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938560"/>
        <c:crosses val="autoZero"/>
        <c:auto val="1"/>
        <c:lblAlgn val="ctr"/>
        <c:lblOffset val="100"/>
        <c:noMultiLvlLbl val="0"/>
      </c:catAx>
      <c:valAx>
        <c:axId val="4393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936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891866437418539E-2"/>
          <c:y val="0.82364639582146992"/>
          <c:w val="0.89256119063003081"/>
          <c:h val="0.16139101066232059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безопасность поведения вне дома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</c:v>
                </c:pt>
                <c:pt idx="1">
                  <c:v>2.9</c:v>
                </c:pt>
                <c:pt idx="2">
                  <c:v>2.7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безопасность поведения с незнакомыми людьми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2.8</c:v>
                </c:pt>
                <c:pt idx="1">
                  <c:v>3</c:v>
                </c:pt>
                <c:pt idx="2">
                  <c:v>2.8</c:v>
                </c:pt>
                <c:pt idx="3">
                  <c:v>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ведение здорового образа жизни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2.2999999999999998</c:v>
                </c:pt>
                <c:pt idx="2">
                  <c:v>2.9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59968"/>
        <c:axId val="43861504"/>
      </c:barChart>
      <c:catAx>
        <c:axId val="4385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861504"/>
        <c:crosses val="autoZero"/>
        <c:auto val="1"/>
        <c:lblAlgn val="ctr"/>
        <c:lblOffset val="100"/>
        <c:noMultiLvlLbl val="0"/>
      </c:catAx>
      <c:valAx>
        <c:axId val="4386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8599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морально-этическая ориентация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2.8</c:v>
                </c:pt>
                <c:pt idx="2">
                  <c:v>1.9</c:v>
                </c:pt>
                <c:pt idx="3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ориентация на семейные ценности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2.5</c:v>
                </c:pt>
                <c:pt idx="1">
                  <c:v>2.9</c:v>
                </c:pt>
                <c:pt idx="2">
                  <c:v>2.8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гражданская идентичность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2.2999999999999998</c:v>
                </c:pt>
                <c:pt idx="2">
                  <c:v>2.1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102400"/>
        <c:axId val="46103936"/>
      </c:barChart>
      <c:catAx>
        <c:axId val="4610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103936"/>
        <c:crosses val="autoZero"/>
        <c:auto val="1"/>
        <c:lblAlgn val="ctr"/>
        <c:lblOffset val="100"/>
        <c:noMultiLvlLbl val="0"/>
      </c:catAx>
      <c:valAx>
        <c:axId val="4610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102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491091082321246E-2"/>
          <c:y val="1.4457556895163665E-2"/>
          <c:w val="0.92826833489221139"/>
          <c:h val="0.872999701422064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адекватная самооценка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5.3</c:v>
                </c:pt>
                <c:pt idx="1">
                  <c:v>4.9000000000000004</c:v>
                </c:pt>
                <c:pt idx="2">
                  <c:v>4.8</c:v>
                </c:pt>
                <c:pt idx="3">
                  <c:v>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 будущего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2.6</c:v>
                </c:pt>
                <c:pt idx="1">
                  <c:v>2</c:v>
                </c:pt>
                <c:pt idx="2">
                  <c:v>2</c:v>
                </c:pt>
                <c:pt idx="3">
                  <c:v>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умение делать самостоятельный выбор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 А</c:v>
                </c:pt>
                <c:pt idx="1">
                  <c:v>4 Б</c:v>
                </c:pt>
                <c:pt idx="2">
                  <c:v>4 В</c:v>
                </c:pt>
                <c:pt idx="3">
                  <c:v>4Г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2.6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04640"/>
        <c:axId val="45906176"/>
      </c:barChart>
      <c:catAx>
        <c:axId val="4590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906176"/>
        <c:crosses val="autoZero"/>
        <c:auto val="1"/>
        <c:lblAlgn val="ctr"/>
        <c:lblOffset val="100"/>
        <c:noMultiLvlLbl val="0"/>
      </c:catAx>
      <c:valAx>
        <c:axId val="4590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904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202873632451017E-2"/>
          <c:y val="0.93179570758144015"/>
          <c:w val="0.90700721693515707"/>
          <c:h val="6.8204292418559895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анализ!$A$4</c:f>
              <c:strCache>
                <c:ptCount val="1"/>
                <c:pt idx="0">
                  <c:v>к семье -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анализ!$B$3:$H$3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анализ!$B$4:$H$4</c:f>
              <c:numCache>
                <c:formatCode>General</c:formatCode>
                <c:ptCount val="7"/>
                <c:pt idx="0">
                  <c:v>15.77</c:v>
                </c:pt>
                <c:pt idx="1">
                  <c:v>14.84</c:v>
                </c:pt>
                <c:pt idx="2">
                  <c:v>16.86</c:v>
                </c:pt>
                <c:pt idx="3">
                  <c:v>14.28</c:v>
                </c:pt>
                <c:pt idx="4">
                  <c:v>9.89</c:v>
                </c:pt>
                <c:pt idx="5">
                  <c:v>14.18</c:v>
                </c:pt>
                <c:pt idx="6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A2-3B41-8A9F-BA8E84052AB9}"/>
            </c:ext>
          </c:extLst>
        </c:ser>
        <c:ser>
          <c:idx val="1"/>
          <c:order val="1"/>
          <c:tx>
            <c:strRef>
              <c:f>анализ!$A$5</c:f>
              <c:strCache>
                <c:ptCount val="1"/>
                <c:pt idx="0">
                  <c:v>к труду -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анализ!$B$3:$H$3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анализ!$B$5:$H$5</c:f>
              <c:numCache>
                <c:formatCode>General</c:formatCode>
                <c:ptCount val="7"/>
                <c:pt idx="0">
                  <c:v>13.13</c:v>
                </c:pt>
                <c:pt idx="1">
                  <c:v>14.45</c:v>
                </c:pt>
                <c:pt idx="2">
                  <c:v>16.489999999999998</c:v>
                </c:pt>
                <c:pt idx="3">
                  <c:v>14.52</c:v>
                </c:pt>
                <c:pt idx="4">
                  <c:v>12.33</c:v>
                </c:pt>
                <c:pt idx="5">
                  <c:v>16.28</c:v>
                </c:pt>
                <c:pt idx="6">
                  <c:v>16.88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A2-3B41-8A9F-BA8E84052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498880"/>
        <c:axId val="81500416"/>
      </c:barChart>
      <c:catAx>
        <c:axId val="8149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0416"/>
        <c:crosses val="autoZero"/>
        <c:auto val="1"/>
        <c:lblAlgn val="ctr"/>
        <c:lblOffset val="100"/>
        <c:noMultiLvlLbl val="0"/>
      </c:catAx>
      <c:valAx>
        <c:axId val="81500416"/>
        <c:scaling>
          <c:orientation val="minMax"/>
          <c:max val="2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498880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анализ!$I$70</c:f>
              <c:strCache>
                <c:ptCount val="1"/>
                <c:pt idx="0">
                  <c:v>к семье -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анализ!$J$69:$N$69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анализ!$J$70:$N$70</c:f>
              <c:numCache>
                <c:formatCode>General</c:formatCode>
                <c:ptCount val="5"/>
                <c:pt idx="0">
                  <c:v>16.82</c:v>
                </c:pt>
                <c:pt idx="1">
                  <c:v>15.49</c:v>
                </c:pt>
                <c:pt idx="2">
                  <c:v>15.88</c:v>
                </c:pt>
                <c:pt idx="3">
                  <c:v>14.36</c:v>
                </c:pt>
                <c:pt idx="4">
                  <c:v>14.117142857142856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B3-8649-9BDB-30C2753F9808}"/>
            </c:ext>
          </c:extLst>
        </c:ser>
        <c:ser>
          <c:idx val="1"/>
          <c:order val="1"/>
          <c:tx>
            <c:strRef>
              <c:f>анализ!$I$71</c:f>
              <c:strCache>
                <c:ptCount val="1"/>
                <c:pt idx="0">
                  <c:v>к труду -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анализ!$J$69:$N$69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анализ!$J$71:$N$71</c:f>
              <c:numCache>
                <c:formatCode>General</c:formatCode>
                <c:ptCount val="5"/>
                <c:pt idx="0">
                  <c:v>15.3</c:v>
                </c:pt>
                <c:pt idx="1">
                  <c:v>15.26</c:v>
                </c:pt>
                <c:pt idx="2">
                  <c:v>15.03</c:v>
                </c:pt>
                <c:pt idx="3">
                  <c:v>14.77</c:v>
                </c:pt>
                <c:pt idx="4">
                  <c:v>14.868571428571427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B3-8649-9BDB-30C2753F9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129280"/>
        <c:axId val="84130816"/>
      </c:barChart>
      <c:catAx>
        <c:axId val="8412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130816"/>
        <c:crosses val="autoZero"/>
        <c:auto val="1"/>
        <c:lblAlgn val="ctr"/>
        <c:lblOffset val="100"/>
        <c:noMultiLvlLbl val="0"/>
      </c:catAx>
      <c:valAx>
        <c:axId val="84130816"/>
        <c:scaling>
          <c:orientation val="minMax"/>
          <c:max val="2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129280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анализ!$A$20</c:f>
              <c:strCache>
                <c:ptCount val="1"/>
                <c:pt idx="0">
                  <c:v>к Отечеству -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анализ!$B$19:$H$19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анализ!$B$20:$H$20</c:f>
              <c:numCache>
                <c:formatCode>General</c:formatCode>
                <c:ptCount val="7"/>
                <c:pt idx="0">
                  <c:v>10.29</c:v>
                </c:pt>
                <c:pt idx="1">
                  <c:v>10.63</c:v>
                </c:pt>
                <c:pt idx="2">
                  <c:v>12.12</c:v>
                </c:pt>
                <c:pt idx="3">
                  <c:v>7.1</c:v>
                </c:pt>
                <c:pt idx="4">
                  <c:v>4.03</c:v>
                </c:pt>
                <c:pt idx="5">
                  <c:v>6.94</c:v>
                </c:pt>
                <c:pt idx="6">
                  <c:v>7.86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A6-374F-B8C5-48A9D8C6700A}"/>
            </c:ext>
          </c:extLst>
        </c:ser>
        <c:ser>
          <c:idx val="1"/>
          <c:order val="1"/>
          <c:tx>
            <c:strRef>
              <c:f>анализ!$A$21</c:f>
              <c:strCache>
                <c:ptCount val="1"/>
                <c:pt idx="0">
                  <c:v>к земле -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анализ!$B$19:$H$19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анализ!$B$21:$H$21</c:f>
              <c:numCache>
                <c:formatCode>General</c:formatCode>
                <c:ptCount val="7"/>
                <c:pt idx="0">
                  <c:v>13.97</c:v>
                </c:pt>
                <c:pt idx="1">
                  <c:v>14.97</c:v>
                </c:pt>
                <c:pt idx="2">
                  <c:v>15.73</c:v>
                </c:pt>
                <c:pt idx="3">
                  <c:v>14.04</c:v>
                </c:pt>
                <c:pt idx="4">
                  <c:v>11.37</c:v>
                </c:pt>
                <c:pt idx="5">
                  <c:v>15.7</c:v>
                </c:pt>
                <c:pt idx="6">
                  <c:v>12.64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A6-374F-B8C5-48A9D8C6700A}"/>
            </c:ext>
          </c:extLst>
        </c:ser>
        <c:ser>
          <c:idx val="2"/>
          <c:order val="2"/>
          <c:tx>
            <c:strRef>
              <c:f>анализ!$A$22</c:f>
              <c:strCache>
                <c:ptCount val="1"/>
                <c:pt idx="0">
                  <c:v>к миру -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анализ!$B$19:$H$19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 </c:v>
                </c:pt>
                <c:pt idx="6">
                  <c:v>11 класс</c:v>
                </c:pt>
              </c:strCache>
            </c:strRef>
          </c:cat>
          <c:val>
            <c:numRef>
              <c:f>анализ!$B$22:$H$22</c:f>
              <c:numCache>
                <c:formatCode>General</c:formatCode>
                <c:ptCount val="7"/>
                <c:pt idx="0">
                  <c:v>8.74</c:v>
                </c:pt>
                <c:pt idx="1">
                  <c:v>6.95</c:v>
                </c:pt>
                <c:pt idx="2">
                  <c:v>9.18</c:v>
                </c:pt>
                <c:pt idx="3">
                  <c:v>6.12</c:v>
                </c:pt>
                <c:pt idx="4">
                  <c:v>8.31</c:v>
                </c:pt>
                <c:pt idx="5">
                  <c:v>11.7</c:v>
                </c:pt>
                <c:pt idx="6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A6-374F-B8C5-48A9D8C67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189184"/>
        <c:axId val="84190720"/>
      </c:barChart>
      <c:catAx>
        <c:axId val="8418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190720"/>
        <c:crosses val="autoZero"/>
        <c:auto val="1"/>
        <c:lblAlgn val="ctr"/>
        <c:lblOffset val="100"/>
        <c:noMultiLvlLbl val="0"/>
      </c:catAx>
      <c:valAx>
        <c:axId val="84190720"/>
        <c:scaling>
          <c:orientation val="minMax"/>
          <c:max val="2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189184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FC162-C0D0-489F-BA2A-97858C460BA4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73D20F4-5E22-4C38-9AAC-C457DE9390C0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миру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9E70E-0537-47E2-8810-C2452443FB76}" type="parTrans" cxnId="{06DE0904-42F2-4A84-A1F9-48D6854DF5A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E779B-26FD-4FCE-B6B8-BD749163E06E}" type="sibTrans" cxnId="{06DE0904-42F2-4A84-A1F9-48D6854DF5A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749D4-97F7-4484-B7F4-F0883604C551}">
      <dgm:prSet phldrT="[Текст]"/>
      <dgm:spPr/>
      <dgm:t>
        <a:bodyPr anchor="ctr"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Семья      Отечество       Земля</a:t>
          </a:r>
        </a:p>
      </dgm:t>
    </dgm:pt>
    <dgm:pt modelId="{DB455CBD-014E-4BED-B997-42A8568EC982}" type="parTrans" cxnId="{489549D0-6DD7-44E1-890F-E5EC122F87E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2B27D-5285-42B7-AE8E-687DF45E88FB}" type="sibTrans" cxnId="{489549D0-6DD7-44E1-890F-E5EC122F87E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9CE5F-1F8B-4CA8-9719-552CEE4A2E05}">
      <dgm:prSet phldrT="[Текст]"/>
      <dgm:spPr/>
      <dgm:t>
        <a:bodyPr anchor="ctr"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Знания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C95D9-39F4-4E43-87D4-AB1F0FCA6E68}" type="parTrans" cxnId="{DD0CE729-4F64-454A-BCDA-7F513760839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A77CD-DCE8-4B10-BC64-1E06ED1FFE15}" type="sibTrans" cxnId="{DD0CE729-4F64-454A-BCDA-7F513760839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F5C3C-4705-4A6A-A742-F9777BED0E2B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людям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D163B-07F5-4303-BD55-DA1E23CF9E0F}" type="parTrans" cxnId="{9AF945A4-153B-479E-A28A-46AC5839907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793A4-F111-4404-A707-F1A958603523}" type="sibTrans" cxnId="{9AF945A4-153B-479E-A28A-46AC5839907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1CED9-5484-4055-8074-1397E0D020A1}">
      <dgm:prSet phldrT="[Текст]" custT="1"/>
      <dgm:spPr/>
      <dgm:t>
        <a:bodyPr anchor="ctr"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 как таковой (гуманность)</a:t>
          </a:r>
        </a:p>
      </dgm:t>
    </dgm:pt>
    <dgm:pt modelId="{79DE0B27-0606-403C-8FB0-4C4818B7DFE3}" type="parTrans" cxnId="{32B24EBB-ABB5-4500-9457-4706FF186D3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733FF-9CAF-4A96-B837-553F5BB19D25}" type="sibTrans" cxnId="{32B24EBB-ABB5-4500-9457-4706FF186D3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C73BF-DD11-41F8-A577-B0743A4D2913}">
      <dgm:prSet phldrT="[Текст]" custT="1"/>
      <dgm:spPr/>
      <dgm:t>
        <a:bodyPr anchor="ctr"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 как Иной (толерантность)</a:t>
          </a:r>
        </a:p>
      </dgm:t>
    </dgm:pt>
    <dgm:pt modelId="{7527B039-A751-447E-A628-4547D047A3C4}" type="parTrans" cxnId="{94F252F3-E441-49C0-A7CD-3591E6FFF1A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E6FE8-EE71-415A-9865-82F2FAD5F3D4}" type="sibTrans" cxnId="{94F252F3-E441-49C0-A7CD-3591E6FFF1A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DCCAA-8D21-4C09-8CF9-620272AED8E0}">
      <dgm:prSet phldrT="[Текст]"/>
      <dgm:spPr/>
      <dgm:t>
        <a:bodyPr anchor="ctr"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Мир         Труд                 Культура </a:t>
          </a:r>
        </a:p>
      </dgm:t>
    </dgm:pt>
    <dgm:pt modelId="{1E772682-0B61-4DBD-90DF-9777F8BE7010}" type="parTrans" cxnId="{FA418C5F-C3DC-46AD-8263-AE990B54AC3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A48A09-EDBA-4EE4-BFF4-23C627EE3C2F}" type="sibTrans" cxnId="{FA418C5F-C3DC-46AD-8263-AE990B54AC3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EE18B-D6B4-44D3-9F0F-3E32D2D4281A}">
      <dgm:prSet phldrT="[Текст]" custT="1"/>
      <dgm:spPr/>
      <dgm:t>
        <a:bodyPr anchor="ctr"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 как Другой (альтруизм)</a:t>
          </a:r>
        </a:p>
      </dgm:t>
    </dgm:pt>
    <dgm:pt modelId="{FDF8D06E-19D7-4C9C-9071-51D1772CDF20}" type="parTrans" cxnId="{2F65DCE2-9093-4B52-B5C1-8D635F6F255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A6654-5EA2-42FF-893C-0FDCE7D365D2}" type="sibTrans" cxnId="{2F65DCE2-9093-4B52-B5C1-8D635F6F255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06C73-7601-4979-9039-A9ECDFFFF0E0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самому себе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42E43-8333-4A33-A2EF-EFA52D193041}" type="parTrans" cxnId="{2E681A31-A746-4D26-A1F6-506303BBB5E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2E32B-D2DE-4729-9F5D-4766F05A9C7A}" type="sibTrans" cxnId="{2E681A31-A746-4D26-A1F6-506303BBB5E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C00C4-CF51-4738-B7AC-D694F9FB99D2}">
      <dgm:prSet phldrT="[Текст]" custT="1"/>
      <dgm:spPr/>
      <dgm:t>
        <a:bodyPr anchor="ctr"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Я – душевное (САМОПРИНЯТИЕ)</a:t>
          </a:r>
        </a:p>
      </dgm:t>
    </dgm:pt>
    <dgm:pt modelId="{63DA51B3-40FC-4F2E-8036-F6723AF600EE}" type="parTrans" cxnId="{DBA1AE7E-1AB0-4C27-97DF-3862951E9CA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09180-E00E-4698-902E-6F9F3BC0EC41}" type="sibTrans" cxnId="{DBA1AE7E-1AB0-4C27-97DF-3862951E9CA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92D31-90B8-4A2F-86B4-F4AD1E2070D2}">
      <dgm:prSet phldrT="[Текст]" custT="1"/>
      <dgm:spPr/>
      <dgm:t>
        <a:bodyPr anchor="ctr"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Я – духовное (САМОСТОЯТЕЛЬНОСТЬ)</a:t>
          </a:r>
        </a:p>
      </dgm:t>
    </dgm:pt>
    <dgm:pt modelId="{0DF2B05F-9040-4853-B09B-886AF9B82E29}" type="parTrans" cxnId="{5A1A010D-F8D3-4622-8B7D-451489CDB3C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73933-B3E0-487B-AD1E-504A7F2A1D7E}" type="sibTrans" cxnId="{5A1A010D-F8D3-4622-8B7D-451489CDB3C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FE7C6-FA13-4C9E-BB0E-29B238362875}">
      <dgm:prSet phldrT="[Текст]" custT="1"/>
      <dgm:spPr/>
      <dgm:t>
        <a:bodyPr anchor="ctr"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Я – телесное (ЗДОРОВЬЕ)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6396B-74EE-430D-9628-A762FFFD40D4}" type="parTrans" cxnId="{B98E3FCC-7031-4AC6-974C-874DEAA6099B}">
      <dgm:prSet/>
      <dgm:spPr/>
      <dgm:t>
        <a:bodyPr/>
        <a:lstStyle/>
        <a:p>
          <a:endParaRPr lang="ru-RU"/>
        </a:p>
      </dgm:t>
    </dgm:pt>
    <dgm:pt modelId="{D3EF1D73-C00A-489E-BEAC-AFA80DA53BBD}" type="sibTrans" cxnId="{B98E3FCC-7031-4AC6-974C-874DEAA6099B}">
      <dgm:prSet/>
      <dgm:spPr/>
      <dgm:t>
        <a:bodyPr/>
        <a:lstStyle/>
        <a:p>
          <a:endParaRPr lang="ru-RU"/>
        </a:p>
      </dgm:t>
    </dgm:pt>
    <dgm:pt modelId="{A1273F01-CE09-42CE-B556-398B3DAF0F75}" type="pres">
      <dgm:prSet presAssocID="{DCFFC162-C0D0-489F-BA2A-97858C460BA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4D2EA2-7496-4CF9-A9B6-FEF01C6E4A1D}" type="pres">
      <dgm:prSet presAssocID="{973D20F4-5E22-4C38-9AAC-C457DE9390C0}" presName="linNode" presStyleCnt="0"/>
      <dgm:spPr/>
    </dgm:pt>
    <dgm:pt modelId="{A14C8C99-8BDF-473A-83EE-1697DD2964BD}" type="pres">
      <dgm:prSet presAssocID="{973D20F4-5E22-4C38-9AAC-C457DE9390C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5CEC7-33B0-48DA-94F4-349978994E4E}" type="pres">
      <dgm:prSet presAssocID="{973D20F4-5E22-4C38-9AAC-C457DE9390C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E5D89-6CF0-4808-B165-73F7CC47F57E}" type="pres">
      <dgm:prSet presAssocID="{8F1E779B-26FD-4FCE-B6B8-BD749163E06E}" presName="spacing" presStyleCnt="0"/>
      <dgm:spPr/>
    </dgm:pt>
    <dgm:pt modelId="{99D415B0-CEE6-48FC-AEE8-6581D4CE77D6}" type="pres">
      <dgm:prSet presAssocID="{F03F5C3C-4705-4A6A-A742-F9777BED0E2B}" presName="linNode" presStyleCnt="0"/>
      <dgm:spPr/>
    </dgm:pt>
    <dgm:pt modelId="{23D27A09-848F-4A7B-BCE7-799197BA89E4}" type="pres">
      <dgm:prSet presAssocID="{F03F5C3C-4705-4A6A-A742-F9777BED0E2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EEA6B-DF16-4C66-938A-2D0D33C6D0C7}" type="pres">
      <dgm:prSet presAssocID="{F03F5C3C-4705-4A6A-A742-F9777BED0E2B}" presName="childShp" presStyleLbl="bgAccFollowNode1" presStyleIdx="1" presStyleCnt="3" custScaleY="99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B1B33-24F1-48B8-85E6-36D4061FFDF8}" type="pres">
      <dgm:prSet presAssocID="{949793A4-F111-4404-A707-F1A958603523}" presName="spacing" presStyleCnt="0"/>
      <dgm:spPr/>
    </dgm:pt>
    <dgm:pt modelId="{EEC7C0B2-29FC-49DD-95C1-CEE8CBB5209D}" type="pres">
      <dgm:prSet presAssocID="{FE706C73-7601-4979-9039-A9ECDFFFF0E0}" presName="linNode" presStyleCnt="0"/>
      <dgm:spPr/>
    </dgm:pt>
    <dgm:pt modelId="{C3F3A4B8-2594-4E7D-A434-B33F404A11E5}" type="pres">
      <dgm:prSet presAssocID="{FE706C73-7601-4979-9039-A9ECDFFFF0E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38EB6-C5A3-499F-B2CB-F5A0B882CA28}" type="pres">
      <dgm:prSet presAssocID="{FE706C73-7601-4979-9039-A9ECDFFFF0E0}" presName="childShp" presStyleLbl="bgAccFollowNode1" presStyleIdx="2" presStyleCnt="3" custLinFactNeighborX="-885" custLinFactNeighborY="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CE729-4F64-454A-BCDA-7F513760839B}" srcId="{973D20F4-5E22-4C38-9AAC-C457DE9390C0}" destId="{69D9CE5F-1F8B-4CA8-9719-552CEE4A2E05}" srcOrd="2" destOrd="0" parTransId="{F4AC95D9-39F4-4E43-87D4-AB1F0FCA6E68}" sibTransId="{5EAA77CD-DCE8-4B10-BC64-1E06ED1FFE15}"/>
    <dgm:cxn modelId="{B61E9C70-414B-4ED8-A08C-C46A709A2E71}" type="presOf" srcId="{D21FE7C6-FA13-4C9E-BB0E-29B238362875}" destId="{9A038EB6-C5A3-499F-B2CB-F5A0B882CA28}" srcOrd="0" destOrd="0" presId="urn:microsoft.com/office/officeart/2005/8/layout/vList6"/>
    <dgm:cxn modelId="{2F9699B1-66E9-4C88-B78D-7A3D805638F4}" type="presOf" srcId="{F03F5C3C-4705-4A6A-A742-F9777BED0E2B}" destId="{23D27A09-848F-4A7B-BCE7-799197BA89E4}" srcOrd="0" destOrd="0" presId="urn:microsoft.com/office/officeart/2005/8/layout/vList6"/>
    <dgm:cxn modelId="{2DA771A6-BC5E-4154-9804-67522C481315}" type="presOf" srcId="{623DCCAA-8D21-4C09-8CF9-620272AED8E0}" destId="{9535CEC7-33B0-48DA-94F4-349978994E4E}" srcOrd="0" destOrd="1" presId="urn:microsoft.com/office/officeart/2005/8/layout/vList6"/>
    <dgm:cxn modelId="{B4DE5470-A1E2-4F6B-A3C8-C5E88CFFC3FD}" type="presOf" srcId="{69D9CE5F-1F8B-4CA8-9719-552CEE4A2E05}" destId="{9535CEC7-33B0-48DA-94F4-349978994E4E}" srcOrd="0" destOrd="2" presId="urn:microsoft.com/office/officeart/2005/8/layout/vList6"/>
    <dgm:cxn modelId="{06DE0904-42F2-4A84-A1F9-48D6854DF5A8}" srcId="{DCFFC162-C0D0-489F-BA2A-97858C460BA4}" destId="{973D20F4-5E22-4C38-9AAC-C457DE9390C0}" srcOrd="0" destOrd="0" parTransId="{6499E70E-0537-47E2-8810-C2452443FB76}" sibTransId="{8F1E779B-26FD-4FCE-B6B8-BD749163E06E}"/>
    <dgm:cxn modelId="{CA7A02C9-0DCB-4BF3-A00A-D6C536AFD33D}" type="presOf" srcId="{0A0EE18B-D6B4-44D3-9F0F-3E32D2D4281A}" destId="{57BEEA6B-DF16-4C66-938A-2D0D33C6D0C7}" srcOrd="0" destOrd="1" presId="urn:microsoft.com/office/officeart/2005/8/layout/vList6"/>
    <dgm:cxn modelId="{28BB4D68-7047-4E5A-94ED-4BCB5C2AD8C6}" type="presOf" srcId="{F251CED9-5484-4055-8074-1397E0D020A1}" destId="{57BEEA6B-DF16-4C66-938A-2D0D33C6D0C7}" srcOrd="0" destOrd="0" presId="urn:microsoft.com/office/officeart/2005/8/layout/vList6"/>
    <dgm:cxn modelId="{FF5AB3CB-D462-49C4-BB84-00B2B3B51FAE}" type="presOf" srcId="{FE706C73-7601-4979-9039-A9ECDFFFF0E0}" destId="{C3F3A4B8-2594-4E7D-A434-B33F404A11E5}" srcOrd="0" destOrd="0" presId="urn:microsoft.com/office/officeart/2005/8/layout/vList6"/>
    <dgm:cxn modelId="{B98E3FCC-7031-4AC6-974C-874DEAA6099B}" srcId="{FE706C73-7601-4979-9039-A9ECDFFFF0E0}" destId="{D21FE7C6-FA13-4C9E-BB0E-29B238362875}" srcOrd="0" destOrd="0" parTransId="{3ED6396B-74EE-430D-9628-A762FFFD40D4}" sibTransId="{D3EF1D73-C00A-489E-BEAC-AFA80DA53BBD}"/>
    <dgm:cxn modelId="{32B24EBB-ABB5-4500-9457-4706FF186D3C}" srcId="{F03F5C3C-4705-4A6A-A742-F9777BED0E2B}" destId="{F251CED9-5484-4055-8074-1397E0D020A1}" srcOrd="0" destOrd="0" parTransId="{79DE0B27-0606-403C-8FB0-4C4818B7DFE3}" sibTransId="{5DF733FF-9CAF-4A96-B837-553F5BB19D25}"/>
    <dgm:cxn modelId="{DBA1AE7E-1AB0-4C27-97DF-3862951E9CA4}" srcId="{FE706C73-7601-4979-9039-A9ECDFFFF0E0}" destId="{3AAC00C4-CF51-4738-B7AC-D694F9FB99D2}" srcOrd="1" destOrd="0" parTransId="{63DA51B3-40FC-4F2E-8036-F6723AF600EE}" sibTransId="{95A09180-E00E-4698-902E-6F9F3BC0EC41}"/>
    <dgm:cxn modelId="{FCB89003-4A44-4C5C-ABA8-7EAEBB3F20F2}" type="presOf" srcId="{FE2749D4-97F7-4484-B7F4-F0883604C551}" destId="{9535CEC7-33B0-48DA-94F4-349978994E4E}" srcOrd="0" destOrd="0" presId="urn:microsoft.com/office/officeart/2005/8/layout/vList6"/>
    <dgm:cxn modelId="{D28EBC02-F717-4FA1-A4D5-A7A53E2B397B}" type="presOf" srcId="{3AAC00C4-CF51-4738-B7AC-D694F9FB99D2}" destId="{9A038EB6-C5A3-499F-B2CB-F5A0B882CA28}" srcOrd="0" destOrd="1" presId="urn:microsoft.com/office/officeart/2005/8/layout/vList6"/>
    <dgm:cxn modelId="{8F271D9A-CD30-408E-A918-A2ED61CB4126}" type="presOf" srcId="{46092D31-90B8-4A2F-86B4-F4AD1E2070D2}" destId="{9A038EB6-C5A3-499F-B2CB-F5A0B882CA28}" srcOrd="0" destOrd="2" presId="urn:microsoft.com/office/officeart/2005/8/layout/vList6"/>
    <dgm:cxn modelId="{FA418C5F-C3DC-46AD-8263-AE990B54AC31}" srcId="{973D20F4-5E22-4C38-9AAC-C457DE9390C0}" destId="{623DCCAA-8D21-4C09-8CF9-620272AED8E0}" srcOrd="1" destOrd="0" parTransId="{1E772682-0B61-4DBD-90DF-9777F8BE7010}" sibTransId="{F9A48A09-EDBA-4EE4-BFF4-23C627EE3C2F}"/>
    <dgm:cxn modelId="{7E5470B6-7963-4396-8D65-093F3998186F}" type="presOf" srcId="{973D20F4-5E22-4C38-9AAC-C457DE9390C0}" destId="{A14C8C99-8BDF-473A-83EE-1697DD2964BD}" srcOrd="0" destOrd="0" presId="urn:microsoft.com/office/officeart/2005/8/layout/vList6"/>
    <dgm:cxn modelId="{9AF945A4-153B-479E-A28A-46AC58399076}" srcId="{DCFFC162-C0D0-489F-BA2A-97858C460BA4}" destId="{F03F5C3C-4705-4A6A-A742-F9777BED0E2B}" srcOrd="1" destOrd="0" parTransId="{22FD163B-07F5-4303-BD55-DA1E23CF9E0F}" sibTransId="{949793A4-F111-4404-A707-F1A958603523}"/>
    <dgm:cxn modelId="{2E681A31-A746-4D26-A1F6-506303BBB5E1}" srcId="{DCFFC162-C0D0-489F-BA2A-97858C460BA4}" destId="{FE706C73-7601-4979-9039-A9ECDFFFF0E0}" srcOrd="2" destOrd="0" parTransId="{2D242E43-8333-4A33-A2EF-EFA52D193041}" sibTransId="{D062E32B-D2DE-4729-9F5D-4766F05A9C7A}"/>
    <dgm:cxn modelId="{8669CE4A-F76D-4987-B753-A802FB37523D}" type="presOf" srcId="{DCFFC162-C0D0-489F-BA2A-97858C460BA4}" destId="{A1273F01-CE09-42CE-B556-398B3DAF0F75}" srcOrd="0" destOrd="0" presId="urn:microsoft.com/office/officeart/2005/8/layout/vList6"/>
    <dgm:cxn modelId="{2F65DCE2-9093-4B52-B5C1-8D635F6F2553}" srcId="{F03F5C3C-4705-4A6A-A742-F9777BED0E2B}" destId="{0A0EE18B-D6B4-44D3-9F0F-3E32D2D4281A}" srcOrd="1" destOrd="0" parTransId="{FDF8D06E-19D7-4C9C-9071-51D1772CDF20}" sibTransId="{B8EA6654-5EA2-42FF-893C-0FDCE7D365D2}"/>
    <dgm:cxn modelId="{94F252F3-E441-49C0-A7CD-3591E6FFF1A2}" srcId="{F03F5C3C-4705-4A6A-A742-F9777BED0E2B}" destId="{CF6C73BF-DD11-41F8-A577-B0743A4D2913}" srcOrd="2" destOrd="0" parTransId="{7527B039-A751-447E-A628-4547D047A3C4}" sibTransId="{B32E6FE8-EE71-415A-9865-82F2FAD5F3D4}"/>
    <dgm:cxn modelId="{5A1A010D-F8D3-4622-8B7D-451489CDB3C3}" srcId="{FE706C73-7601-4979-9039-A9ECDFFFF0E0}" destId="{46092D31-90B8-4A2F-86B4-F4AD1E2070D2}" srcOrd="2" destOrd="0" parTransId="{0DF2B05F-9040-4853-B09B-886AF9B82E29}" sibTransId="{49673933-B3E0-487B-AD1E-504A7F2A1D7E}"/>
    <dgm:cxn modelId="{489549D0-6DD7-44E1-890F-E5EC122F87EA}" srcId="{973D20F4-5E22-4C38-9AAC-C457DE9390C0}" destId="{FE2749D4-97F7-4484-B7F4-F0883604C551}" srcOrd="0" destOrd="0" parTransId="{DB455CBD-014E-4BED-B997-42A8568EC982}" sibTransId="{8782B27D-5285-42B7-AE8E-687DF45E88FB}"/>
    <dgm:cxn modelId="{703338D7-BBBF-44BC-833F-D407B34D9A5D}" type="presOf" srcId="{CF6C73BF-DD11-41F8-A577-B0743A4D2913}" destId="{57BEEA6B-DF16-4C66-938A-2D0D33C6D0C7}" srcOrd="0" destOrd="2" presId="urn:microsoft.com/office/officeart/2005/8/layout/vList6"/>
    <dgm:cxn modelId="{0FAC7D4F-91BC-47F7-AD00-068608CBBDB5}" type="presParOf" srcId="{A1273F01-CE09-42CE-B556-398B3DAF0F75}" destId="{6D4D2EA2-7496-4CF9-A9B6-FEF01C6E4A1D}" srcOrd="0" destOrd="0" presId="urn:microsoft.com/office/officeart/2005/8/layout/vList6"/>
    <dgm:cxn modelId="{8D0DFED0-301E-4A64-A503-249CB9682721}" type="presParOf" srcId="{6D4D2EA2-7496-4CF9-A9B6-FEF01C6E4A1D}" destId="{A14C8C99-8BDF-473A-83EE-1697DD2964BD}" srcOrd="0" destOrd="0" presId="urn:microsoft.com/office/officeart/2005/8/layout/vList6"/>
    <dgm:cxn modelId="{CDA295EB-A89B-497D-98DF-E4C804113C4C}" type="presParOf" srcId="{6D4D2EA2-7496-4CF9-A9B6-FEF01C6E4A1D}" destId="{9535CEC7-33B0-48DA-94F4-349978994E4E}" srcOrd="1" destOrd="0" presId="urn:microsoft.com/office/officeart/2005/8/layout/vList6"/>
    <dgm:cxn modelId="{E7081035-7B02-4919-A4FB-859B8499E619}" type="presParOf" srcId="{A1273F01-CE09-42CE-B556-398B3DAF0F75}" destId="{EB9E5D89-6CF0-4808-B165-73F7CC47F57E}" srcOrd="1" destOrd="0" presId="urn:microsoft.com/office/officeart/2005/8/layout/vList6"/>
    <dgm:cxn modelId="{54F7FD88-3D24-482D-96E9-0040B4FF8345}" type="presParOf" srcId="{A1273F01-CE09-42CE-B556-398B3DAF0F75}" destId="{99D415B0-CEE6-48FC-AEE8-6581D4CE77D6}" srcOrd="2" destOrd="0" presId="urn:microsoft.com/office/officeart/2005/8/layout/vList6"/>
    <dgm:cxn modelId="{4AE29BBD-870C-4BE8-AA01-221C224EC47E}" type="presParOf" srcId="{99D415B0-CEE6-48FC-AEE8-6581D4CE77D6}" destId="{23D27A09-848F-4A7B-BCE7-799197BA89E4}" srcOrd="0" destOrd="0" presId="urn:microsoft.com/office/officeart/2005/8/layout/vList6"/>
    <dgm:cxn modelId="{BC4590D5-AD23-416B-98C2-6321FB276DB1}" type="presParOf" srcId="{99D415B0-CEE6-48FC-AEE8-6581D4CE77D6}" destId="{57BEEA6B-DF16-4C66-938A-2D0D33C6D0C7}" srcOrd="1" destOrd="0" presId="urn:microsoft.com/office/officeart/2005/8/layout/vList6"/>
    <dgm:cxn modelId="{F0F2E07F-3FAE-4744-9576-CC142F0BC519}" type="presParOf" srcId="{A1273F01-CE09-42CE-B556-398B3DAF0F75}" destId="{AF1B1B33-24F1-48B8-85E6-36D4061FFDF8}" srcOrd="3" destOrd="0" presId="urn:microsoft.com/office/officeart/2005/8/layout/vList6"/>
    <dgm:cxn modelId="{7327AD03-1D60-4CFA-91E3-8CFD168EF69E}" type="presParOf" srcId="{A1273F01-CE09-42CE-B556-398B3DAF0F75}" destId="{EEC7C0B2-29FC-49DD-95C1-CEE8CBB5209D}" srcOrd="4" destOrd="0" presId="urn:microsoft.com/office/officeart/2005/8/layout/vList6"/>
    <dgm:cxn modelId="{BC6743C2-F80B-47F7-8BF9-5E1F79574DEB}" type="presParOf" srcId="{EEC7C0B2-29FC-49DD-95C1-CEE8CBB5209D}" destId="{C3F3A4B8-2594-4E7D-A434-B33F404A11E5}" srcOrd="0" destOrd="0" presId="urn:microsoft.com/office/officeart/2005/8/layout/vList6"/>
    <dgm:cxn modelId="{4575BD3B-2312-4B75-BCC1-823FBF50589A}" type="presParOf" srcId="{EEC7C0B2-29FC-49DD-95C1-CEE8CBB5209D}" destId="{9A038EB6-C5A3-499F-B2CB-F5A0B882CA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0B613-6019-4416-A815-CBA3E964161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D05D2C-54DC-41A3-8C84-88F851A14C9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устойчиво-негативное отношение</a:t>
          </a:r>
        </a:p>
      </dgm:t>
    </dgm:pt>
    <dgm:pt modelId="{12591A1F-01E7-4A7A-8841-0EE7192D5334}" type="parTrans" cxnId="{3C93BC9D-FABF-43FF-8F2B-C09BCBD9CDF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61DCA-4644-439F-B8FF-DB349D383CFC}" type="sibTrans" cxnId="{3C93BC9D-FABF-43FF-8F2B-C09BCBD9CDF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2F7C7-9FF3-436E-901B-9C0EF63BE1E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ситуативно-позитивное отношение</a:t>
          </a:r>
        </a:p>
      </dgm:t>
    </dgm:pt>
    <dgm:pt modelId="{4B49E227-8936-403E-A8E5-114D05CB285D}" type="parTrans" cxnId="{C31ACE0F-160D-4E33-A231-C27790B6968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8700C-A418-4C24-B805-6E216C518DA1}" type="sibTrans" cxnId="{C31ACE0F-160D-4E33-A231-C27790B6968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197C61-8D95-4916-9BFF-5138CA4DF680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устойчиво-позитивное отношение</a:t>
          </a:r>
        </a:p>
      </dgm:t>
    </dgm:pt>
    <dgm:pt modelId="{DFF28D42-193F-4966-B2A8-D99AC71F5126}" type="parTrans" cxnId="{62622A03-EF2E-4A00-8B17-53BEDD4693A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7A328-E82D-4363-975F-CC92F06F140E}" type="sibTrans" cxnId="{62622A03-EF2E-4A00-8B17-53BEDD4693A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53ED1-EE53-4997-BD1E-6FC20BED693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ситуативно-негативное отношение </a:t>
          </a:r>
        </a:p>
      </dgm:t>
    </dgm:pt>
    <dgm:pt modelId="{2BD5F077-CFB2-46E3-93F3-4364F1DD8099}" type="parTrans" cxnId="{92AC3058-E276-4E66-8218-931F45FC844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720B4-1BDC-4C53-9F5E-BF522688B13E}" type="sibTrans" cxnId="{92AC3058-E276-4E66-8218-931F45FC844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443D0-00FF-499A-93B2-11ED3541F6F0}" type="pres">
      <dgm:prSet presAssocID="{8B20B613-6019-4416-A815-CBA3E964161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1C8E6B-5962-4A37-91CF-3C162D21BFD5}" type="pres">
      <dgm:prSet presAssocID="{FFD05D2C-54DC-41A3-8C84-88F851A14C94}" presName="composite" presStyleCnt="0"/>
      <dgm:spPr/>
    </dgm:pt>
    <dgm:pt modelId="{B99A056D-593A-405F-B229-3998A65A553B}" type="pres">
      <dgm:prSet presAssocID="{FFD05D2C-54DC-41A3-8C84-88F851A14C94}" presName="LShape" presStyleLbl="alignNode1" presStyleIdx="0" presStyleCnt="7"/>
      <dgm:spPr/>
    </dgm:pt>
    <dgm:pt modelId="{27F1E276-041E-4D96-9B36-41E61CCA2761}" type="pres">
      <dgm:prSet presAssocID="{FFD05D2C-54DC-41A3-8C84-88F851A14C9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21EC-DB6C-484A-A30F-8B292607FBB7}" type="pres">
      <dgm:prSet presAssocID="{FFD05D2C-54DC-41A3-8C84-88F851A14C94}" presName="Triangle" presStyleLbl="alignNode1" presStyleIdx="1" presStyleCnt="7"/>
      <dgm:spPr/>
    </dgm:pt>
    <dgm:pt modelId="{FECD5EE7-9970-445F-B217-FCB7B64A7D7A}" type="pres">
      <dgm:prSet presAssocID="{EDB61DCA-4644-439F-B8FF-DB349D383CFC}" presName="sibTrans" presStyleCnt="0"/>
      <dgm:spPr/>
    </dgm:pt>
    <dgm:pt modelId="{81F7BCD9-00F2-4EC2-87F2-08E8AF2E1F6E}" type="pres">
      <dgm:prSet presAssocID="{EDB61DCA-4644-439F-B8FF-DB349D383CFC}" presName="space" presStyleCnt="0"/>
      <dgm:spPr/>
    </dgm:pt>
    <dgm:pt modelId="{91D9CBFD-EEBC-45BF-807A-D9DD99DE3B46}" type="pres">
      <dgm:prSet presAssocID="{5FC53ED1-EE53-4997-BD1E-6FC20BED693C}" presName="composite" presStyleCnt="0"/>
      <dgm:spPr/>
    </dgm:pt>
    <dgm:pt modelId="{C2A7ABB8-6E5D-482F-A419-9A6211E28EED}" type="pres">
      <dgm:prSet presAssocID="{5FC53ED1-EE53-4997-BD1E-6FC20BED693C}" presName="LShape" presStyleLbl="alignNode1" presStyleIdx="2" presStyleCnt="7"/>
      <dgm:spPr/>
    </dgm:pt>
    <dgm:pt modelId="{C798F9FB-D934-4FFD-8532-D10393513B16}" type="pres">
      <dgm:prSet presAssocID="{5FC53ED1-EE53-4997-BD1E-6FC20BED693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02FAF-733D-495D-9265-51112348303E}" type="pres">
      <dgm:prSet presAssocID="{5FC53ED1-EE53-4997-BD1E-6FC20BED693C}" presName="Triangle" presStyleLbl="alignNode1" presStyleIdx="3" presStyleCnt="7"/>
      <dgm:spPr/>
    </dgm:pt>
    <dgm:pt modelId="{2EAD8D78-E079-41CE-898A-BF1A70EF72B5}" type="pres">
      <dgm:prSet presAssocID="{BC3720B4-1BDC-4C53-9F5E-BF522688B13E}" presName="sibTrans" presStyleCnt="0"/>
      <dgm:spPr/>
    </dgm:pt>
    <dgm:pt modelId="{48E6AC48-ECB6-4AB6-BF70-9466A212F860}" type="pres">
      <dgm:prSet presAssocID="{BC3720B4-1BDC-4C53-9F5E-BF522688B13E}" presName="space" presStyleCnt="0"/>
      <dgm:spPr/>
    </dgm:pt>
    <dgm:pt modelId="{41269899-2DCD-42B9-94C2-524A535922AF}" type="pres">
      <dgm:prSet presAssocID="{CE22F7C7-9FF3-436E-901B-9C0EF63BE1EA}" presName="composite" presStyleCnt="0"/>
      <dgm:spPr/>
    </dgm:pt>
    <dgm:pt modelId="{43424A56-11C8-46BC-A575-8D7882F30DCF}" type="pres">
      <dgm:prSet presAssocID="{CE22F7C7-9FF3-436E-901B-9C0EF63BE1EA}" presName="LShape" presStyleLbl="alignNode1" presStyleIdx="4" presStyleCnt="7"/>
      <dgm:spPr/>
    </dgm:pt>
    <dgm:pt modelId="{9957F1F9-DF23-412B-822F-F11DDAA34027}" type="pres">
      <dgm:prSet presAssocID="{CE22F7C7-9FF3-436E-901B-9C0EF63BE1E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968E4-4386-4668-BFCD-BB7FAAB5F326}" type="pres">
      <dgm:prSet presAssocID="{CE22F7C7-9FF3-436E-901B-9C0EF63BE1EA}" presName="Triangle" presStyleLbl="alignNode1" presStyleIdx="5" presStyleCnt="7"/>
      <dgm:spPr/>
    </dgm:pt>
    <dgm:pt modelId="{EF93BC57-0B0B-4C1D-821E-A44BD4CAE70C}" type="pres">
      <dgm:prSet presAssocID="{7948700C-A418-4C24-B805-6E216C518DA1}" presName="sibTrans" presStyleCnt="0"/>
      <dgm:spPr/>
    </dgm:pt>
    <dgm:pt modelId="{B13B1000-EABB-465B-A5E8-6D51C747534A}" type="pres">
      <dgm:prSet presAssocID="{7948700C-A418-4C24-B805-6E216C518DA1}" presName="space" presStyleCnt="0"/>
      <dgm:spPr/>
    </dgm:pt>
    <dgm:pt modelId="{1962D3F9-1615-43D0-8A22-29524A5254D2}" type="pres">
      <dgm:prSet presAssocID="{CD197C61-8D95-4916-9BFF-5138CA4DF680}" presName="composite" presStyleCnt="0"/>
      <dgm:spPr/>
    </dgm:pt>
    <dgm:pt modelId="{145532B4-D15B-44C7-9EEC-07E19177B37E}" type="pres">
      <dgm:prSet presAssocID="{CD197C61-8D95-4916-9BFF-5138CA4DF680}" presName="LShape" presStyleLbl="alignNode1" presStyleIdx="6" presStyleCnt="7"/>
      <dgm:spPr/>
    </dgm:pt>
    <dgm:pt modelId="{EF9917EF-0809-4439-9B04-E03BAF02E272}" type="pres">
      <dgm:prSet presAssocID="{CD197C61-8D95-4916-9BFF-5138CA4DF68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22A03-EF2E-4A00-8B17-53BEDD4693A6}" srcId="{8B20B613-6019-4416-A815-CBA3E964161F}" destId="{CD197C61-8D95-4916-9BFF-5138CA4DF680}" srcOrd="3" destOrd="0" parTransId="{DFF28D42-193F-4966-B2A8-D99AC71F5126}" sibTransId="{26D7A328-E82D-4363-975F-CC92F06F140E}"/>
    <dgm:cxn modelId="{3E2DB5D8-78BA-4A21-9FED-12E5193930CD}" type="presOf" srcId="{5FC53ED1-EE53-4997-BD1E-6FC20BED693C}" destId="{C798F9FB-D934-4FFD-8532-D10393513B16}" srcOrd="0" destOrd="0" presId="urn:microsoft.com/office/officeart/2009/3/layout/StepUpProcess"/>
    <dgm:cxn modelId="{2A64EA75-2E99-4986-83A4-D6D6B91EDF72}" type="presOf" srcId="{FFD05D2C-54DC-41A3-8C84-88F851A14C94}" destId="{27F1E276-041E-4D96-9B36-41E61CCA2761}" srcOrd="0" destOrd="0" presId="urn:microsoft.com/office/officeart/2009/3/layout/StepUpProcess"/>
    <dgm:cxn modelId="{C28358E7-8B52-4274-8404-DE535DA3A9E0}" type="presOf" srcId="{8B20B613-6019-4416-A815-CBA3E964161F}" destId="{971443D0-00FF-499A-93B2-11ED3541F6F0}" srcOrd="0" destOrd="0" presId="urn:microsoft.com/office/officeart/2009/3/layout/StepUpProcess"/>
    <dgm:cxn modelId="{5A29150D-8CCF-43FE-8FA9-373BAE91F20B}" type="presOf" srcId="{CD197C61-8D95-4916-9BFF-5138CA4DF680}" destId="{EF9917EF-0809-4439-9B04-E03BAF02E272}" srcOrd="0" destOrd="0" presId="urn:microsoft.com/office/officeart/2009/3/layout/StepUpProcess"/>
    <dgm:cxn modelId="{3C93BC9D-FABF-43FF-8F2B-C09BCBD9CDF9}" srcId="{8B20B613-6019-4416-A815-CBA3E964161F}" destId="{FFD05D2C-54DC-41A3-8C84-88F851A14C94}" srcOrd="0" destOrd="0" parTransId="{12591A1F-01E7-4A7A-8841-0EE7192D5334}" sibTransId="{EDB61DCA-4644-439F-B8FF-DB349D383CFC}"/>
    <dgm:cxn modelId="{2B237AD4-C15B-4918-B717-5A376DCB46FC}" type="presOf" srcId="{CE22F7C7-9FF3-436E-901B-9C0EF63BE1EA}" destId="{9957F1F9-DF23-412B-822F-F11DDAA34027}" srcOrd="0" destOrd="0" presId="urn:microsoft.com/office/officeart/2009/3/layout/StepUpProcess"/>
    <dgm:cxn modelId="{92AC3058-E276-4E66-8218-931F45FC8444}" srcId="{8B20B613-6019-4416-A815-CBA3E964161F}" destId="{5FC53ED1-EE53-4997-BD1E-6FC20BED693C}" srcOrd="1" destOrd="0" parTransId="{2BD5F077-CFB2-46E3-93F3-4364F1DD8099}" sibTransId="{BC3720B4-1BDC-4C53-9F5E-BF522688B13E}"/>
    <dgm:cxn modelId="{C31ACE0F-160D-4E33-A231-C27790B69687}" srcId="{8B20B613-6019-4416-A815-CBA3E964161F}" destId="{CE22F7C7-9FF3-436E-901B-9C0EF63BE1EA}" srcOrd="2" destOrd="0" parTransId="{4B49E227-8936-403E-A8E5-114D05CB285D}" sibTransId="{7948700C-A418-4C24-B805-6E216C518DA1}"/>
    <dgm:cxn modelId="{D57F12B6-90F7-45F1-BB47-F81D8A51E792}" type="presParOf" srcId="{971443D0-00FF-499A-93B2-11ED3541F6F0}" destId="{641C8E6B-5962-4A37-91CF-3C162D21BFD5}" srcOrd="0" destOrd="0" presId="urn:microsoft.com/office/officeart/2009/3/layout/StepUpProcess"/>
    <dgm:cxn modelId="{57090F1B-CB25-49CE-9A9C-0F7C8D9AE7CB}" type="presParOf" srcId="{641C8E6B-5962-4A37-91CF-3C162D21BFD5}" destId="{B99A056D-593A-405F-B229-3998A65A553B}" srcOrd="0" destOrd="0" presId="urn:microsoft.com/office/officeart/2009/3/layout/StepUpProcess"/>
    <dgm:cxn modelId="{3C4E53C2-8423-4508-8347-EE55D2C756F3}" type="presParOf" srcId="{641C8E6B-5962-4A37-91CF-3C162D21BFD5}" destId="{27F1E276-041E-4D96-9B36-41E61CCA2761}" srcOrd="1" destOrd="0" presId="urn:microsoft.com/office/officeart/2009/3/layout/StepUpProcess"/>
    <dgm:cxn modelId="{96968532-A895-4970-BADE-2A5F971E6052}" type="presParOf" srcId="{641C8E6B-5962-4A37-91CF-3C162D21BFD5}" destId="{FB5221EC-DB6C-484A-A30F-8B292607FBB7}" srcOrd="2" destOrd="0" presId="urn:microsoft.com/office/officeart/2009/3/layout/StepUpProcess"/>
    <dgm:cxn modelId="{4A09BCA1-393B-4AE2-9AEB-141C580960AE}" type="presParOf" srcId="{971443D0-00FF-499A-93B2-11ED3541F6F0}" destId="{FECD5EE7-9970-445F-B217-FCB7B64A7D7A}" srcOrd="1" destOrd="0" presId="urn:microsoft.com/office/officeart/2009/3/layout/StepUpProcess"/>
    <dgm:cxn modelId="{1FCA5D52-0001-48BF-B419-DDCFD99539C0}" type="presParOf" srcId="{FECD5EE7-9970-445F-B217-FCB7B64A7D7A}" destId="{81F7BCD9-00F2-4EC2-87F2-08E8AF2E1F6E}" srcOrd="0" destOrd="0" presId="urn:microsoft.com/office/officeart/2009/3/layout/StepUpProcess"/>
    <dgm:cxn modelId="{D9F03EBF-9294-471E-B84A-6D49422B8162}" type="presParOf" srcId="{971443D0-00FF-499A-93B2-11ED3541F6F0}" destId="{91D9CBFD-EEBC-45BF-807A-D9DD99DE3B46}" srcOrd="2" destOrd="0" presId="urn:microsoft.com/office/officeart/2009/3/layout/StepUpProcess"/>
    <dgm:cxn modelId="{77C594F0-66F7-4E39-9F93-DD225D87317B}" type="presParOf" srcId="{91D9CBFD-EEBC-45BF-807A-D9DD99DE3B46}" destId="{C2A7ABB8-6E5D-482F-A419-9A6211E28EED}" srcOrd="0" destOrd="0" presId="urn:microsoft.com/office/officeart/2009/3/layout/StepUpProcess"/>
    <dgm:cxn modelId="{8C46AE41-6C63-4D50-A1DB-9894F2DC0E1D}" type="presParOf" srcId="{91D9CBFD-EEBC-45BF-807A-D9DD99DE3B46}" destId="{C798F9FB-D934-4FFD-8532-D10393513B16}" srcOrd="1" destOrd="0" presId="urn:microsoft.com/office/officeart/2009/3/layout/StepUpProcess"/>
    <dgm:cxn modelId="{475A5D48-BCD0-455D-B10E-177042564E44}" type="presParOf" srcId="{91D9CBFD-EEBC-45BF-807A-D9DD99DE3B46}" destId="{DC202FAF-733D-495D-9265-51112348303E}" srcOrd="2" destOrd="0" presId="urn:microsoft.com/office/officeart/2009/3/layout/StepUpProcess"/>
    <dgm:cxn modelId="{6594312F-F917-4C5D-8D57-09179CCDF1D3}" type="presParOf" srcId="{971443D0-00FF-499A-93B2-11ED3541F6F0}" destId="{2EAD8D78-E079-41CE-898A-BF1A70EF72B5}" srcOrd="3" destOrd="0" presId="urn:microsoft.com/office/officeart/2009/3/layout/StepUpProcess"/>
    <dgm:cxn modelId="{B4B35D5B-1C2F-4E08-8DE3-6CC9221D7D05}" type="presParOf" srcId="{2EAD8D78-E079-41CE-898A-BF1A70EF72B5}" destId="{48E6AC48-ECB6-4AB6-BF70-9466A212F860}" srcOrd="0" destOrd="0" presId="urn:microsoft.com/office/officeart/2009/3/layout/StepUpProcess"/>
    <dgm:cxn modelId="{590DB3BD-247E-47E9-8B3B-68660F952C80}" type="presParOf" srcId="{971443D0-00FF-499A-93B2-11ED3541F6F0}" destId="{41269899-2DCD-42B9-94C2-524A535922AF}" srcOrd="4" destOrd="0" presId="urn:microsoft.com/office/officeart/2009/3/layout/StepUpProcess"/>
    <dgm:cxn modelId="{0C024497-168A-4187-89EE-59DF176838EF}" type="presParOf" srcId="{41269899-2DCD-42B9-94C2-524A535922AF}" destId="{43424A56-11C8-46BC-A575-8D7882F30DCF}" srcOrd="0" destOrd="0" presId="urn:microsoft.com/office/officeart/2009/3/layout/StepUpProcess"/>
    <dgm:cxn modelId="{98F02C1E-C43C-4CC4-A188-A098275E2648}" type="presParOf" srcId="{41269899-2DCD-42B9-94C2-524A535922AF}" destId="{9957F1F9-DF23-412B-822F-F11DDAA34027}" srcOrd="1" destOrd="0" presId="urn:microsoft.com/office/officeart/2009/3/layout/StepUpProcess"/>
    <dgm:cxn modelId="{76F8CB41-F623-4F9D-AF5F-DD4499A742D8}" type="presParOf" srcId="{41269899-2DCD-42B9-94C2-524A535922AF}" destId="{D6A968E4-4386-4668-BFCD-BB7FAAB5F326}" srcOrd="2" destOrd="0" presId="urn:microsoft.com/office/officeart/2009/3/layout/StepUpProcess"/>
    <dgm:cxn modelId="{BB1A6080-4CB2-4552-8041-19DCF5425185}" type="presParOf" srcId="{971443D0-00FF-499A-93B2-11ED3541F6F0}" destId="{EF93BC57-0B0B-4C1D-821E-A44BD4CAE70C}" srcOrd="5" destOrd="0" presId="urn:microsoft.com/office/officeart/2009/3/layout/StepUpProcess"/>
    <dgm:cxn modelId="{3084E2D5-A64C-4A2C-8637-588D08B8870D}" type="presParOf" srcId="{EF93BC57-0B0B-4C1D-821E-A44BD4CAE70C}" destId="{B13B1000-EABB-465B-A5E8-6D51C747534A}" srcOrd="0" destOrd="0" presId="urn:microsoft.com/office/officeart/2009/3/layout/StepUpProcess"/>
    <dgm:cxn modelId="{4F1CC7C4-994B-49CA-B425-A705A9106118}" type="presParOf" srcId="{971443D0-00FF-499A-93B2-11ED3541F6F0}" destId="{1962D3F9-1615-43D0-8A22-29524A5254D2}" srcOrd="6" destOrd="0" presId="urn:microsoft.com/office/officeart/2009/3/layout/StepUpProcess"/>
    <dgm:cxn modelId="{B4EFE8A5-6B13-44FA-BFF0-69D29B70C717}" type="presParOf" srcId="{1962D3F9-1615-43D0-8A22-29524A5254D2}" destId="{145532B4-D15B-44C7-9EEC-07E19177B37E}" srcOrd="0" destOrd="0" presId="urn:microsoft.com/office/officeart/2009/3/layout/StepUpProcess"/>
    <dgm:cxn modelId="{04C5C583-7FD9-4653-A466-F0BE55B0F460}" type="presParOf" srcId="{1962D3F9-1615-43D0-8A22-29524A5254D2}" destId="{EF9917EF-0809-4439-9B04-E03BAF02E27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CB7F5-AA97-EE4B-99C7-8AF2473CBD4B}" type="doc">
      <dgm:prSet loTypeId="urn:microsoft.com/office/officeart/2009/3/layout/PlusandMinus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7DA9CB3-C8CF-6A47-9128-F4BAFA646F1A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Ценностное отношение: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личностного роста</a:t>
          </a:r>
        </a:p>
      </dgm:t>
    </dgm:pt>
    <dgm:pt modelId="{DB0BA341-16C3-EF42-A7BF-B107976E1367}" type="parTrans" cxnId="{F34D4C42-73A2-384A-8146-BBF01E0C637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64AEB-CDE8-AE4B-B47B-B57691142B0D}" type="sibTrans" cxnId="{F34D4C42-73A2-384A-8146-BBF01E0C637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F0C1C-9AAA-FC43-BBB4-1AD09E96CEC4}">
      <dgm:prSet phldrT="[Текст]"/>
      <dgm:spPr/>
      <dgm:t>
        <a:bodyPr/>
        <a:lstStyle/>
        <a:p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Антиценностное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отношение: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личностного регресса </a:t>
          </a:r>
        </a:p>
      </dgm:t>
    </dgm:pt>
    <dgm:pt modelId="{15F92AD8-8549-9043-BB0B-E11CF670CB80}" type="parTrans" cxnId="{7BAE0A3F-97FA-AB4E-870D-2942F3ED11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B88F1-B0B6-5A4B-A8FA-0878040594D2}" type="sibTrans" cxnId="{7BAE0A3F-97FA-AB4E-870D-2942F3ED11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82E84-2EEF-8343-BEF2-EE3F764EB30E}" type="pres">
      <dgm:prSet presAssocID="{E36CB7F5-AA97-EE4B-99C7-8AF2473CBD4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84B38A-F561-A04C-AE67-B1775252B966}" type="pres">
      <dgm:prSet presAssocID="{E36CB7F5-AA97-EE4B-99C7-8AF2473CBD4B}" presName="Background" presStyleLbl="bgImgPlace1" presStyleIdx="0" presStyleCnt="1"/>
      <dgm:spPr/>
    </dgm:pt>
    <dgm:pt modelId="{8870B19A-A3D7-244E-851F-24B7863FD465}" type="pres">
      <dgm:prSet presAssocID="{E36CB7F5-AA97-EE4B-99C7-8AF2473CBD4B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F8E1E-5272-9242-98CC-18EE8FDA5BAA}" type="pres">
      <dgm:prSet presAssocID="{E36CB7F5-AA97-EE4B-99C7-8AF2473CBD4B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60359-29DB-F440-B045-3B495439D650}" type="pres">
      <dgm:prSet presAssocID="{E36CB7F5-AA97-EE4B-99C7-8AF2473CBD4B}" presName="Plus" presStyleLbl="alignNode1" presStyleIdx="0" presStyleCnt="2"/>
      <dgm:spPr/>
    </dgm:pt>
    <dgm:pt modelId="{A05DD95A-206B-5149-A356-F50D6939B6C5}" type="pres">
      <dgm:prSet presAssocID="{E36CB7F5-AA97-EE4B-99C7-8AF2473CBD4B}" presName="Minus" presStyleLbl="alignNode1" presStyleIdx="1" presStyleCnt="2"/>
      <dgm:spPr/>
    </dgm:pt>
    <dgm:pt modelId="{76DBB9B3-3A24-F946-A60F-E76F22ED56F9}" type="pres">
      <dgm:prSet presAssocID="{E36CB7F5-AA97-EE4B-99C7-8AF2473CBD4B}" presName="Divider" presStyleLbl="parChTrans1D1" presStyleIdx="0" presStyleCnt="1"/>
      <dgm:spPr/>
    </dgm:pt>
  </dgm:ptLst>
  <dgm:cxnLst>
    <dgm:cxn modelId="{F34D4C42-73A2-384A-8146-BBF01E0C637F}" srcId="{E36CB7F5-AA97-EE4B-99C7-8AF2473CBD4B}" destId="{87DA9CB3-C8CF-6A47-9128-F4BAFA646F1A}" srcOrd="0" destOrd="0" parTransId="{DB0BA341-16C3-EF42-A7BF-B107976E1367}" sibTransId="{E3364AEB-CDE8-AE4B-B47B-B57691142B0D}"/>
    <dgm:cxn modelId="{7BAE0A3F-97FA-AB4E-870D-2942F3ED11CB}" srcId="{E36CB7F5-AA97-EE4B-99C7-8AF2473CBD4B}" destId="{76DF0C1C-9AAA-FC43-BBB4-1AD09E96CEC4}" srcOrd="1" destOrd="0" parTransId="{15F92AD8-8549-9043-BB0B-E11CF670CB80}" sibTransId="{664B88F1-B0B6-5A4B-A8FA-0878040594D2}"/>
    <dgm:cxn modelId="{64F1761E-35F0-F14B-8BC6-E2E19B58F93E}" type="presOf" srcId="{87DA9CB3-C8CF-6A47-9128-F4BAFA646F1A}" destId="{8870B19A-A3D7-244E-851F-24B7863FD465}" srcOrd="0" destOrd="0" presId="urn:microsoft.com/office/officeart/2009/3/layout/PlusandMinus"/>
    <dgm:cxn modelId="{DAA0D24B-6AEF-5E46-A484-AC5C6C03478B}" type="presOf" srcId="{76DF0C1C-9AAA-FC43-BBB4-1AD09E96CEC4}" destId="{39AF8E1E-5272-9242-98CC-18EE8FDA5BAA}" srcOrd="0" destOrd="0" presId="urn:microsoft.com/office/officeart/2009/3/layout/PlusandMinus"/>
    <dgm:cxn modelId="{DCEE9C38-A5AA-EC4B-969A-C8FBE837EB3E}" type="presOf" srcId="{E36CB7F5-AA97-EE4B-99C7-8AF2473CBD4B}" destId="{AFE82E84-2EEF-8343-BEF2-EE3F764EB30E}" srcOrd="0" destOrd="0" presId="urn:microsoft.com/office/officeart/2009/3/layout/PlusandMinus"/>
    <dgm:cxn modelId="{0B86D6CA-5743-4541-AD46-DB311F2D47F1}" type="presParOf" srcId="{AFE82E84-2EEF-8343-BEF2-EE3F764EB30E}" destId="{FA84B38A-F561-A04C-AE67-B1775252B966}" srcOrd="0" destOrd="0" presId="urn:microsoft.com/office/officeart/2009/3/layout/PlusandMinus"/>
    <dgm:cxn modelId="{15D8C120-7AAA-4546-8EF7-3C1B17B44A87}" type="presParOf" srcId="{AFE82E84-2EEF-8343-BEF2-EE3F764EB30E}" destId="{8870B19A-A3D7-244E-851F-24B7863FD465}" srcOrd="1" destOrd="0" presId="urn:microsoft.com/office/officeart/2009/3/layout/PlusandMinus"/>
    <dgm:cxn modelId="{D9B0F41C-6FF2-A74A-B4AE-98D928AD4186}" type="presParOf" srcId="{AFE82E84-2EEF-8343-BEF2-EE3F764EB30E}" destId="{39AF8E1E-5272-9242-98CC-18EE8FDA5BAA}" srcOrd="2" destOrd="0" presId="urn:microsoft.com/office/officeart/2009/3/layout/PlusandMinus"/>
    <dgm:cxn modelId="{7DE02D32-7477-514B-9DBD-FA99C9C9E0D7}" type="presParOf" srcId="{AFE82E84-2EEF-8343-BEF2-EE3F764EB30E}" destId="{76860359-29DB-F440-B045-3B495439D650}" srcOrd="3" destOrd="0" presId="urn:microsoft.com/office/officeart/2009/3/layout/PlusandMinus"/>
    <dgm:cxn modelId="{548B3097-1499-1848-9B90-449992A54400}" type="presParOf" srcId="{AFE82E84-2EEF-8343-BEF2-EE3F764EB30E}" destId="{A05DD95A-206B-5149-A356-F50D6939B6C5}" srcOrd="4" destOrd="0" presId="urn:microsoft.com/office/officeart/2009/3/layout/PlusandMinus"/>
    <dgm:cxn modelId="{21182E34-F2C5-474B-9A36-DE7B189E1D6A}" type="presParOf" srcId="{AFE82E84-2EEF-8343-BEF2-EE3F764EB30E}" destId="{76DBB9B3-3A24-F946-A60F-E76F22ED56F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5CEC7-33B0-48DA-94F4-349978994E4E}">
      <dsp:nvSpPr>
        <dsp:cNvPr id="0" name=""/>
        <dsp:cNvSpPr/>
      </dsp:nvSpPr>
      <dsp:spPr>
        <a:xfrm>
          <a:off x="3485187" y="0"/>
          <a:ext cx="5227780" cy="14626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Семья      Отечество       Земля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Мир         Труд                 Культура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Знания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5187" y="182833"/>
        <a:ext cx="4679282" cy="1096996"/>
      </dsp:txXfrm>
    </dsp:sp>
    <dsp:sp modelId="{A14C8C99-8BDF-473A-83EE-1697DD2964BD}">
      <dsp:nvSpPr>
        <dsp:cNvPr id="0" name=""/>
        <dsp:cNvSpPr/>
      </dsp:nvSpPr>
      <dsp:spPr>
        <a:xfrm>
          <a:off x="0" y="0"/>
          <a:ext cx="3485187" cy="14626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миру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01" y="71401"/>
        <a:ext cx="3342385" cy="1319860"/>
      </dsp:txXfrm>
    </dsp:sp>
    <dsp:sp modelId="{57BEEA6B-DF16-4C66-938A-2D0D33C6D0C7}">
      <dsp:nvSpPr>
        <dsp:cNvPr id="0" name=""/>
        <dsp:cNvSpPr/>
      </dsp:nvSpPr>
      <dsp:spPr>
        <a:xfrm>
          <a:off x="3485187" y="1610186"/>
          <a:ext cx="5227780" cy="14601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4349020"/>
            <a:satOff val="-11620"/>
            <a:lumOff val="1219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4349020"/>
              <a:satOff val="-11620"/>
              <a:lumOff val="121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 как таковой (гуманность)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 как Другой (альтруизм)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 как Иной (толерантность)</a:t>
          </a:r>
        </a:p>
      </dsp:txBody>
      <dsp:txXfrm>
        <a:off x="3485187" y="1792704"/>
        <a:ext cx="4680225" cy="1095110"/>
      </dsp:txXfrm>
    </dsp:sp>
    <dsp:sp modelId="{23D27A09-848F-4A7B-BCE7-799197BA89E4}">
      <dsp:nvSpPr>
        <dsp:cNvPr id="0" name=""/>
        <dsp:cNvSpPr/>
      </dsp:nvSpPr>
      <dsp:spPr>
        <a:xfrm>
          <a:off x="0" y="1608928"/>
          <a:ext cx="3485187" cy="1462662"/>
        </a:xfrm>
        <a:prstGeom prst="roundRect">
          <a:avLst/>
        </a:prstGeom>
        <a:gradFill rotWithShape="0">
          <a:gsLst>
            <a:gs pos="0">
              <a:schemeClr val="accent3">
                <a:hueOff val="-4201290"/>
                <a:satOff val="-23665"/>
                <a:lumOff val="8726"/>
                <a:alphaOff val="0"/>
                <a:tint val="98000"/>
                <a:lumMod val="110000"/>
              </a:schemeClr>
            </a:gs>
            <a:gs pos="84000">
              <a:schemeClr val="accent3">
                <a:hueOff val="-4201290"/>
                <a:satOff val="-23665"/>
                <a:lumOff val="872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людям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01" y="1680329"/>
        <a:ext cx="3342385" cy="1319860"/>
      </dsp:txXfrm>
    </dsp:sp>
    <dsp:sp modelId="{9A038EB6-C5A3-499F-B2CB-F5A0B882CA28}">
      <dsp:nvSpPr>
        <dsp:cNvPr id="0" name=""/>
        <dsp:cNvSpPr/>
      </dsp:nvSpPr>
      <dsp:spPr>
        <a:xfrm>
          <a:off x="3454343" y="3217856"/>
          <a:ext cx="5227780" cy="14626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8698040"/>
            <a:satOff val="-23241"/>
            <a:lumOff val="2439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8698040"/>
              <a:satOff val="-23241"/>
              <a:lumOff val="243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 – телесное (ЗДОРОВЬЕ)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 – душевное (САМОПРИНЯТИЕ)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 – духовное (САМОСТОЯТЕЛЬНОСТЬ)</a:t>
          </a:r>
        </a:p>
      </dsp:txBody>
      <dsp:txXfrm>
        <a:off x="3454343" y="3400689"/>
        <a:ext cx="4679282" cy="1096996"/>
      </dsp:txXfrm>
    </dsp:sp>
    <dsp:sp modelId="{C3F3A4B8-2594-4E7D-A434-B33F404A11E5}">
      <dsp:nvSpPr>
        <dsp:cNvPr id="0" name=""/>
        <dsp:cNvSpPr/>
      </dsp:nvSpPr>
      <dsp:spPr>
        <a:xfrm>
          <a:off x="0" y="3217856"/>
          <a:ext cx="3485187" cy="1462662"/>
        </a:xfrm>
        <a:prstGeom prst="roundRect">
          <a:avLst/>
        </a:prstGeom>
        <a:gradFill rotWithShape="0">
          <a:gsLst>
            <a:gs pos="0">
              <a:schemeClr val="accent3">
                <a:hueOff val="-8402580"/>
                <a:satOff val="-47330"/>
                <a:lumOff val="17451"/>
                <a:alphaOff val="0"/>
                <a:tint val="98000"/>
                <a:lumMod val="110000"/>
              </a:schemeClr>
            </a:gs>
            <a:gs pos="84000">
              <a:schemeClr val="accent3">
                <a:hueOff val="-8402580"/>
                <a:satOff val="-47330"/>
                <a:lumOff val="1745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самому себе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01" y="3289257"/>
        <a:ext cx="3342385" cy="1319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A056D-593A-405F-B229-3998A65A553B}">
      <dsp:nvSpPr>
        <dsp:cNvPr id="0" name=""/>
        <dsp:cNvSpPr/>
      </dsp:nvSpPr>
      <dsp:spPr>
        <a:xfrm rot="5400000">
          <a:off x="2196486" y="822211"/>
          <a:ext cx="795048" cy="132294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1E276-041E-4D96-9B36-41E61CCA2761}">
      <dsp:nvSpPr>
        <dsp:cNvPr id="0" name=""/>
        <dsp:cNvSpPr/>
      </dsp:nvSpPr>
      <dsp:spPr>
        <a:xfrm>
          <a:off x="2063773" y="1217486"/>
          <a:ext cx="1194360" cy="104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устойчиво-негативное отношение</a:t>
          </a:r>
        </a:p>
      </dsp:txBody>
      <dsp:txXfrm>
        <a:off x="2063773" y="1217486"/>
        <a:ext cx="1194360" cy="1046926"/>
      </dsp:txXfrm>
    </dsp:sp>
    <dsp:sp modelId="{FB5221EC-DB6C-484A-A30F-8B292607FBB7}">
      <dsp:nvSpPr>
        <dsp:cNvPr id="0" name=""/>
        <dsp:cNvSpPr/>
      </dsp:nvSpPr>
      <dsp:spPr>
        <a:xfrm>
          <a:off x="3032782" y="724815"/>
          <a:ext cx="225350" cy="22535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7ABB8-6E5D-482F-A419-9A6211E28EED}">
      <dsp:nvSpPr>
        <dsp:cNvPr id="0" name=""/>
        <dsp:cNvSpPr/>
      </dsp:nvSpPr>
      <dsp:spPr>
        <a:xfrm rot="5400000">
          <a:off x="3658617" y="460406"/>
          <a:ext cx="795048" cy="132294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8F9FB-D934-4FFD-8532-D10393513B16}">
      <dsp:nvSpPr>
        <dsp:cNvPr id="0" name=""/>
        <dsp:cNvSpPr/>
      </dsp:nvSpPr>
      <dsp:spPr>
        <a:xfrm>
          <a:off x="3525903" y="855681"/>
          <a:ext cx="1194360" cy="104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ситуативно-негативное отношение </a:t>
          </a:r>
        </a:p>
      </dsp:txBody>
      <dsp:txXfrm>
        <a:off x="3525903" y="855681"/>
        <a:ext cx="1194360" cy="1046926"/>
      </dsp:txXfrm>
    </dsp:sp>
    <dsp:sp modelId="{DC202FAF-733D-495D-9265-51112348303E}">
      <dsp:nvSpPr>
        <dsp:cNvPr id="0" name=""/>
        <dsp:cNvSpPr/>
      </dsp:nvSpPr>
      <dsp:spPr>
        <a:xfrm>
          <a:off x="4494912" y="363009"/>
          <a:ext cx="225350" cy="22535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24A56-11C8-46BC-A575-8D7882F30DCF}">
      <dsp:nvSpPr>
        <dsp:cNvPr id="0" name=""/>
        <dsp:cNvSpPr/>
      </dsp:nvSpPr>
      <dsp:spPr>
        <a:xfrm rot="5400000">
          <a:off x="5120747" y="98600"/>
          <a:ext cx="795048" cy="132294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7F1F9-DF23-412B-822F-F11DDAA34027}">
      <dsp:nvSpPr>
        <dsp:cNvPr id="0" name=""/>
        <dsp:cNvSpPr/>
      </dsp:nvSpPr>
      <dsp:spPr>
        <a:xfrm>
          <a:off x="4988033" y="493875"/>
          <a:ext cx="1194360" cy="104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ситуативно-позитивное отношение</a:t>
          </a:r>
        </a:p>
      </dsp:txBody>
      <dsp:txXfrm>
        <a:off x="4988033" y="493875"/>
        <a:ext cx="1194360" cy="1046926"/>
      </dsp:txXfrm>
    </dsp:sp>
    <dsp:sp modelId="{D6A968E4-4386-4668-BFCD-BB7FAAB5F326}">
      <dsp:nvSpPr>
        <dsp:cNvPr id="0" name=""/>
        <dsp:cNvSpPr/>
      </dsp:nvSpPr>
      <dsp:spPr>
        <a:xfrm>
          <a:off x="5957043" y="1204"/>
          <a:ext cx="225350" cy="22535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532B4-D15B-44C7-9EEC-07E19177B37E}">
      <dsp:nvSpPr>
        <dsp:cNvPr id="0" name=""/>
        <dsp:cNvSpPr/>
      </dsp:nvSpPr>
      <dsp:spPr>
        <a:xfrm rot="5400000">
          <a:off x="6582877" y="-263204"/>
          <a:ext cx="795048" cy="132294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917EF-0809-4439-9B04-E03BAF02E272}">
      <dsp:nvSpPr>
        <dsp:cNvPr id="0" name=""/>
        <dsp:cNvSpPr/>
      </dsp:nvSpPr>
      <dsp:spPr>
        <a:xfrm>
          <a:off x="6450164" y="132070"/>
          <a:ext cx="1194360" cy="104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устойчиво-позитивное отношение</a:t>
          </a:r>
        </a:p>
      </dsp:txBody>
      <dsp:txXfrm>
        <a:off x="6450164" y="132070"/>
        <a:ext cx="1194360" cy="1046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4B38A-F561-A04C-AE67-B1775252B966}">
      <dsp:nvSpPr>
        <dsp:cNvPr id="0" name=""/>
        <dsp:cNvSpPr/>
      </dsp:nvSpPr>
      <dsp:spPr>
        <a:xfrm>
          <a:off x="783235" y="818018"/>
          <a:ext cx="7544058" cy="3898723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0B19A-A3D7-244E-851F-24B7863FD465}">
      <dsp:nvSpPr>
        <dsp:cNvPr id="0" name=""/>
        <dsp:cNvSpPr/>
      </dsp:nvSpPr>
      <dsp:spPr>
        <a:xfrm>
          <a:off x="1008690" y="1273979"/>
          <a:ext cx="3503218" cy="333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Ценностное отношение: 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личностного роста</a:t>
          </a:r>
        </a:p>
      </dsp:txBody>
      <dsp:txXfrm>
        <a:off x="1008690" y="1273979"/>
        <a:ext cx="3503218" cy="3335310"/>
      </dsp:txXfrm>
    </dsp:sp>
    <dsp:sp modelId="{39AF8E1E-5272-9242-98CC-18EE8FDA5BAA}">
      <dsp:nvSpPr>
        <dsp:cNvPr id="0" name=""/>
        <dsp:cNvSpPr/>
      </dsp:nvSpPr>
      <dsp:spPr>
        <a:xfrm>
          <a:off x="4589950" y="1273979"/>
          <a:ext cx="3503218" cy="333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Антиценностное</a:t>
          </a:r>
          <a:r>
            <a:rPr lang="ru-RU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отношение: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личностного регресса </a:t>
          </a:r>
        </a:p>
      </dsp:txBody>
      <dsp:txXfrm>
        <a:off x="4589950" y="1273979"/>
        <a:ext cx="3503218" cy="3335310"/>
      </dsp:txXfrm>
    </dsp:sp>
    <dsp:sp modelId="{76860359-29DB-F440-B045-3B495439D650}">
      <dsp:nvSpPr>
        <dsp:cNvPr id="0" name=""/>
        <dsp:cNvSpPr/>
      </dsp:nvSpPr>
      <dsp:spPr>
        <a:xfrm>
          <a:off x="2816" y="37798"/>
          <a:ext cx="1474126" cy="1474126"/>
        </a:xfrm>
        <a:prstGeom prst="plus">
          <a:avLst>
            <a:gd name="adj" fmla="val 328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DD95A-206B-5149-A356-F50D6939B6C5}">
      <dsp:nvSpPr>
        <dsp:cNvPr id="0" name=""/>
        <dsp:cNvSpPr/>
      </dsp:nvSpPr>
      <dsp:spPr>
        <a:xfrm>
          <a:off x="7286734" y="567929"/>
          <a:ext cx="1387413" cy="4754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BB9B3-3A24-F946-A60F-E76F22ED56F9}">
      <dsp:nvSpPr>
        <dsp:cNvPr id="0" name=""/>
        <dsp:cNvSpPr/>
      </dsp:nvSpPr>
      <dsp:spPr>
        <a:xfrm>
          <a:off x="4555265" y="1281111"/>
          <a:ext cx="867" cy="3185542"/>
        </a:xfrm>
        <a:prstGeom prst="line">
          <a:avLst/>
        </a:pr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1C42E-F204-2444-AE69-CDC196C0820C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31793-ADBD-8D41-B677-62C106A8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5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обозначить некоторые особенности субъект-субъектных отношений.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Ценность человека как такового, может быть, и осмыслена, но полноценно не прочувствована, а показатели по критерию «отношение к человеку, как иному» еще ниже. Подростки могут продемонстрировать свой гуманизм, но в глубине души отдельные категории людей представляются теми, кто мешает ощущать радость жизни.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Склонные к признанию и принятию культурного плюрализма, уважению самых разнообразных социокультурных групп, подростки при этом разделяют (зачастую неосознанно) некоторые культурные предрассудки, используя стереотипы в отношении представителей тех или иных культур. Они не могут пока самостоятельно увидеть многие, особенно скрытые, проявления культурной дискриминации в повседневной жизни, дистанцируются от проблем, с которыми могут сталкиваться культурные меньшинства, мигранты или беженцы.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Подростки не прочь оказать помощь нуждающимся, но предпочитают делать это когда об этом попросят, осторожны в своих действиях во благо других, стараются не подвергать риску собственное благополучие.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Восприятие субъект-субъектных отношений изменяется с возрастом: младшие подростки заявляют более устойчивое стремление помочь другим людям, а далее с возрастом тенденции критичности и категоричности нарастают, все больше проявляется негативных оценок.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7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Показатели за 5 лет мониторинга выглядят очень стабильными, ситуация практически не меняется.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Восприятие подростками другого человека очень дифференцировано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Подростки, несомненно, все еще формальны в признании права другого человека на иной, отличный от собственного взгляд на проблему и образ жизни, они неосознанно разделяют сложившиеся социальные и культурные стереотипы и предрассудки, проявляющиеся в отношении к представителям тех или иных культур.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4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Самая напряженная ситуация выявляется в отношении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самоидентичности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обучающихся. Формирование Я-концепции – длительная задача, основное содержательное решение которой приходится именно на подростковый возраст. В данный период решаются личностные задачи, связанные с самопознанием, пониманием своего места в системе взаимоотношений.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проведенной диагностике, такая категория как «отношение к своему телесному «Я» («здоровье») получает ситуативно-позитивную оценку, она оцениваются согласно собственного физического состояния и высказывания отношения к собственному телу. Объективно понимается важность здорового образа жизни, но субъективная ценность его невысока. Здоровье для подростков - естественное состояние, само собой разумеющееся, а не то, что требует специальных усилий; пристрастие к вредным привычкам - извинительная слабость, а не проявление безволия. Тенденции снижения значимости данной категории проявляются и между учебными параллелями, и в сравнении двух лет наблюдения.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ряде публикаций последних лет присутствуют данные о том, что эта тенденция является типичной для подростков [31, 32]: здоровье всегда попадает в первую тройку мест в иерархии их ценностей.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Отношение подростка к своему духовному Я. Подростки ощущают в себе возможность быть хозяином собственной жизни, однако полагают это реальным только в случае благоприятных внешних обстоятельств. Им нравится чувствовать себя свободным, но они не готовы рисковать собственным благополучием; сама возможность выбора привлекательна, но идут на него с оглядкой: возможность ошибки и ответственность настораживают. Они признают объективную значимость категорий совести и смысла жизни, но в своей повседневности предпочитают руководствоваться иными, более прагматичными регуляторами. А значит, требует педагогической поддержки тенденция формирования все более позитивной оценки данной категории на протяжении обучения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41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Особого внимания, с нашей точки зрения, требует выявленное в целом ситуативно-негативное отношение подростков к своему внутреннему миру (душевному «Я»).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Подростки, участвовавшие в мониторинге характеризуются проявлением негативных оценок в данном отношении. Ни одна из учебных параллелей, участвовавших в опросе не может быть охарактеризована проявлением стабильных позитивных оценок в данном отношении; даже «средние» оценки в целом по школе определяют высокий уровень непонимания подростком самого себя, неоднозначность оценки отдельных сторон собственной личности.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полученным оценкам, «средний» подросток принимает себя таким, какой он есть, лишь в отдельные моменты своей повседневной жизни. Ему все время хочется «выпрыгнуть» из сложившейся реальной ситуации, немедленно оказаться красивым, богатым и знаменитым; в глубине души он надеется на свою привлекательность для других, но уверен, что они в первую очередь видят его недостатки.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обществе сверстников он предпочитает быть на вторых ролях. При этом, однако, подчеркнем значимую тенденцию: с возрастном ситуация несколько улучшается.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99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Принимая во внимание, что именно в подростковом возрасте перед личностью стоят задачи научиться быть самостоятельным, принимать решения, отстаивать свою точку зрения, нести ответственность за последствия своих поступков, мы не можем не обращать внимание на такую ситуацию.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глобальном смысле такая позиция, в случае закрепления негативных тенденций, может привести к формированию комплекса неполноценности личности и выбору роли «социальной пешки», неспособной в будущем к самоопределению и самореализации в жизни.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тенденция является весьма устойчивой…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9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изучения ценностных ориентаций школьников: опросник личностного роста (Д.В. Григорьев, И.В. Кулешова, П.В. Степанов [27]), направленный на выявление ценностного отношения к ряду значимых объектов.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Теоретическая основа опросника базируется на идеях восприятия личностного роста как развития позитивного устойчивого ценностного отношения личности к ряду объектов действительности, среди которых в современном обществе ценностями могут быть признаны такие феномены, как Человек, Семья, Отечество, Земля, Мир, Знания, Труд, Культура.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на изучение отношения к этим объектам и направлена методика; ее 13 шкал выявляют ценностное отношение к миру (семья, отечество, Земля, мир, труд, культура, знания), к другим людям («Человек как таковой», «Человек как Другой», «Человек, как Иной»), к самому себе (Я-телесное, Я-душевное, Я-духовное).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5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оценки подростками степени своего согласия с предложенными утверждениями (от «-4»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«нет, абсолютно неверно», до «+4»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«несомненно, да») производится обработка и делаются выводы о степени устойчивости отношения к перечисленным объектам.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данного метода диагностики определен рядом оснований.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Во-первых, этот опросник, в отличие от других, применим на всем протяжении подросткового и старшего школьного возраста, </a:t>
            </a:r>
          </a:p>
          <a:p>
            <a:pPr marL="171450" indent="-171450">
              <a:buFontTx/>
              <a:buChar char="-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он может быть использован как для оценки текущего (статичного) состояния ценностных ориентиров подростков, так и для выявления динамики развития личности школьника (его личностного роста или регресса). </a:t>
            </a:r>
          </a:p>
          <a:p>
            <a:pPr marL="171450" indent="-171450">
              <a:buFontTx/>
              <a:buChar char="-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В-третьих, шкалы данного опросника содержательно соотносятся с основными группами личностных результатов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4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Фиксируемые ежегодно изменения отношения подростков к совокупности перечисленных объектов, с одной стороны, позволяют проанализировать специфику ценностно-ориентационного пространства конкретных школьников, с другой, выявить определенные тенденции в трансформации позиции подростков.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8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обращают на себя внимание две области ценностей, которые находятся на границе ситуативно-позитивного и устойчиво-позитивного уровней: отношение к семье и к труду.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считаем, что происходит своеобразная переоценка отношения школьников к семье: для подростков она представляет определенную ценность; сам факт наличия семьи, семейных традиций воспринимается ими как естественный, но они полагают, что их будущая семья будет не похожа на ту, в которой они живут сейчас. Стоит отметить, что критичность по отношению к данному феномену нарастает с возрастом: от 6 до 9 класса значимость оценок снижается, затем снова возрастает.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Относительно отношения подростков к труду, отмечается, что только престижная работа вызывает их уважение; хотя, «за компанию» они готовы участвовать и в не очень привлекательной работе. Достоверные отличия обнаружены между младшими и старшими подростками, выпускниками средней школы.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7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протяжении всех лет исследования, мы можем отметить, что Ценность семьи, семейных традиций и устоев высоко значима, в будущем цель создания счастливой семьи признается школьниками как крайне важная.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6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категории, характеризующиеся ситуативно-позитивным отношением, могут быть обозначены такие группы ценностей как Отечество, мир, земля.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Позиция подростков по данным вопросам детерминирована конкретной жизненной ситуацией, в которой оказывается личность. Ситуативные реакции, которые обуславливают изменчивость позиции подростков, в целом очень характерны для данного возрастного периода – периода размышления о жизненных приоритетах.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то, что ситуация не вполне устойчива, ее можно рассматривать в целом по выборке в позитивном ключе: подростки демонстрируют признание идей мира и ненасилия.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Ощущение Родины для подростков - это чувство родного дома, города. Однако, им кажется, что то, что происходит в стране и на их «малой родине», имеет между собой мало общего. Экологические проблемы воспринимаются как объективно важные, но при этом не зависящие от них лично. В такой ситуации в проявлении заботы, главным образом, ориентируются на близких, а если есть возможность отказаться от дел или акций, предлагаемых «со стороны», этим пользуются.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2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 обратить внимание на то, что такие ценности как гражданственность и патриотизм теряют свои позиции.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Противоречивость позиции характеризует и отношение подростков к миру в целом. Взрослея в очень неоднозначной ситуации, складывающейся в современном мире, наши ученики, судя по предоставленным ответам, в целом разделяют идеи мира и ненасилия, но при этом считают, что в отдельных случаях применение силы оправданно. К проявлениям грубой силы они относится со смешанным чувством неприятия и страха, но полагают, что в сложном современном мире надо всегда быть готовым к противостоянию, поэтому, в нем нельзя обойтись без оружия. В случаях, когда необходимо пойти на уступки, подростки сами стыдятся этого, потому что считают это проявлением слабости в глазах окружающих. Вполне вероятно, такой позицией, с их точки зрения, могут быть оправданы и многие конфликты в их собственной жизни.</a:t>
            </a:r>
            <a:r>
              <a:rPr lang="ru-RU" dirty="0">
                <a:effectLst/>
              </a:rPr>
              <a:t>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аспекты формируемой духовно-нравственной сферы не должны «выпадать» из поля педагогического внимания и постоянно поддерживаться, акцентироваться в логике воспитательной работы со школьниками.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3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Понимая объективную ценность культурных форм поведения, учащиеся не готовы прикладывать ежедневные усилия к тому, чтобы выглядеть «культурным человеком», и находят оправдание эпизодическим проявлениям хамства, неряшливости, нецензурной брани.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при неплохой учебе, по собственной инициативе вряд ли будут долго копаться в литературе и работать с источниками информации; в их сознании знания и будущая карьера, конечно, связаны, но это не стоит стольких усилий именно «сейчас».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1793-ADBD-8D41-B677-62C106A82B3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3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4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0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5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9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2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1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0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9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0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53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5-9_&#1055;&#1088;&#1080;&#1083;&#1086;&#1078;&#1077;&#1085;&#1080;&#1077;_9_10_&#1073;&#1077;&#1079;&#1044;&#1054;.docx" TargetMode="External"/><Relationship Id="rId2" Type="http://schemas.openxmlformats.org/officeDocument/2006/relationships/hyperlink" Target="1-4_&#1055;&#1088;&#1080;&#1083;&#1086;&#1078;&#1077;&#1085;&#1080;&#1077;_9_10_&#1073;&#1077;&#1079;&#1044;&#1054;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10-11_&#1055;&#1088;&#1080;&#1083;&#1086;&#1078;&#1077;&#1085;&#1080;&#1077;_9_10_&#1073;&#1077;&#1079;&#1044;&#1054;.doc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74;&#1077;&#1089;&#1077;&#1085;&#1085;&#1103;&#1103;%20&#1089;&#1077;&#1089;&#1089;&#1080;&#1103;%202021-22.docx" TargetMode="External"/><Relationship Id="rId2" Type="http://schemas.openxmlformats.org/officeDocument/2006/relationships/hyperlink" Target="&#1086;&#1089;&#1077;&#1085;&#1085;&#1103;&#1103;%20&#1089;&#1077;&#1089;&#1089;&#1080;&#1103;%202021-22.doc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7281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личностных результатов обучающихся. Перспективы воспитательной работы школы в соответствии с новыми ФГОС ОО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27D65F9-71DD-B34A-9868-AB55631F3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7304087" cy="17526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Кучеренко Г.Н.,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ВР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СШ№59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463118"/>
              </p:ext>
            </p:extLst>
          </p:nvPr>
        </p:nvGraphicFramePr>
        <p:xfrm>
          <a:off x="251520" y="1916832"/>
          <a:ext cx="871296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C4C0EBCF-96D0-CB4A-95C7-123E6FC7D4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675142"/>
            <a:ext cx="798975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диагностики отношения школьников к ряду значимых ценностей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В. Степанов, Д. В., Григорьев, И. В. Кулешова)</a:t>
            </a:r>
          </a:p>
        </p:txBody>
      </p:sp>
    </p:spTree>
    <p:extLst>
      <p:ext uri="{BB962C8B-B14F-4D97-AF65-F5344CB8AC3E}">
        <p14:creationId xmlns:p14="http://schemas.microsoft.com/office/powerpoint/2010/main" val="42039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6161"/>
            <a:ext cx="8835029" cy="454255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0302271"/>
              </p:ext>
            </p:extLst>
          </p:nvPr>
        </p:nvGraphicFramePr>
        <p:xfrm>
          <a:off x="-540568" y="692696"/>
          <a:ext cx="9577064" cy="226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2328" y="2503938"/>
            <a:ext cx="13681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«+4»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несомненно, да (очень сильное согласие)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1485" y="3191846"/>
            <a:ext cx="24228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«+3»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конечно (сильное согласие)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«+2»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общем, да (среднее согласие)</a:t>
            </a:r>
            <a:endParaRPr lang="ru-RU" sz="1400" dirty="0"/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224" y="2334656"/>
            <a:ext cx="19151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«+1»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скорее да, чем нет (слабое согласие)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021" y="3534778"/>
            <a:ext cx="1349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«0»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да, ни нет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67182" y="2885149"/>
            <a:ext cx="1957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«-1»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скорее нет, чем да (слабое несогласие)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7619" y="2429860"/>
            <a:ext cx="1424042" cy="110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«-2» 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общем, нет (среднее несогласие)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67489" y="3294636"/>
            <a:ext cx="14415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«-3»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конечно (сильное несогласие)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47430" y="2736370"/>
            <a:ext cx="17361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«-4»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абсолютно неверно (очень сильное несогласие) </a:t>
            </a:r>
          </a:p>
        </p:txBody>
      </p:sp>
    </p:spTree>
    <p:extLst>
      <p:ext uri="{BB962C8B-B14F-4D97-AF65-F5344CB8AC3E}">
        <p14:creationId xmlns:p14="http://schemas.microsoft.com/office/powerpoint/2010/main" val="19295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">
            <a:extLst>
              <a:ext uri="{FF2B5EF4-FFF2-40B4-BE49-F238E27FC236}">
                <a16:creationId xmlns:a16="http://schemas.microsoft.com/office/drawing/2014/main" xmlns="" id="{56DC1C15-0CCF-0E4D-86B6-9D92B75254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диагностики отношения школьников к ряду значимых ценностей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В. Степанов, Д. В., Григорьев, И. В. Кулешова)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7283AE0F-AD92-7742-BF30-3E7822326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971736"/>
              </p:ext>
            </p:extLst>
          </p:nvPr>
        </p:nvGraphicFramePr>
        <p:xfrm>
          <a:off x="215516" y="1770803"/>
          <a:ext cx="8676964" cy="475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57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2AAE6-607C-1142-80DA-197717DB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836712"/>
            <a:ext cx="7989752" cy="725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Устойчиво-позитивное отношение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3E2FC9E-7CE2-5548-860F-C8B281861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326254"/>
              </p:ext>
            </p:extLst>
          </p:nvPr>
        </p:nvGraphicFramePr>
        <p:xfrm>
          <a:off x="179512" y="1988840"/>
          <a:ext cx="8784976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11F7E6-0543-654C-9BD5-772DD10272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5517248" y="2276872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1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2AAE6-607C-1142-80DA-197717DB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836712"/>
            <a:ext cx="7989752" cy="725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Устойчиво-позитивное отношение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11F7E6-0543-654C-9BD5-772DD10272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517248" y="2276872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83060235-72B2-4D4F-A616-1E271A8CE1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872630"/>
              </p:ext>
            </p:extLst>
          </p:nvPr>
        </p:nvGraphicFramePr>
        <p:xfrm>
          <a:off x="251520" y="1916832"/>
          <a:ext cx="8712967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0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DADE1F-584F-D54C-B0C9-EC4D432B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51248" cy="86931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Ситуативно-позитивное отношение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88092A7-9219-A64D-8B81-C4F3E5FFF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80349"/>
              </p:ext>
            </p:extLst>
          </p:nvPr>
        </p:nvGraphicFramePr>
        <p:xfrm>
          <a:off x="-21153" y="1854051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E2D2DB-1E46-454E-897B-CAED05BC2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4788024" y="1870522"/>
            <a:ext cx="4300004" cy="430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68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DADE1F-584F-D54C-B0C9-EC4D432B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51248" cy="86931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Ситуативно-позитивное отношение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E2D2DB-1E46-454E-897B-CAED05BC2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788024" y="1870522"/>
            <a:ext cx="4300004" cy="430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1F99D596-1E0E-FE46-918C-E78400F7E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259159"/>
              </p:ext>
            </p:extLst>
          </p:nvPr>
        </p:nvGraphicFramePr>
        <p:xfrm>
          <a:off x="179512" y="1870522"/>
          <a:ext cx="8391401" cy="487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78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1A1169-42F6-DF4D-942F-081213E818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2060848"/>
            <a:ext cx="438023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DADE1F-584F-D54C-B0C9-EC4D432B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2530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Ситуативно-позитивное отношение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6E0C8F6E-2302-6840-BD40-12B2DB497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294671"/>
              </p:ext>
            </p:extLst>
          </p:nvPr>
        </p:nvGraphicFramePr>
        <p:xfrm>
          <a:off x="0" y="1916832"/>
          <a:ext cx="8352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80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1A1169-42F6-DF4D-942F-081213E818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2060848"/>
            <a:ext cx="438023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DADE1F-584F-D54C-B0C9-EC4D432B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2530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Ситуативно-позитивное отношение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6D532F87-5A3C-0348-9A71-4BD18DDA2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867966"/>
              </p:ext>
            </p:extLst>
          </p:nvPr>
        </p:nvGraphicFramePr>
        <p:xfrm>
          <a:off x="119761" y="2060848"/>
          <a:ext cx="884472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77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9067573-19BE-B344-8A2D-9CCBD22F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ценности личности другого человека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182BCD03-545D-F64A-B997-23555444F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143461"/>
              </p:ext>
            </p:extLst>
          </p:nvPr>
        </p:nvGraphicFramePr>
        <p:xfrm>
          <a:off x="251520" y="2227262"/>
          <a:ext cx="8712968" cy="444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9F03435-2E39-DE40-826F-3B6E1DF9B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112" y="1916832"/>
            <a:ext cx="3384376" cy="227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80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личностных результатов 1-4 классов</a:t>
            </a:r>
          </a:p>
          <a:p>
            <a:pPr algn="ctr">
              <a:lnSpc>
                <a:spcPct val="200000"/>
              </a:lnSpc>
            </a:pP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9067573-19BE-B344-8A2D-9CCBD22F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ценности личности другого человека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9F03435-2E39-DE40-826F-3B6E1DF9B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112" y="1916832"/>
            <a:ext cx="3384376" cy="227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CD32DC2D-7B7B-6942-BE64-8265C5BE4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687175"/>
              </p:ext>
            </p:extLst>
          </p:nvPr>
        </p:nvGraphicFramePr>
        <p:xfrm>
          <a:off x="323528" y="1916832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00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84EEA0-119D-E142-B09F-6E73B3F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49743" y="2420888"/>
            <a:ext cx="2912292" cy="291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1BDCFE-1C3F-EA4C-B833-527385AE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собственной личности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D9AAD25-B399-6D40-A3C1-85A25291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79258"/>
              </p:ext>
            </p:extLst>
          </p:nvPr>
        </p:nvGraphicFramePr>
        <p:xfrm>
          <a:off x="179512" y="1988840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77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559AEF-D92A-AE40-97AF-ECF1A936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Самопринятие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«душевное здоровье»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(Я-душевное)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5096E46-690B-9F4B-9D6F-A7B6EB4E7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784482"/>
              </p:ext>
            </p:extLst>
          </p:nvPr>
        </p:nvGraphicFramePr>
        <p:xfrm>
          <a:off x="251520" y="1988840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99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1BDCFE-1C3F-EA4C-B833-527385AE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собственной личности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07B2B6A7-469A-314F-9089-CD64C0CD0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27111"/>
              </p:ext>
            </p:extLst>
          </p:nvPr>
        </p:nvGraphicFramePr>
        <p:xfrm>
          <a:off x="179512" y="1916832"/>
          <a:ext cx="8856984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01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Рабочая программа воспитания НОО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Рабочая программа воспитания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ООО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Рабочая программа воспитания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СОО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«Год науки и технологий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86764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Осенняя сессия  метапредметного марафона «Год науки и технологий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»</a:t>
            </a:r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Весенняя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сессия  метапредметного марафона «Год науки и технологий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»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91680" y="-1860"/>
            <a:ext cx="8676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результаты в области познания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680958"/>
              </p:ext>
            </p:extLst>
          </p:nvPr>
        </p:nvGraphicFramePr>
        <p:xfrm>
          <a:off x="0" y="698500"/>
          <a:ext cx="9131300" cy="509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5642" y="-16718"/>
            <a:ext cx="100597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результаты в области взаимодействия с другими людьми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60410903"/>
              </p:ext>
            </p:extLst>
          </p:nvPr>
        </p:nvGraphicFramePr>
        <p:xfrm>
          <a:off x="179512" y="764704"/>
          <a:ext cx="8962256" cy="525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17190"/>
            <a:ext cx="9112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результаты в области социального поведения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52200246"/>
              </p:ext>
            </p:extLst>
          </p:nvPr>
        </p:nvGraphicFramePr>
        <p:xfrm>
          <a:off x="-19050" y="1340768"/>
          <a:ext cx="9131300" cy="509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2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700" y="28545"/>
            <a:ext cx="8365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результаты в области ЗОЖ и безопасности поведения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37770384"/>
              </p:ext>
            </p:extLst>
          </p:nvPr>
        </p:nvGraphicFramePr>
        <p:xfrm>
          <a:off x="251520" y="908050"/>
          <a:ext cx="8892480" cy="5617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700" y="556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7584" y="-38100"/>
            <a:ext cx="722396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результаты в  духовно-нравственной сфере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83525270"/>
              </p:ext>
            </p:extLst>
          </p:nvPr>
        </p:nvGraphicFramePr>
        <p:xfrm>
          <a:off x="251520" y="927100"/>
          <a:ext cx="9131300" cy="509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20041" y="0"/>
            <a:ext cx="6348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результаты в  области самоопределения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7948202"/>
              </p:ext>
            </p:extLst>
          </p:nvPr>
        </p:nvGraphicFramePr>
        <p:xfrm>
          <a:off x="-32048" y="836712"/>
          <a:ext cx="88525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5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96752"/>
            <a:ext cx="6120680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личностных результатов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5-11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>
              <a:lnSpc>
                <a:spcPct val="200000"/>
              </a:lnSpc>
            </a:pP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39259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{C834F884-4A80-6440-A009-EDA35177B799}tf10001123</Template>
  <TotalTime>937</TotalTime>
  <Words>2101</Words>
  <Application>Microsoft Office PowerPoint</Application>
  <PresentationFormat>Экран (4:3)</PresentationFormat>
  <Paragraphs>138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Дивиденд</vt:lpstr>
      <vt:lpstr>Анализ личностных результатов обучающихся. Перспективы воспитательной работы школы в соответствии с новыми ФГОС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диагностики отношения школьников к ряду значимых ценностей (П. В. Степанов, Д. В., Григорьев, И. В. Кулешова)</vt:lpstr>
      <vt:lpstr>Презентация PowerPoint</vt:lpstr>
      <vt:lpstr>Методика диагностики отношения школьников к ряду значимых ценностей (П. В. Степанов, Д. В., Григорьев, И. В. Кулешова)</vt:lpstr>
      <vt:lpstr> относительно Устойчиво-позитивное отношение</vt:lpstr>
      <vt:lpstr> относительно Устойчиво-позитивное отношение</vt:lpstr>
      <vt:lpstr>Ситуативно-позитивное отношение</vt:lpstr>
      <vt:lpstr>Ситуативно-позитивное отношение</vt:lpstr>
      <vt:lpstr>Ситуативно-позитивное отношение</vt:lpstr>
      <vt:lpstr>Ситуативно-позитивное отношение</vt:lpstr>
      <vt:lpstr>Представления о ценности личности другого человека</vt:lpstr>
      <vt:lpstr>Представления о ценности личности другого человека</vt:lpstr>
      <vt:lpstr>Отношение к собственной личности</vt:lpstr>
      <vt:lpstr>Самопринятие и «душевное здоровье»  (Я-душевное)</vt:lpstr>
      <vt:lpstr>Отношение к собственной личности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КГН</cp:lastModifiedBy>
  <cp:revision>42</cp:revision>
  <dcterms:created xsi:type="dcterms:W3CDTF">2017-08-23T05:57:54Z</dcterms:created>
  <dcterms:modified xsi:type="dcterms:W3CDTF">2021-08-30T06:53:07Z</dcterms:modified>
</cp:coreProperties>
</file>