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2" r:id="rId1"/>
    <p:sldMasterId id="2147486583" r:id="rId2"/>
  </p:sldMasterIdLst>
  <p:notesMasterIdLst>
    <p:notesMasterId r:id="rId14"/>
  </p:notesMasterIdLst>
  <p:handoutMasterIdLst>
    <p:handoutMasterId r:id="rId15"/>
  </p:handoutMasterIdLst>
  <p:sldIdLst>
    <p:sldId id="534" r:id="rId3"/>
    <p:sldId id="587" r:id="rId4"/>
    <p:sldId id="588" r:id="rId5"/>
    <p:sldId id="578" r:id="rId6"/>
    <p:sldId id="579" r:id="rId7"/>
    <p:sldId id="571" r:id="rId8"/>
    <p:sldId id="585" r:id="rId9"/>
    <p:sldId id="586" r:id="rId10"/>
    <p:sldId id="584" r:id="rId11"/>
    <p:sldId id="570" r:id="rId12"/>
    <p:sldId id="580" r:id="rId13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85A"/>
    <a:srgbClr val="2ED666"/>
    <a:srgbClr val="05FF76"/>
    <a:srgbClr val="F6F6F6"/>
    <a:srgbClr val="0000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9" autoAdjust="0"/>
    <p:restoredTop sz="95357" autoAdjust="0"/>
  </p:normalViewPr>
  <p:slideViewPr>
    <p:cSldViewPr snapToGrid="0">
      <p:cViewPr varScale="1">
        <p:scale>
          <a:sx n="105" d="100"/>
          <a:sy n="105" d="100"/>
        </p:scale>
        <p:origin x="-354" y="-7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ECF06-6F55-4845-A990-DF4B0261C21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711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DC7E0-F3D4-458A-A867-9DAA69792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8153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79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01" y="0"/>
            <a:ext cx="2946189" cy="4979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E83B6A-8A45-4ED9-86C1-3C0835730485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717"/>
            <a:ext cx="2946189" cy="4979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01" y="9428717"/>
            <a:ext cx="2946189" cy="4979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EF010-FB27-4B8B-81E9-D679CFDE5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2432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2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32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CE2089-99A9-423E-A5F6-01ED70DEA61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867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17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4"/>
            <a:ext cx="12192000" cy="435451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3505200"/>
            <a:ext cx="7416800" cy="838200"/>
          </a:xfrm>
        </p:spPr>
        <p:txBody>
          <a:bodyPr>
            <a:normAutofit/>
          </a:bodyPr>
          <a:lstStyle>
            <a:lvl1pPr algn="l">
              <a:defRPr sz="2933" spc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4800618"/>
            <a:ext cx="7416800" cy="685801"/>
          </a:xfrm>
        </p:spPr>
        <p:txBody>
          <a:bodyPr>
            <a:normAutofit/>
          </a:bodyPr>
          <a:lstStyle>
            <a:lvl1pPr marL="0" indent="0" algn="l">
              <a:buNone/>
              <a:defRPr sz="2133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0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20802" y="6028267"/>
            <a:ext cx="3543300" cy="508528"/>
          </a:xfrm>
        </p:spPr>
        <p:txBody>
          <a:bodyPr anchor="b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518446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9BF59EE-1E16-45AB-AB00-EECA091C5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44144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8E9CAE-995B-49DB-ADD2-AF0DAD9EE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47166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9755D8-0AE3-46B7-AB71-3F9E030B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6811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C9E763-FF97-44AB-9C53-95BAA7BA4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5351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7D36142-67F1-4053-8528-BCDA71A57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3240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8586565-3FCF-4CAC-AFE5-5233990DA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4152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63E85D3-2638-41B0-A25B-5372C8443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09522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98147E0-0A2D-4736-9574-80D59BC56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46272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902BCB9-7F32-4335-B79D-95C191D5C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63325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F75BD87-6A7E-40AE-B794-8CE477549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1803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64881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88" y="483553"/>
            <a:ext cx="11236451" cy="1362075"/>
          </a:xfrm>
        </p:spPr>
        <p:txBody>
          <a:bodyPr>
            <a:normAutofit/>
          </a:bodyPr>
          <a:lstStyle>
            <a:lvl1pPr algn="l">
              <a:defRPr sz="2933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8F2ED62-4402-4D15-B931-88AD465D9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39497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575C7F-5437-4065-AB09-89E239599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46134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7A2F246-BC7B-45A7-81AD-2FEEC4E3E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2836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7AD058F-F1AE-4352-B568-DF20BAC85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618576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8ACE41C-A04E-4F18-B3DF-4EC092E94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15081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1E98137-7580-45CF-A38F-04E526B1F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461980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32FCA6F-C396-48F4-9395-B72BD716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1872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172505-B641-44B2-A362-65A3D9147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677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CA3C886-85F0-4E12-94E2-87664D406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15436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EABDD7-E296-46A4-BB39-671B94EA5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93636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531E274-3F50-4320-BD5E-D6801007D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2512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83661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1232" y="1845735"/>
            <a:ext cx="11271249" cy="43215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1F490A4-1EAF-4F62-9B7F-3D1E645A5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3951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C9410B4-9691-43D8-A355-EC013FD2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70235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9F755B0-E29D-48B8-9852-41B66C31D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876941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74328F7-93A1-4E6D-83B1-501D2CBD4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57964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21DF1D7-1BFA-45D5-AC29-8BBB6D746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811727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423D0B-6FA1-4ACD-AA8D-4365104C8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33937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D6EBCE0-5204-412D-AFD1-4DF7F4474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585126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A2F8F58-DFEF-4955-94F2-C4D2DA6FB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55829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3D00E9-B60D-4283-9736-65653A00E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37982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2CD74F-AD57-4D6A-8274-9C918F3F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90118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98B5517-5E32-4FF7-9A5E-8FD7B7952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15831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21232" y="1845735"/>
            <a:ext cx="9351433" cy="43215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2B8B24F-E8F6-4EAC-B7AF-EA7EBEB7B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380270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2"/>
            <a:ext cx="12192000" cy="5806017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73600"/>
            <a:ext cx="7416800" cy="1117600"/>
          </a:xfrm>
        </p:spPr>
        <p:txBody>
          <a:bodyPr>
            <a:normAutofit/>
          </a:bodyPr>
          <a:lstStyle>
            <a:lvl1pPr algn="l">
              <a:defRPr sz="2933" spc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6400847"/>
            <a:ext cx="7416800" cy="914401"/>
          </a:xfrm>
        </p:spPr>
        <p:txBody>
          <a:bodyPr>
            <a:normAutofit/>
          </a:bodyPr>
          <a:lstStyle>
            <a:lvl1pPr marL="0" indent="0" algn="l">
              <a:buNone/>
              <a:defRPr sz="2133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0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20802" y="8037692"/>
            <a:ext cx="3543300" cy="678037"/>
          </a:xfrm>
        </p:spPr>
        <p:txBody>
          <a:bodyPr anchor="b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831839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865028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88" y="644739"/>
            <a:ext cx="11236451" cy="1816100"/>
          </a:xfrm>
        </p:spPr>
        <p:txBody>
          <a:bodyPr>
            <a:normAutofit/>
          </a:bodyPr>
          <a:lstStyle>
            <a:lvl1pPr algn="l">
              <a:defRPr sz="2933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E4D5209-1A81-48B4-A41B-B7A34CCFF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481572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9334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1232" y="2460981"/>
            <a:ext cx="11271249" cy="57620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78D84D7-2A90-4B72-BDA4-06B27D4AD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10628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21232" y="2460981"/>
            <a:ext cx="9351433" cy="57620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FE1C601-9B3B-4D11-BDD7-160B417B3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895121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65852" y="2460979"/>
            <a:ext cx="5526616" cy="576207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1217" y="2460979"/>
            <a:ext cx="5520267" cy="576207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9AF36E7-D860-4831-958B-E6823CA99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292710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9C364B5-DF32-42E3-A113-DA0F3360C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42233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9052126-1764-460A-BB49-86FF8BFB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3797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40EE21A-C372-4B11-8DA3-A9DBACABE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743533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55F242-A030-4E0F-A374-005EAEDCE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978397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FF9958A-839F-4269-A42C-011B5A041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05978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65852" y="1845732"/>
            <a:ext cx="5526616" cy="432155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1217" y="1845732"/>
            <a:ext cx="5520267" cy="432155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DFBD0F-E536-4360-AE05-822919D49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83784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2886B58-261E-4515-8C4A-164E44D21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210493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55CDEAE-9DA9-4CA2-9BC6-78A6F7D3F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94995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386069D-5433-45B8-AB0E-2450DF1B1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14930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FB0EA82-7071-49EA-810D-06D3A13FB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10167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3A41A22-D9F8-4DA0-B195-D60AA7E4A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579286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8876B66-0F7D-4BDA-B335-CCAC9150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341346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C9A0D20-93FA-43CD-9AEE-73F158B91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409756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9589078-1FC1-4C8A-99B5-E0F4B8754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063987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3BD7A94-840A-4382-A27B-F1ADBAB31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683588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232C70-38F3-4DD7-BDE6-82E99E817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0690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BE93F2C-BE82-4909-9E07-99FD55D6F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436710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A109264-BB7B-429C-9D91-AB0293E52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71058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56FC2B-EB59-4F30-896E-023D0B545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894264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3D2869B-C5E2-4309-A861-7BC8D223C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294533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A7C724A-C9D3-478C-83A7-512340387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1500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AC5D4E0-6636-4AC1-A31D-B5F5B0704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66968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572C4C-E294-4C31-82D2-2567143D2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71703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EB82AB7-8AFF-4DEC-AD02-37F7FBDB1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22149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3FE228C-74AC-4E68-B314-237448A23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77388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76057B8-2AD2-4715-93DC-B746E8ADD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847834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741D568-AC7A-4901-9705-54782DA2C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2925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3FF4AE0-E560-4B2D-8861-3A111096E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228341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53FF51C-7642-416B-A52C-709C7B111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7055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35CFF9E-A164-4EB0-9927-1A2390E14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71843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583159-E10D-477C-BD14-5DC99332B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77053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CB3CBA3-0532-4B4B-8843-897ADBF21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757557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E64858-3A8A-43EC-8C39-74D4ABA8E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528277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A71CAC5-CFB6-4833-8D0F-3A929FA83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632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72A5161-80E4-4775-A54D-FF03F9147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894549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B32E87B-1268-4DC7-B16A-E786FD7C2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582329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5CDCBAC-0A55-4A4D-A2ED-F6B86BACA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12635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2"/>
            <a:ext cx="12192000" cy="5806017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73600"/>
            <a:ext cx="7416800" cy="1117600"/>
          </a:xfrm>
        </p:spPr>
        <p:txBody>
          <a:bodyPr>
            <a:normAutofit/>
          </a:bodyPr>
          <a:lstStyle>
            <a:lvl1pPr algn="l">
              <a:defRPr sz="2933" spc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6400847"/>
            <a:ext cx="7416800" cy="914401"/>
          </a:xfrm>
        </p:spPr>
        <p:txBody>
          <a:bodyPr>
            <a:normAutofit/>
          </a:bodyPr>
          <a:lstStyle>
            <a:lvl1pPr marL="0" indent="0" algn="l">
              <a:buNone/>
              <a:defRPr sz="2133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0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20802" y="8037692"/>
            <a:ext cx="3543300" cy="678037"/>
          </a:xfrm>
        </p:spPr>
        <p:txBody>
          <a:bodyPr anchor="b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169458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F4025F9-DF8F-4B1B-A796-C48A9E535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82107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B804403-EFAA-4B10-A4CC-2BCD0934E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22468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23863" y="398463"/>
            <a:ext cx="11274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в одну или в две строки шрифтом </a:t>
            </a:r>
            <a:r>
              <a:rPr lang="en-US" altLang="ru-RU" smtClean="0"/>
              <a:t>Verdana regular 22/27 pt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3863" y="1873250"/>
            <a:ext cx="112744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Текст шрифтом </a:t>
            </a:r>
            <a:r>
              <a:rPr lang="en-US" altLang="ru-RU" smtClean="0"/>
              <a:t>Verdana 16 pt, regular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-500063" y="-17463"/>
            <a:ext cx="488950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-500063" y="349250"/>
            <a:ext cx="488950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-500063" y="715963"/>
            <a:ext cx="488950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-500063" y="1081088"/>
            <a:ext cx="488950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-500063" y="1447800"/>
            <a:ext cx="488950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-500063" y="1814513"/>
            <a:ext cx="488950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-500063" y="2182813"/>
            <a:ext cx="488950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-500063" y="2546350"/>
            <a:ext cx="488950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250" y="6496050"/>
            <a:ext cx="9036050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33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63" y="6496050"/>
            <a:ext cx="465137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33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0CE3CBC-F3E9-4F7B-9744-0EC23B7F8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4" r:id="rId1"/>
    <p:sldLayoutId id="2147486545" r:id="rId2"/>
    <p:sldLayoutId id="2147486546" r:id="rId3"/>
    <p:sldLayoutId id="2147486547" r:id="rId4"/>
    <p:sldLayoutId id="2147486548" r:id="rId5"/>
    <p:sldLayoutId id="2147486549" r:id="rId6"/>
    <p:sldLayoutId id="2147486550" r:id="rId7"/>
    <p:sldLayoutId id="2147486551" r:id="rId8"/>
    <p:sldLayoutId id="2147486552" r:id="rId9"/>
    <p:sldLayoutId id="2147486553" r:id="rId10"/>
    <p:sldLayoutId id="2147486554" r:id="rId11"/>
    <p:sldLayoutId id="2147486555" r:id="rId12"/>
    <p:sldLayoutId id="2147486556" r:id="rId13"/>
    <p:sldLayoutId id="2147486557" r:id="rId14"/>
    <p:sldLayoutId id="2147486558" r:id="rId15"/>
    <p:sldLayoutId id="2147486559" r:id="rId16"/>
    <p:sldLayoutId id="2147486560" r:id="rId17"/>
    <p:sldLayoutId id="2147486561" r:id="rId18"/>
    <p:sldLayoutId id="2147486562" r:id="rId19"/>
    <p:sldLayoutId id="2147486563" r:id="rId20"/>
    <p:sldLayoutId id="2147486564" r:id="rId21"/>
    <p:sldLayoutId id="2147486565" r:id="rId22"/>
    <p:sldLayoutId id="2147486566" r:id="rId23"/>
    <p:sldLayoutId id="2147486567" r:id="rId24"/>
    <p:sldLayoutId id="2147486568" r:id="rId25"/>
    <p:sldLayoutId id="2147486569" r:id="rId26"/>
    <p:sldLayoutId id="2147486570" r:id="rId27"/>
    <p:sldLayoutId id="2147486571" r:id="rId28"/>
    <p:sldLayoutId id="2147486572" r:id="rId29"/>
    <p:sldLayoutId id="2147486573" r:id="rId30"/>
    <p:sldLayoutId id="2147486574" r:id="rId31"/>
    <p:sldLayoutId id="2147486575" r:id="rId32"/>
    <p:sldLayoutId id="2147486576" r:id="rId33"/>
    <p:sldLayoutId id="2147486577" r:id="rId34"/>
    <p:sldLayoutId id="2147486578" r:id="rId35"/>
    <p:sldLayoutId id="2147486579" r:id="rId36"/>
    <p:sldLayoutId id="2147486580" r:id="rId37"/>
    <p:sldLayoutId id="2147486581" r:id="rId38"/>
    <p:sldLayoutId id="2147486582" r:id="rId39"/>
  </p:sldLayoutIdLst>
  <p:transition/>
  <p:hf hdr="0" dt="0"/>
  <p:txStyles>
    <p:titleStyle>
      <a:lvl1pPr algn="l" defTabSz="604838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algn="l" defTabSz="604838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2pPr>
      <a:lvl3pPr algn="l" defTabSz="604838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3pPr>
      <a:lvl4pPr algn="l" defTabSz="604838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4pPr>
      <a:lvl5pPr algn="l" defTabSz="604838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5pPr>
      <a:lvl6pPr marL="609395" algn="l" defTabSz="609395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6pPr>
      <a:lvl7pPr marL="1218810" algn="l" defTabSz="609395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7pPr>
      <a:lvl8pPr marL="1828210" algn="l" defTabSz="609395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8pPr>
      <a:lvl9pPr marL="2437618" algn="l" defTabSz="609395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452438" indent="-452438" algn="l" defTabSz="604838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marL="985838" indent="-376238" algn="l" defTabSz="604838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2pPr>
      <a:lvl3pPr marL="1519238" indent="-300038" algn="l" defTabSz="604838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3pPr>
      <a:lvl4pPr marL="2128838" indent="-300038" algn="l" defTabSz="604838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4pPr>
      <a:lvl5pPr marL="2738438" indent="-300038" algn="l" defTabSz="604838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5pPr>
      <a:lvl6pPr marL="3351708" indent="-304696" algn="l" defTabSz="6093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7" indent="-304696" algn="l" defTabSz="6093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8" indent="-304696" algn="l" defTabSz="6093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8" indent="-304696" algn="l" defTabSz="6093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5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0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8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23863" y="531813"/>
            <a:ext cx="112744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в одну или в две строки шрифтом </a:t>
            </a:r>
            <a:r>
              <a:rPr lang="en-US" altLang="ru-RU" smtClean="0"/>
              <a:t>Verdana regular 22/27 pt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3863" y="2497138"/>
            <a:ext cx="11274425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Текст шрифтом </a:t>
            </a:r>
            <a:r>
              <a:rPr lang="en-US" altLang="ru-RU" smtClean="0"/>
              <a:t>Verdana 16 pt, regular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-500063" y="-23813"/>
            <a:ext cx="488950" cy="488951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-500063" y="465138"/>
            <a:ext cx="488950" cy="488950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-500063" y="954088"/>
            <a:ext cx="488950" cy="48736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-500063" y="1441450"/>
            <a:ext cx="488950" cy="488950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-500063" y="1930400"/>
            <a:ext cx="488950" cy="4889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-500063" y="2419350"/>
            <a:ext cx="488950" cy="490538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-500063" y="2909888"/>
            <a:ext cx="488950" cy="487362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-500063" y="3395663"/>
            <a:ext cx="488950" cy="488950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250" y="8661400"/>
            <a:ext cx="9036050" cy="488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33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63" y="8661400"/>
            <a:ext cx="465137" cy="488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33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D06A3C9-A7FE-4DC1-9D54-6B0F17DC9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37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84" r:id="rId1"/>
    <p:sldLayoutId id="2147486585" r:id="rId2"/>
    <p:sldLayoutId id="2147486586" r:id="rId3"/>
    <p:sldLayoutId id="2147486587" r:id="rId4"/>
    <p:sldLayoutId id="2147486588" r:id="rId5"/>
    <p:sldLayoutId id="2147486589" r:id="rId6"/>
    <p:sldLayoutId id="2147486590" r:id="rId7"/>
    <p:sldLayoutId id="2147486591" r:id="rId8"/>
    <p:sldLayoutId id="2147486592" r:id="rId9"/>
    <p:sldLayoutId id="2147486593" r:id="rId10"/>
    <p:sldLayoutId id="2147486594" r:id="rId11"/>
    <p:sldLayoutId id="2147486595" r:id="rId12"/>
    <p:sldLayoutId id="2147486596" r:id="rId13"/>
    <p:sldLayoutId id="2147486597" r:id="rId14"/>
    <p:sldLayoutId id="2147486598" r:id="rId15"/>
    <p:sldLayoutId id="2147486599" r:id="rId16"/>
    <p:sldLayoutId id="2147486600" r:id="rId17"/>
    <p:sldLayoutId id="2147486601" r:id="rId18"/>
    <p:sldLayoutId id="2147486602" r:id="rId19"/>
    <p:sldLayoutId id="2147486603" r:id="rId20"/>
    <p:sldLayoutId id="2147486604" r:id="rId21"/>
    <p:sldLayoutId id="2147486605" r:id="rId22"/>
    <p:sldLayoutId id="2147486606" r:id="rId23"/>
    <p:sldLayoutId id="2147486607" r:id="rId24"/>
    <p:sldLayoutId id="2147486608" r:id="rId25"/>
    <p:sldLayoutId id="2147486609" r:id="rId26"/>
    <p:sldLayoutId id="2147486610" r:id="rId27"/>
    <p:sldLayoutId id="2147486611" r:id="rId28"/>
    <p:sldLayoutId id="2147486612" r:id="rId29"/>
    <p:sldLayoutId id="2147486613" r:id="rId30"/>
    <p:sldLayoutId id="2147486614" r:id="rId31"/>
    <p:sldLayoutId id="2147486615" r:id="rId32"/>
    <p:sldLayoutId id="2147486616" r:id="rId33"/>
    <p:sldLayoutId id="2147486617" r:id="rId34"/>
    <p:sldLayoutId id="2147486618" r:id="rId35"/>
    <p:sldLayoutId id="2147486619" r:id="rId36"/>
    <p:sldLayoutId id="2147486620" r:id="rId37"/>
    <p:sldLayoutId id="2147486621" r:id="rId38"/>
    <p:sldLayoutId id="2147486622" r:id="rId39"/>
    <p:sldLayoutId id="2147486623" r:id="rId40"/>
  </p:sldLayoutIdLst>
  <p:transition/>
  <p:hf hdr="0" dt="0"/>
  <p:txStyles>
    <p:titleStyle>
      <a:lvl1pPr algn="l" defTabSz="606425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algn="l" defTabSz="60642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2pPr>
      <a:lvl3pPr algn="l" defTabSz="60642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3pPr>
      <a:lvl4pPr algn="l" defTabSz="60642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4pPr>
      <a:lvl5pPr algn="l" defTabSz="60642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5pPr>
      <a:lvl6pPr marL="608659" algn="l" defTabSz="608659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6pPr>
      <a:lvl7pPr marL="1217430" algn="l" defTabSz="608659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7pPr>
      <a:lvl8pPr marL="1826125" algn="l" defTabSz="608659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8pPr>
      <a:lvl9pPr marL="2434858" algn="l" defTabSz="608659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454025" indent="-454025" algn="l" defTabSz="60642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marL="987425" indent="-377825" algn="l" defTabSz="60642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2pPr>
      <a:lvl3pPr marL="1520825" indent="-301625" algn="l" defTabSz="60642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3pPr>
      <a:lvl4pPr marL="2128838" indent="-301625" algn="l" defTabSz="60642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4pPr>
      <a:lvl5pPr marL="2736850" indent="-301625" algn="l" defTabSz="60642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5pPr>
      <a:lvl6pPr marL="3347844" indent="-304328" algn="l" defTabSz="60865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6578" indent="-304328" algn="l" defTabSz="60865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5275" indent="-304328" algn="l" defTabSz="60865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3969" indent="-304328" algn="l" defTabSz="60865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59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30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25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858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16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175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907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622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 txBox="1">
            <a:spLocks/>
          </p:cNvSpPr>
          <p:nvPr/>
        </p:nvSpPr>
        <p:spPr bwMode="auto">
          <a:xfrm>
            <a:off x="1120775" y="5467350"/>
            <a:ext cx="104267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endParaRPr lang="ru-RU" sz="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 bwMode="auto">
          <a:xfrm>
            <a:off x="1040261" y="5395463"/>
            <a:ext cx="104267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endParaRPr lang="ru-RU" sz="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5364" name="Picture 4" descr="https://i.ytimg.com/vi/4GRB8Ng3tHc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5366" name="Picture 6" descr="https://school703.ru/wp-content/uploads/2022/07/RZD_dr_st_neg_-1608x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5405" y="118345"/>
            <a:ext cx="3061030" cy="13020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5309" y="133166"/>
            <a:ext cx="4110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 Black" pitchFamily="34" charset="0"/>
              </a:rPr>
              <a:t>развитие железнодорожной сети, играет особую роль для обеспечения транспортной связанности нашей огромной по территории страны</a:t>
            </a:r>
          </a:p>
          <a:p>
            <a:pPr algn="r"/>
            <a:r>
              <a:rPr lang="ru-RU" sz="1400" i="1" dirty="0" smtClean="0">
                <a:latin typeface="Arial Black" pitchFamily="34" charset="0"/>
              </a:rPr>
              <a:t>В.В. Путин</a:t>
            </a:r>
          </a:p>
          <a:p>
            <a:pPr algn="r"/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28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422" y="886535"/>
            <a:ext cx="4115200" cy="554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chool21.ivedu.ru/wp-content/uploads/2022/03/3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722" y="868427"/>
            <a:ext cx="3929204" cy="560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5788" y="867178"/>
            <a:ext cx="3508705" cy="563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1763"/>
            <a:ext cx="11553825" cy="576262"/>
          </a:xfrm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Статья 207 УК РФ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«Заведомо ложное сообщение об акте терроризма»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304800" y="2514600"/>
            <a:ext cx="11237913" cy="1362075"/>
          </a:xfrm>
          <a:prstGeom prst="rect">
            <a:avLst/>
          </a:prstGeom>
        </p:spPr>
        <p:txBody>
          <a:bodyPr lIns="121912" tIns="60956" rIns="121912" bIns="60956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33" dirty="0">
                <a:latin typeface="Verdana" pitchFamily="34" charset="0"/>
                <a:ea typeface="ＭＳ Ｐゴシック"/>
                <a:cs typeface="Verdana" pitchFamily="34" charset="0"/>
              </a:rPr>
              <a:t>Спасибо за внимание!</a:t>
            </a:r>
            <a:endParaRPr lang="en-US" sz="2933" dirty="0">
              <a:latin typeface="Verdana" pitchFamily="34" charset="0"/>
              <a:ea typeface="ＭＳ Ｐゴシック"/>
              <a:cs typeface="Verdana" pitchFamily="34" charset="0"/>
            </a:endParaRPr>
          </a:p>
        </p:txBody>
      </p:sp>
      <p:sp>
        <p:nvSpPr>
          <p:cNvPr id="3" name="Text Placeholder 12"/>
          <p:cNvSpPr txBox="1">
            <a:spLocks/>
          </p:cNvSpPr>
          <p:nvPr/>
        </p:nvSpPr>
        <p:spPr bwMode="auto">
          <a:xfrm>
            <a:off x="406400" y="3225800"/>
            <a:ext cx="556736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333" dirty="0">
                <a:latin typeface="Arial" charset="0"/>
                <a:cs typeface="Arial" charset="0"/>
              </a:rPr>
              <a:t>Северная железная </a:t>
            </a:r>
            <a:r>
              <a:rPr lang="en-US" sz="1333" dirty="0" smtClean="0">
                <a:latin typeface="Arial" charset="0"/>
                <a:cs typeface="Arial" charset="0"/>
              </a:rPr>
              <a:t>дорога</a:t>
            </a:r>
            <a:endParaRPr lang="en-US" sz="1333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1333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333" dirty="0">
                <a:latin typeface="Arial" charset="0"/>
                <a:cs typeface="Arial" charset="0"/>
              </a:rPr>
              <a:t>150003, Россия, Ярославль, Волжская наб., </a:t>
            </a:r>
            <a:r>
              <a:rPr lang="en-US" sz="1333" dirty="0" smtClean="0">
                <a:latin typeface="Arial" charset="0"/>
                <a:cs typeface="Arial" charset="0"/>
              </a:rPr>
              <a:t>59</a:t>
            </a:r>
            <a:endParaRPr lang="en-US" sz="1333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333" dirty="0">
                <a:latin typeface="Arial" charset="0"/>
                <a:cs typeface="Arial" charset="0"/>
              </a:rPr>
              <a:t>тел./факс: +7 (4852) </a:t>
            </a:r>
            <a:r>
              <a:rPr lang="en-US" sz="1333" dirty="0" smtClean="0">
                <a:latin typeface="Arial" charset="0"/>
                <a:cs typeface="Arial" charset="0"/>
              </a:rPr>
              <a:t>79-44-00</a:t>
            </a:r>
            <a:endParaRPr lang="en-US" sz="1333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333" dirty="0">
                <a:latin typeface="Arial" charset="0"/>
                <a:cs typeface="Arial" charset="0"/>
              </a:rPr>
              <a:t>szd.rzd.ru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42900" y="5851525"/>
            <a:ext cx="11129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>
                <a:solidFill>
                  <a:srgbClr val="F6F6F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Пожалуйста, не распечатывайте эту презентацию без необходимости.  </a:t>
            </a:r>
          </a:p>
          <a:p>
            <a:r>
              <a:rPr lang="ru-RU" altLang="ru-RU" sz="1400">
                <a:solidFill>
                  <a:srgbClr val="F6F6F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Позаботьтесь о природе!</a:t>
            </a:r>
          </a:p>
        </p:txBody>
      </p:sp>
    </p:spTree>
    <p:extLst>
      <p:ext uri="{BB962C8B-B14F-4D97-AF65-F5344CB8AC3E}">
        <p14:creationId xmlns="" xmlns:p14="http://schemas.microsoft.com/office/powerpoint/2010/main" val="391498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4" descr="https://phonoteka.org/uploads/posts/2022-09/1663819194_18-phonoteka-org-p-rzhd-oboi-krasivo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498454"/>
          </a:xfrm>
          <a:prstGeom prst="rect">
            <a:avLst/>
          </a:prstGeom>
          <a:noFill/>
        </p:spPr>
      </p:pic>
      <p:sp>
        <p:nvSpPr>
          <p:cNvPr id="8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4" descr="https://varlamov.me/2019/poezda3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134" y="213064"/>
            <a:ext cx="3535302" cy="2352583"/>
          </a:xfrm>
          <a:prstGeom prst="rect">
            <a:avLst/>
          </a:prstGeom>
          <a:noFill/>
        </p:spPr>
      </p:pic>
      <p:pic>
        <p:nvPicPr>
          <p:cNvPr id="11" name="Picture 2" descr="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3650" y="4263578"/>
            <a:ext cx="3119738" cy="2052885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7445" y="133164"/>
            <a:ext cx="5235872" cy="39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71316" y="212762"/>
            <a:ext cx="41547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/>
              <a:t>Северная железная дорога - филиал ОАО «РЖД»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673484" y="818596"/>
            <a:ext cx="32847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/>
              <a:t>Пролегает по территориям: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Ярославской области,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Ивановской области,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Костромской области,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Вологодской области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Владимирской области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Тверской области,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Архангельская области,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Республика Коми,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части Тюменской области,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части Кировской области.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4" descr="https://phonoteka.org/uploads/posts/2022-09/1663819194_18-phonoteka-org-p-rzhd-oboi-krasivo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498454"/>
          </a:xfrm>
          <a:prstGeom prst="rect">
            <a:avLst/>
          </a:prstGeom>
          <a:noFill/>
        </p:spPr>
      </p:pic>
      <p:sp>
        <p:nvSpPr>
          <p:cNvPr id="8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541" y="205856"/>
            <a:ext cx="8102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2022 году злоумышленниками осуществлено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 подрывов: двух железнодорожных мостов 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10 участков железных дорог, расположенных в Курской, Белгородской и Брянской областях,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случаев поджога локомотивов,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 случаев поджогов устройств СЦБ.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https://avchernov.ru/wp-content/uploads/2022/10/vzryv-zheleznaya-doroga-podryv-puti-peregon-Novozybkov-Zlynka_2022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5930" y="458678"/>
            <a:ext cx="3556390" cy="2293397"/>
          </a:xfrm>
          <a:prstGeom prst="rect">
            <a:avLst/>
          </a:prstGeom>
          <a:noFill/>
        </p:spPr>
      </p:pic>
      <p:pic>
        <p:nvPicPr>
          <p:cNvPr id="17" name="Picture 8" descr="https://riavrn.ru/i/00/00b05bed30b0e2c3a5cff90ed5c402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1774" y="3445984"/>
            <a:ext cx="3638184" cy="2040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1763"/>
            <a:ext cx="11553825" cy="576262"/>
          </a:xfrm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Факты </a:t>
            </a:r>
            <a:r>
              <a:rPr lang="ru-RU" sz="1600" b="1" dirty="0" smtClean="0">
                <a:solidFill>
                  <a:srgbClr val="FF0000"/>
                </a:solidFill>
              </a:rPr>
              <a:t>поджогов </a:t>
            </a:r>
            <a:r>
              <a:rPr lang="ru-RU" sz="1600" b="1" dirty="0" smtClean="0">
                <a:solidFill>
                  <a:srgbClr val="FF0000"/>
                </a:solidFill>
              </a:rPr>
              <a:t>релейных </a:t>
            </a:r>
            <a:r>
              <a:rPr lang="ru-RU" sz="1600" b="1" dirty="0" smtClean="0">
                <a:solidFill>
                  <a:srgbClr val="FF0000"/>
                </a:solidFill>
              </a:rPr>
              <a:t>шкафов </a:t>
            </a:r>
            <a:r>
              <a:rPr lang="ru-RU" sz="1600" b="1" dirty="0" smtClean="0">
                <a:solidFill>
                  <a:srgbClr val="FF0000"/>
                </a:solidFill>
              </a:rPr>
              <a:t>с начала 2023 </a:t>
            </a:r>
            <a:r>
              <a:rPr lang="ru-RU" sz="1600" b="1" dirty="0" smtClean="0">
                <a:solidFill>
                  <a:srgbClr val="FF0000"/>
                </a:solidFill>
              </a:rPr>
              <a:t>года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19" name="Picture 3" descr="https://studfile.net/html/7137/290/html_DN5rct1UwJ._B39/img-hmhJh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24" y="1374898"/>
            <a:ext cx="3429000" cy="4572000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3972" y="1747299"/>
            <a:ext cx="60567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01.01.2023 на перегоне Латышская –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Московской железной дороги поджог релейного шкафа;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04.01.2023 на ст.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Бугач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Красноярской железной дороги, вскрытие и поджог релейного шкафа;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15.01.2023 на ст. Дивизионная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Восточно-Сибирской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железной дороги поджог двух релейных шкафов;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29.01.2023 на перегоне Подольск –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Гривно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Московской железной дороги поджог релейного шкафа;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03.02.2023 на ст. Кунцево-1 Московской железной дороги поджог релейного шкафа. 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1763"/>
            <a:ext cx="11553825" cy="576262"/>
          </a:xfrm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Наказание неотвратимо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(по материалам СМИ)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Рисунок 11" descr="В Подмосковье подростки по заказу портили оборудование на железной дорог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5748"/>
            <a:ext cx="5940425" cy="571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082594" y="820863"/>
            <a:ext cx="59390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в начале января 2023 года в Красноярском крае задержали пятерых молодых россиян в возрасте от 19 до 22 лет, которые занимались поджогами релейных шкафов на железнодорожных перегонах</a:t>
            </a:r>
          </a:p>
          <a:p>
            <a:pPr marL="228600" lvl="0" indent="-228600">
              <a:buFont typeface="+mj-lt"/>
              <a:buAutoNum type="arabicPeriod"/>
            </a:pPr>
            <a:endParaRPr lang="ru-RU" sz="1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4 января 2023 года направлены СИЗО трое жителей Челябинской области, задержанные ФСБ России за попытку вывода из строя одну из тяговых подстанций Южно-Уральской железной дороги</a:t>
            </a:r>
          </a:p>
          <a:p>
            <a:pPr marL="228600" lvl="0" indent="-228600">
              <a:buFont typeface="+mj-lt"/>
              <a:buAutoNum type="arabicPeriod"/>
            </a:pPr>
            <a:endParaRPr lang="ru-RU" sz="1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17 января 2023 правоохранительными органами были установлены и задержаны трое жителей г. Улан-Удэ республики Бурятии 17, 18 и 19 лет, которые ночью 13 и 16 января подожгли несколько релейных шкафов на Дивизионной </a:t>
            </a:r>
            <a:r>
              <a:rPr lang="ru-RU" sz="1200" b="1" dirty="0" err="1" smtClean="0">
                <a:solidFill>
                  <a:schemeClr val="bg1"/>
                </a:solidFill>
                <a:latin typeface="Arial Black" pitchFamily="34" charset="0"/>
              </a:rPr>
              <a:t>Восточно-Сибирской</a:t>
            </a: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 железной дороги. </a:t>
            </a:r>
          </a:p>
          <a:p>
            <a:pPr marL="228600" lvl="0" indent="-228600">
              <a:buFont typeface="+mj-lt"/>
              <a:buAutoNum type="arabicPeriod"/>
            </a:pPr>
            <a:endParaRPr lang="ru-RU" sz="1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20 января 2023 года сотрудниками ФСБ России был задержан 17 летний житель г. Воронежа, который подозревается в подготовке поджогов релейных шкафов на перегоне Острожка — Воронеж 1 Юго-Восточной железной дороги. </a:t>
            </a:r>
          </a:p>
          <a:p>
            <a:pPr marL="228600" lvl="0" indent="-228600">
              <a:buFont typeface="+mj-lt"/>
              <a:buAutoNum type="arabicPeriod"/>
            </a:pPr>
            <a:endParaRPr lang="ru-RU" sz="1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30 января 2023 года в городе Чехове Московской области были задержаны трое восьмиклассников, которые ранее подожги релейный шкаф на участке Подольск – </a:t>
            </a:r>
            <a:r>
              <a:rPr lang="ru-RU" sz="1200" b="1" dirty="0" err="1" smtClean="0">
                <a:solidFill>
                  <a:schemeClr val="bg1"/>
                </a:solidFill>
                <a:latin typeface="Arial Black" pitchFamily="34" charset="0"/>
              </a:rPr>
              <a:t>Гривно</a:t>
            </a: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 Московской железной дороги.  </a:t>
            </a:r>
          </a:p>
          <a:p>
            <a:pPr marL="228600" lvl="0" indent="-228600">
              <a:buFont typeface="+mj-lt"/>
              <a:buAutoNum type="arabicPeriod"/>
            </a:pPr>
            <a:endParaRPr lang="ru-RU" sz="1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- 31 января 2023 года в Свердловской области сотрудниками ФСБ России задержаны трое местных жителей, которые планировали осуществить поджоги релейных шкафов на участках Свердловской железной дороги.</a:t>
            </a:r>
            <a:endParaRPr lang="ru-RU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902"/>
            <a:ext cx="54673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7523" y="133165"/>
            <a:ext cx="6714478" cy="6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 descr="https://image.newsru.com/v2/61/2021/02/4/4abd6209e8681e5129eb502df493f9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0425" cy="653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161" y="8872"/>
            <a:ext cx="6270600" cy="40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741" y="1843087"/>
            <a:ext cx="61436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9669" y="2380187"/>
            <a:ext cx="6124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146" y="3238889"/>
            <a:ext cx="6098960" cy="327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0731" y="3260448"/>
            <a:ext cx="6270322" cy="32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1825" y="962024"/>
            <a:ext cx="29908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1"/>
                </a:solidFill>
                <a:latin typeface="Arial Black" pitchFamily="34" charset="0"/>
              </a:rPr>
              <a:t>Об утверждении в новой редакции перечня объектов обеспечивающих жизнедеятельность населения, функционирование транспорта, коммуникации и связи, объектов энергетики, а также объектов, представляющих повышенную опасность для жизни и здоровья людей и окружающей природной среды, расположенных на территории Ярославской области</a:t>
            </a:r>
            <a:endParaRPr lang="ru-RU" sz="1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20201" y="1028699"/>
            <a:ext cx="2971799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 Black" pitchFamily="34" charset="0"/>
              </a:rPr>
              <a:t>Сформировать рабочие группы с участием органов исполнительных власти и правоохранительных органов с выездом на объекты, включенные в Перечень объектов, утвержденных решением Оперативного штаба Ярославской области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Arial Black" pitchFamily="34" charset="0"/>
              </a:rPr>
              <a:t>(протокол от 28.10.2022 г. № 3)</a:t>
            </a:r>
            <a:endParaRPr lang="ru-RU" sz="1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6" name="Рисунок 15" descr="https://image.newsru.com/v2/61/2021/02/4/4abd6209e8681e5129eb502df493f9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0425" cy="653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930020" y="66482"/>
            <a:ext cx="6261980" cy="329320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Террористический акт (статья 205 УК РФ)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овершение взрыва, поджога или иных действий, устрашающих население и создающих опасность гибели человека, причинения значительного имущественного ущерба либо наступления иных тяжких последствий, в целях дестабилизации деятельности органов власти или международных организаций либо воздействия на принятие ими решений, а также угроза совершения указанных действий в целях воздействия на принятие решений органами власти или международными организациям.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Наказывается лишением свободы на срок до пятнадцати лет. При наличии квалифицирующих признаков (группа лиц, причинение значительного ущерба, наступление последствий в виде смерти потерпевших) до двадцати лет.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930020" y="3420173"/>
            <a:ext cx="6261980" cy="30469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Диверсия (статья 281 УК РФ) </a:t>
            </a:r>
          </a:p>
          <a:p>
            <a:pPr lvl="0" indent="450850" algn="just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Совершение взрыва, поджога или иных действий, направленных на разрушение или повреждение предприятий, сооружений, объектов транспортной инфраструктуры и транспортных средств, средств связи, объектов жизнеобеспечения населения в целях подрыва экономической безопасности и обороноспособности Российской Федерации, предусматривает лишение свободы: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Наказывается лишением свободы на срок до пятнадцати лет. При наличии квалифицирующих признаков (совершенные организованной группой, причинение значительного ущерба, наступление последствий в виде смерти потерпевших) до пожизненного лишения свободы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1763"/>
            <a:ext cx="11553825" cy="576262"/>
          </a:xfrm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Последствия совершения диверсионно-террористических актов на железной дороге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48375"/>
            <a:ext cx="3476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Направлено обращение в центральный аппарат ОАО «РЖД»</a:t>
            </a:r>
            <a:endParaRPr lang="ru-RU" sz="11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1" name="Рисунок 20" descr="https://s.66.ru/localStorage/news/a8/a0/73/b9/a8a073b9_resizedScaled_183to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1718"/>
            <a:ext cx="4172505" cy="288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cdnn21.img.ria.ru/images/19593/09/195930981_0:0:0:0_600x0_80_0_0_617076ca0414d0b5dc4ce321d4d52ee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4199138" cy="287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cityopen.ru/wp-content/uploads/2021/03/jwoiirq2br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6951" y="3568823"/>
            <a:ext cx="3625049" cy="294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2381409"/>
            <a:ext cx="4163627" cy="230832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</a:rPr>
              <a:t>Крушение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</a:rPr>
              <a:t>пассажирского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</a:rPr>
              <a:t>поезда</a:t>
            </a:r>
            <a:endParaRPr lang="ru-RU" sz="4800" b="1" cap="none" spc="0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04450" name="Picture 2" descr="https://www.vesti.ru/p/o_13922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0048" y="825623"/>
            <a:ext cx="4408782" cy="2849733"/>
          </a:xfrm>
          <a:prstGeom prst="rect">
            <a:avLst/>
          </a:prstGeom>
          <a:noFill/>
        </p:spPr>
      </p:pic>
      <p:pic>
        <p:nvPicPr>
          <p:cNvPr id="104452" name="Picture 4" descr="https://images.vfl.ru/ii/1595966739/dcede2da/311931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0898" y="3586748"/>
            <a:ext cx="4373809" cy="2920585"/>
          </a:xfrm>
          <a:prstGeom prst="rect">
            <a:avLst/>
          </a:prstGeom>
          <a:noFill/>
        </p:spPr>
      </p:pic>
      <p:pic>
        <p:nvPicPr>
          <p:cNvPr id="104454" name="Picture 6" descr="https://cdn.fishki.net/upload/post/2020/05/18/3319729/00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53143" y="861134"/>
            <a:ext cx="3638857" cy="27076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465470" y="2569320"/>
            <a:ext cx="39594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Столкновение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поездов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34399" y="2721707"/>
            <a:ext cx="36576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ДТП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ж.д. переездах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_презентация szd_ppt_tmp (3)">
  <a:themeElements>
    <a:clrScheme name="RGD_colors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6_презентация szd_ppt_tmp (3)">
  <a:themeElements>
    <a:clrScheme name="RGD_colors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14447</TotalTime>
  <Words>713</Words>
  <Application>Microsoft Office PowerPoint</Application>
  <PresentationFormat>Произвольный</PresentationFormat>
  <Paragraphs>84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28_презентация szd_ppt_tmp (3)</vt:lpstr>
      <vt:lpstr>16_презентация szd_ppt_tmp (3)</vt:lpstr>
      <vt:lpstr>Слайд 1</vt:lpstr>
      <vt:lpstr>Слайд 2</vt:lpstr>
      <vt:lpstr>Слайд 3</vt:lpstr>
      <vt:lpstr>Факты поджогов релейных шкафов с начала 2023 года</vt:lpstr>
      <vt:lpstr>Наказание неотвратимо (по материалам СМИ)</vt:lpstr>
      <vt:lpstr>Слайд 6</vt:lpstr>
      <vt:lpstr>Слайд 7</vt:lpstr>
      <vt:lpstr>Слайд 8</vt:lpstr>
      <vt:lpstr>Последствия совершения диверсионно-террористических актов на железной дороге</vt:lpstr>
      <vt:lpstr>Статья 207 УК РФ  «Заведомо ложное сообщение об акте терроризма»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выполнения среднесуточной производительности локомотива рабочего парка по диспетчерским участкам за 16 дней января 2019г. (данные ИХ «Локомотивные парки»).</dc:title>
  <dc:creator>Попова Татьяна Ивановна</dc:creator>
  <cp:lastModifiedBy>rcbz-SituationCenter</cp:lastModifiedBy>
  <cp:revision>1347</cp:revision>
  <cp:lastPrinted>2019-06-17T05:56:27Z</cp:lastPrinted>
  <dcterms:created xsi:type="dcterms:W3CDTF">2019-01-17T07:19:55Z</dcterms:created>
  <dcterms:modified xsi:type="dcterms:W3CDTF">2023-02-06T04:52:51Z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-1698531189</vt:i4>
  </property>
  <property fmtid="{D5CDD505-2E9C-101B-9397-08002B2CF9AE}" pid="3" name="_NewReviewCycle">
    <vt:lpwstr/>
  </property>
  <property fmtid="{D5CDD505-2E9C-101B-9397-08002B2CF9AE}" pid="4" name="_EmailSubject">
    <vt:lpwstr>письмо по профилактике</vt:lpwstr>
  </property>
  <property fmtid="{D5CDD505-2E9C-101B-9397-08002B2CF9AE}" pid="5" name="_AuthorEmail">
    <vt:lpwstr>rcbz-SamoilovOV@nrr.rzd</vt:lpwstr>
  </property>
  <property fmtid="{D5CDD505-2E9C-101B-9397-08002B2CF9AE}" pid="6" name="_AuthorEmailDisplayName">
    <vt:lpwstr>Самойлов Олег Вадимович</vt:lpwstr>
  </property>
  <property fmtid="{D5CDD505-2E9C-101B-9397-08002B2CF9AE}" pid="7" name="_PreviousAdHocReviewCycleID">
    <vt:i4>-1860629510</vt:i4>
  </property>
</Properties>
</file>