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6"/>
  </p:notesMasterIdLst>
  <p:sldIdLst>
    <p:sldId id="256" r:id="rId6"/>
    <p:sldId id="261" r:id="rId7"/>
    <p:sldId id="263" r:id="rId8"/>
    <p:sldId id="264" r:id="rId9"/>
    <p:sldId id="265" r:id="rId10"/>
    <p:sldId id="279" r:id="rId11"/>
    <p:sldId id="260" r:id="rId12"/>
    <p:sldId id="258" r:id="rId13"/>
    <p:sldId id="266" r:id="rId14"/>
    <p:sldId id="267" r:id="rId15"/>
    <p:sldId id="269" r:id="rId16"/>
    <p:sldId id="268" r:id="rId17"/>
    <p:sldId id="270" r:id="rId18"/>
    <p:sldId id="273" r:id="rId19"/>
    <p:sldId id="272" r:id="rId20"/>
    <p:sldId id="277" r:id="rId21"/>
    <p:sldId id="274" r:id="rId22"/>
    <p:sldId id="282" r:id="rId23"/>
    <p:sldId id="281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AE2054-6546-463A-8E1C-9E0074FC1B17}" type="datetimeFigureOut">
              <a:rPr lang="ru-RU"/>
              <a:pPr>
                <a:defRPr/>
              </a:pPr>
              <a:t>19.02.2022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1B0A84-AAB9-43E6-9D98-64F94D8B7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86B224-9C8A-4D56-81A7-C60A9F832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533BBF-59D2-4D1D-BBEE-2AD424EF2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0DF820-E500-4E22-AEDE-6EE390E68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9900D7-6F4E-439F-A223-8E0BC3C9C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243533-EC91-4DCE-8730-4884A4EC3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6975D9-8402-4166-9453-5189EE93D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33904F-59C8-48F0-AC04-1C2061C0C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AEA298-2A7A-49D4-A1E0-5513F2879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2A8390-1EBD-47D3-BFDD-AFBE8CE4D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0ABA64-F712-4C3C-99C9-D3B8A61F2E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CB4702-E4A7-418B-B233-2D30DF6A0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FDF1D9-010C-48BF-8808-0252601DA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E71C1A-C550-4843-8F0B-92115AA4A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58C655-4B1C-4C63-9720-518D4E6A7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00DB9B-2059-42B4-899F-809A623CD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6131E2-860C-45A5-AAB2-2F10D8B23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AF84D9-FB2A-4598-8EC5-ED06E1849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B4FCF3-BABA-4958-A1C3-9D13A3707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0B4903-B049-4B80-8977-64B16D8A6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1D8F29-6640-4A0E-A921-652EB29D7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B2DB0C-C68F-43BD-BD3D-FE9B9329B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9592CE-970D-4018-8C57-49FDAB5806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01FABF-7B90-463C-B743-9CB534F8C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6B554D-5B68-453C-8F7D-9A3AED8D4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2DDA85-C56C-4CC8-A280-D02AA53D2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A00371-1B8E-4F59-9690-43BB0D728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769B86-38F6-45F6-BDEB-71A79E514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1D12E4A-8AAC-4228-85C1-CA690320C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25AB402-291A-451F-9221-7C7F194E8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84B687-65BD-48A0-BF5C-A641EB6DB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BC17BA-F5CD-44B6-80DE-B823E59E2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01A9FB-010D-4940-B172-EE5C7D4DC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00A185-6101-49E4-8F69-EF24D4D19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FC95E5-BB12-413F-B05C-F31374219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8135D0F-802D-43CA-B32E-3A262B3AD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F5C07F-88AE-4E07-A57A-B932CA5D2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9FA55D-DDEA-40B8-B8B1-E9C277DF6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C32B36-439E-46C0-B6B9-DE015689B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B9A6B0-0F3B-45AA-8CE6-79367DB58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ACC903-53A4-47F1-9ECE-E1B013568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40A89F-208F-4E6E-909A-98AFFBD1F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992371-9FA3-49F0-A4E1-1E24E853B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E360DF-22C9-4613-A725-1B0F6E4CB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48D19-E21F-40D0-A29D-689ABF6AC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995E02-52EF-4DF9-BB09-9EE040E02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753392-FCD2-4F77-BA7C-FFD812835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D6B3B9-A73D-4DD2-91F0-97C61E752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44EFCA-9874-4A42-8E35-C8FA97138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F2EE82-22AB-40E7-8E81-2428A8671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993E33-D633-4650-AB43-4A97D8BE4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3F3D5A-A769-4137-8E1B-9A2B06005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144690A-F24D-4B74-A63D-06A36310E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553617-F755-4F2C-A18B-B35F0FA4F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DE25F5-AD0F-4288-80DB-EC7A7B616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2AC0A9-6063-4072-B343-76DF21B9A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D11611-E9D5-4DC9-95A1-EC51BCB83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E0DBB7-2929-42D4-9BC7-6DC1DE379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17FC28F-E043-4800-8E5D-F4A4B49EC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E6C542-C05E-4815-9A7E-31CF48191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ctrTitle"/>
          </p:nvPr>
        </p:nvSpPr>
        <p:spPr>
          <a:xfrm>
            <a:off x="900113" y="260350"/>
            <a:ext cx="7772400" cy="792163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 средняя  школа №59  г. Ярославль</a:t>
            </a:r>
          </a:p>
        </p:txBody>
      </p:sp>
      <p:sp>
        <p:nvSpPr>
          <p:cNvPr id="6246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813" y="1268413"/>
            <a:ext cx="6400800" cy="1752600"/>
          </a:xfrm>
        </p:spPr>
        <p:txBody>
          <a:bodyPr/>
          <a:lstStyle/>
          <a:p>
            <a:r>
              <a:rPr lang="ru-RU" sz="2400" b="1" smtClean="0">
                <a:solidFill>
                  <a:srgbClr val="002060"/>
                </a:solidFill>
              </a:rPr>
              <a:t>Проект на тему</a:t>
            </a:r>
          </a:p>
          <a:p>
            <a:r>
              <a:rPr lang="ru-RU" sz="4000" b="1" smtClean="0">
                <a:solidFill>
                  <a:srgbClr val="002060"/>
                </a:solidFill>
              </a:rPr>
              <a:t>«Праздник птиц»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31840" y="2596152"/>
            <a:ext cx="3195263" cy="23933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sp>
        <p:nvSpPr>
          <p:cNvPr id="62469" name="Заголовок 1"/>
          <p:cNvSpPr txBox="1">
            <a:spLocks/>
          </p:cNvSpPr>
          <p:nvPr/>
        </p:nvSpPr>
        <p:spPr bwMode="auto">
          <a:xfrm>
            <a:off x="4211638" y="5516563"/>
            <a:ext cx="5016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>
              <a:solidFill>
                <a:srgbClr val="002060"/>
              </a:solidFill>
            </a:endParaRPr>
          </a:p>
          <a:p>
            <a:r>
              <a:rPr lang="ru-RU" sz="2000">
                <a:solidFill>
                  <a:srgbClr val="002060"/>
                </a:solidFill>
              </a:rPr>
              <a:t>                       Филиппова Л.П.</a:t>
            </a:r>
          </a:p>
          <a:p>
            <a:r>
              <a:rPr lang="ru-RU" sz="2000">
                <a:solidFill>
                  <a:srgbClr val="002060"/>
                </a:solidFill>
              </a:rPr>
              <a:t>                   учитель  начальных классов</a:t>
            </a:r>
          </a:p>
          <a:p>
            <a:endParaRPr lang="ru-RU" sz="2000">
              <a:solidFill>
                <a:srgbClr val="002060"/>
              </a:solidFill>
            </a:endParaRPr>
          </a:p>
          <a:p>
            <a:r>
              <a:rPr lang="ru-RU" sz="2000">
                <a:solidFill>
                  <a:srgbClr val="002060"/>
                </a:solidFill>
              </a:rPr>
              <a:t>2020г.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>
          <a:xfrm>
            <a:off x="-1765300" y="1114425"/>
            <a:ext cx="8229600" cy="1143000"/>
          </a:xfrm>
        </p:spPr>
        <p:txBody>
          <a:bodyPr/>
          <a:lstStyle/>
          <a:p>
            <a:r>
              <a:rPr lang="ru-RU" sz="2800" smtClean="0">
                <a:solidFill>
                  <a:srgbClr val="002060"/>
                </a:solidFill>
              </a:rPr>
              <a:t>Ласточка </a:t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деревенская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5100" y="260350"/>
            <a:ext cx="46815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Прямоугольник 2"/>
          <p:cNvSpPr>
            <a:spLocks noChangeArrowheads="1"/>
          </p:cNvSpPr>
          <p:nvPr/>
        </p:nvSpPr>
        <p:spPr bwMode="auto">
          <a:xfrm>
            <a:off x="1041400" y="4786313"/>
            <a:ext cx="74914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Ласточка деревенская - небольшая птичка с удлиненным туловищем, длинным раздвоенным хвостом, длинными острыми крыльями, коротким и широким клювом и маленькими слабыми ногами. </a:t>
            </a:r>
          </a:p>
          <a:p>
            <a:pPr algn="just"/>
            <a:r>
              <a:rPr lang="ru-RU"/>
              <a:t>                     Длина ее 175—230 мм, масса около 20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-1404938" y="1285875"/>
            <a:ext cx="8229601" cy="1143000"/>
          </a:xfrm>
        </p:spPr>
        <p:txBody>
          <a:bodyPr/>
          <a:lstStyle/>
          <a:p>
            <a:r>
              <a:rPr lang="ru-RU" sz="2800" smtClean="0">
                <a:solidFill>
                  <a:srgbClr val="002060"/>
                </a:solidFill>
              </a:rPr>
              <a:t>Ласточка </a:t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скалистая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60350"/>
            <a:ext cx="433705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Прямоугольник 2"/>
          <p:cNvSpPr>
            <a:spLocks noChangeArrowheads="1"/>
          </p:cNvSpPr>
          <p:nvPr/>
        </p:nvSpPr>
        <p:spPr bwMode="auto">
          <a:xfrm>
            <a:off x="1042988" y="4724400"/>
            <a:ext cx="76327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Спина у нее сизо-стального цвета (вороная), верх головы бурый, надхвостье рыжее, а широкий почти прямо срезанный хвост бурый. Низ тела светлее: горло белое с темными крапинками, верхняя часть груди буровато-серая с темными крапинками, брюхо беловатое с охристым налетом.</a:t>
            </a:r>
          </a:p>
          <a:p>
            <a:r>
              <a:rPr lang="ru-RU"/>
              <a:t>                                 Длина тела около 150 мм.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>
          <a:xfrm>
            <a:off x="-1281113" y="1268413"/>
            <a:ext cx="8229601" cy="1143000"/>
          </a:xfrm>
        </p:spPr>
        <p:txBody>
          <a:bodyPr/>
          <a:lstStyle/>
          <a:p>
            <a:r>
              <a:rPr lang="ru-RU" sz="2800" smtClean="0">
                <a:solidFill>
                  <a:srgbClr val="002060"/>
                </a:solidFill>
              </a:rPr>
              <a:t>Ласточка </a:t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береговая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04813"/>
            <a:ext cx="3600450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Прямоугольник 2"/>
          <p:cNvSpPr>
            <a:spLocks noChangeArrowheads="1"/>
          </p:cNvSpPr>
          <p:nvPr/>
        </p:nvSpPr>
        <p:spPr bwMode="auto">
          <a:xfrm>
            <a:off x="971550" y="4724400"/>
            <a:ext cx="77771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Береговая ласточка по форме тела мало чем отличается от других ласточек. Спинная сторона и у самца и у самки бурая, брюшная грязновато-белая, с широкой серовато-бурой поперечной полосой на зобе и груди. По размерам она меньше других ласточек: ее длина обычно не достигает 140 мм, масса менее 14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2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5696" y="287419"/>
            <a:ext cx="5417617" cy="4488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78851" name="Прямоугольник 2"/>
          <p:cNvSpPr>
            <a:spLocks noChangeArrowheads="1"/>
          </p:cNvSpPr>
          <p:nvPr/>
        </p:nvSpPr>
        <p:spPr bwMode="auto">
          <a:xfrm>
            <a:off x="2411413" y="5038725"/>
            <a:ext cx="5022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000">
                <a:solidFill>
                  <a:srgbClr val="002060"/>
                </a:solidFill>
              </a:rPr>
              <a:t>Иволга - певчая птица, все знают,</a:t>
            </a:r>
          </a:p>
          <a:p>
            <a:r>
              <a:rPr lang="ru-RU" sz="2000">
                <a:solidFill>
                  <a:srgbClr val="002060"/>
                </a:solidFill>
              </a:rPr>
              <a:t> Иволга с песней над ивой летает.</a:t>
            </a:r>
          </a:p>
          <a:p>
            <a:r>
              <a:rPr lang="ru-RU" sz="2000">
                <a:solidFill>
                  <a:srgbClr val="002060"/>
                </a:solidFill>
              </a:rPr>
              <a:t> Ива листвою певунью встречает,</a:t>
            </a:r>
          </a:p>
          <a:p>
            <a:r>
              <a:rPr lang="ru-RU" sz="2000">
                <a:solidFill>
                  <a:srgbClr val="002060"/>
                </a:solidFill>
              </a:rPr>
              <a:t> Иволга Ивы красу воспевает.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2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Прямоугольник 1"/>
          <p:cNvSpPr>
            <a:spLocks noChangeArrowheads="1"/>
          </p:cNvSpPr>
          <p:nvPr/>
        </p:nvSpPr>
        <p:spPr bwMode="auto">
          <a:xfrm>
            <a:off x="900113" y="5181600"/>
            <a:ext cx="7613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Знаете ли вы, что сравнительно небольшая птица иволга, которая по своим размерам чуть меньше скворца, длиной 24- 25 см и размахом крыльев 45 см, имеет всего 44 маховых пера. </a:t>
            </a:r>
          </a:p>
          <a:p>
            <a:pPr algn="ctr"/>
            <a:r>
              <a:rPr lang="ru-RU"/>
              <a:t>Именно они обеспечивают птице возможность быстрого полета.</a:t>
            </a:r>
          </a:p>
        </p:txBody>
      </p:sp>
      <p:pic>
        <p:nvPicPr>
          <p:cNvPr id="12292" name="Picture 4" descr="C:\Users\Ольга\Desktop\Новая папка\1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81386" y="714159"/>
            <a:ext cx="6251004" cy="4167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2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Прямоугольник 1"/>
          <p:cNvSpPr>
            <a:spLocks noChangeArrowheads="1"/>
          </p:cNvSpPr>
          <p:nvPr/>
        </p:nvSpPr>
        <p:spPr bwMode="auto">
          <a:xfrm>
            <a:off x="539750" y="5445125"/>
            <a:ext cx="8135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На голове у той же иволги 2226 перьев, на груди – 1000,</a:t>
            </a:r>
          </a:p>
          <a:p>
            <a:pPr algn="ctr"/>
            <a:r>
              <a:rPr lang="ru-RU"/>
              <a:t> на каждом крыле – по 280, а всего – 4915.</a:t>
            </a:r>
          </a:p>
          <a:p>
            <a:pPr algn="ctr"/>
            <a:r>
              <a:rPr lang="ru-RU"/>
              <a:t>Птенцов кормят оба родителя, </a:t>
            </a:r>
          </a:p>
          <a:p>
            <a:pPr algn="ctr"/>
            <a:r>
              <a:rPr lang="ru-RU"/>
              <a:t>прилетая с кормом к гнезду около 200 раз в день. </a:t>
            </a:r>
          </a:p>
        </p:txBody>
      </p:sp>
      <p:pic>
        <p:nvPicPr>
          <p:cNvPr id="13315" name="Picture 3" descr="C:\Users\Ольга\Desktop\Новая папка\1c4ce9ad9745a204acaa80fa6ef48545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698991" y="764704"/>
            <a:ext cx="5818026" cy="436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2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Новая папка\488947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824536" cy="4602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81923" name="Прямоугольник 1"/>
          <p:cNvSpPr>
            <a:spLocks noChangeArrowheads="1"/>
          </p:cNvSpPr>
          <p:nvPr/>
        </p:nvSpPr>
        <p:spPr bwMode="auto">
          <a:xfrm>
            <a:off x="539750" y="5229225"/>
            <a:ext cx="81438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Филин  — одна из самых крупных птиц. Длина тела от 65 до 80 см, вес от 2 до 4 кг, размах крыльев — до 2 метров. Филин имеет мощные лапы с крючковатыми когтями, которыми он крепко держит добычу. </a:t>
            </a:r>
          </a:p>
          <a:p>
            <a:pPr algn="just"/>
            <a:r>
              <a:rPr lang="ru-RU"/>
              <a:t>Днем филины спят в дуплах деревьев, прекрасно закамуфлированные бурым в крапинку оперением.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2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Ольга\Desktop\Новая папка\bubo_bub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76230" y="616318"/>
            <a:ext cx="6395549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sp>
        <p:nvSpPr>
          <p:cNvPr id="82947" name="Прямоугольник 2"/>
          <p:cNvSpPr>
            <a:spLocks noChangeArrowheads="1"/>
          </p:cNvSpPr>
          <p:nvPr/>
        </p:nvSpPr>
        <p:spPr bwMode="auto">
          <a:xfrm>
            <a:off x="546100" y="5157788"/>
            <a:ext cx="8255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Движения филина легки и стремительны как в воздухе, так и на земле благодаря относительно длинным и крепким крыльям и лапам. Он не находит для себя обременительным каждую ночь отправляться на охотничьи угодья, удаленные на 10—15 км от гнезда или мест, где он проводит дневное время.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2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93888"/>
            <a:ext cx="2878137" cy="424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11976" y="556307"/>
            <a:ext cx="2723781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83972" name="Прямоугольник 2"/>
          <p:cNvSpPr>
            <a:spLocks noChangeArrowheads="1"/>
          </p:cNvSpPr>
          <p:nvPr/>
        </p:nvSpPr>
        <p:spPr bwMode="auto">
          <a:xfrm>
            <a:off x="4208463" y="3141663"/>
            <a:ext cx="432435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Именно от нас, жителей Ярославской области зависит, каким образом тот или иной вид растении или животных покинет страницы Красной книги – как исчезнувший, или наоборот, восстановивший свою численность в результате своевременно принятых мер охраны. </a:t>
            </a:r>
          </a:p>
          <a:p>
            <a:r>
              <a:rPr lang="ru-RU"/>
              <a:t>И чем тоньше будет наша Красная книга, тем разнообразнее и богаче будет природа Ярославской области!</a:t>
            </a:r>
          </a:p>
        </p:txBody>
      </p:sp>
      <p:sp>
        <p:nvSpPr>
          <p:cNvPr id="83973" name="Прямоугольник 3"/>
          <p:cNvSpPr>
            <a:spLocks noChangeArrowheads="1"/>
          </p:cNvSpPr>
          <p:nvPr/>
        </p:nvSpPr>
        <p:spPr bwMode="auto">
          <a:xfrm>
            <a:off x="1547813" y="47625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</a:rPr>
              <a:t>Люди!</a:t>
            </a:r>
          </a:p>
          <a:p>
            <a:pPr algn="ctr"/>
            <a:r>
              <a:rPr lang="ru-RU" sz="2800" b="1">
                <a:solidFill>
                  <a:srgbClr val="002060"/>
                </a:solidFill>
              </a:rPr>
              <a:t>Берегите природу!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2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221288"/>
            <a:ext cx="8229600" cy="1143000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Спасибо за внимание!</a:t>
            </a:r>
          </a:p>
        </p:txBody>
      </p:sp>
      <p:pic>
        <p:nvPicPr>
          <p:cNvPr id="19458" name="Picture 2" descr="C:\Users\Ольга\Desktop\0_81907_834c7267_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871538"/>
            <a:ext cx="5700712" cy="433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90800" y="152400"/>
            <a:ext cx="5718175" cy="1143000"/>
          </a:xfrm>
        </p:spPr>
        <p:txBody>
          <a:bodyPr anchor="b"/>
          <a:lstStyle/>
          <a:p>
            <a:r>
              <a:rPr lang="ru-RU" altLang="ru-RU" sz="2400" smtClean="0">
                <a:solidFill>
                  <a:srgbClr val="A50021"/>
                </a:solidFill>
              </a:rPr>
              <a:t>Всемирный день окружающей среды</a:t>
            </a:r>
            <a:endParaRPr lang="ru-RU" altLang="ru-RU" sz="2400" smtClean="0"/>
          </a:p>
        </p:txBody>
      </p:sp>
      <p:sp>
        <p:nvSpPr>
          <p:cNvPr id="243715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5410200" y="1676400"/>
            <a:ext cx="3429000" cy="4803775"/>
          </a:xfrm>
        </p:spPr>
        <p:txBody>
          <a:bodyPr lIns="182880" tIns="91440"/>
          <a:lstStyle/>
          <a:p>
            <a:pPr algn="ctr">
              <a:buFontTx/>
              <a:buNone/>
            </a:pP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15 декабря 1972 года Генеральная Ассамблея ООН объявила </a:t>
            </a:r>
            <a:r>
              <a:rPr lang="ru-RU" altLang="ru-RU" sz="1800" b="1" smtClean="0">
                <a:solidFill>
                  <a:srgbClr val="002060"/>
                </a:solidFill>
                <a:latin typeface="Times New Roman" pitchFamily="18" charset="0"/>
              </a:rPr>
              <a:t>5 июня 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Всемирным днем окружающей среды</a:t>
            </a:r>
          </a:p>
          <a:p>
            <a:pPr>
              <a:buFontTx/>
              <a:buNone/>
            </a:pPr>
            <a:endParaRPr lang="ru-RU" altLang="ru-RU" sz="18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     </a:t>
            </a:r>
            <a:r>
              <a:rPr lang="ru-RU" altLang="ru-RU" sz="1800" b="1" smtClean="0">
                <a:solidFill>
                  <a:srgbClr val="002060"/>
                </a:solidFill>
                <a:latin typeface="Times New Roman" pitchFamily="18" charset="0"/>
              </a:rPr>
              <a:t>Основная цель: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привлечь внимание мировой общественности к проблемам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   окружающей среды</a:t>
            </a:r>
          </a:p>
          <a:p>
            <a:pPr>
              <a:lnSpc>
                <a:spcPct val="80000"/>
              </a:lnSpc>
            </a:pPr>
            <a:endParaRPr lang="ru-RU" altLang="ru-RU" sz="2400" b="1" i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1" name="AutoShape 4"/>
          <p:cNvSpPr>
            <a:spLocks noChangeArrowheads="1"/>
          </p:cNvSpPr>
          <p:nvPr/>
        </p:nvSpPr>
        <p:spPr bwMode="auto">
          <a:xfrm flipH="1">
            <a:off x="1066800" y="304800"/>
            <a:ext cx="914400" cy="914400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>
                <a:solidFill>
                  <a:srgbClr val="FF3300"/>
                </a:solidFill>
              </a:rPr>
              <a:t>5</a:t>
            </a:r>
            <a:endParaRPr lang="ru-RU" altLang="ru-RU" sz="1000" b="1">
              <a:solidFill>
                <a:srgbClr val="FF3300"/>
              </a:solidFill>
            </a:endParaRPr>
          </a:p>
          <a:p>
            <a:pPr algn="ctr"/>
            <a:r>
              <a:rPr lang="ru-RU" altLang="ru-RU">
                <a:solidFill>
                  <a:srgbClr val="A50021"/>
                </a:solidFill>
              </a:rPr>
              <a:t>июня</a:t>
            </a:r>
          </a:p>
        </p:txBody>
      </p:sp>
      <p:pic>
        <p:nvPicPr>
          <p:cNvPr id="243723" name="Picture 11" descr="green_wor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133600"/>
            <a:ext cx="4114800" cy="4114800"/>
          </a:xfrm>
          <a:prstGeom prst="rect">
            <a:avLst/>
          </a:prstGeom>
          <a:noFill/>
          <a:ln w="47625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243724" name="Picture 12" descr="окр сре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00200"/>
            <a:ext cx="4191000" cy="4710113"/>
          </a:xfrm>
          <a:prstGeom prst="rect">
            <a:avLst/>
          </a:prstGeom>
          <a:noFill/>
          <a:ln w="41275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953000"/>
            <a:ext cx="1157288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243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24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2000">
              <a:schemeClr val="accent5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Прямоугольник 2"/>
          <p:cNvSpPr>
            <a:spLocks noChangeArrowheads="1"/>
          </p:cNvSpPr>
          <p:nvPr/>
        </p:nvSpPr>
        <p:spPr bwMode="auto">
          <a:xfrm>
            <a:off x="2268538" y="5849938"/>
            <a:ext cx="559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Источник:</a:t>
            </a:r>
            <a:r>
              <a:rPr lang="en-US"/>
              <a:t>http://www.zoodrug.ru/topic1620.html</a:t>
            </a:r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6763"/>
            <a:ext cx="1887537" cy="298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142436" y="699004"/>
            <a:ext cx="3128904" cy="453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32240" y="767550"/>
            <a:ext cx="1876425" cy="2982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90800" y="-228600"/>
            <a:ext cx="5718175" cy="1143000"/>
          </a:xfrm>
        </p:spPr>
        <p:txBody>
          <a:bodyPr anchor="b"/>
          <a:lstStyle/>
          <a:p>
            <a:r>
              <a:rPr lang="ru-RU" altLang="ru-RU" sz="2400" i="1" smtClean="0">
                <a:solidFill>
                  <a:srgbClr val="A50021"/>
                </a:solidFill>
              </a:rPr>
              <a:t>Всемирный день водных ресурсов</a:t>
            </a:r>
            <a:r>
              <a:rPr lang="ru-RU" altLang="ru-RU" sz="2400" smtClean="0"/>
              <a:t> </a:t>
            </a:r>
          </a:p>
        </p:txBody>
      </p:sp>
      <p:sp>
        <p:nvSpPr>
          <p:cNvPr id="24576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1066800" y="5867400"/>
            <a:ext cx="7772400" cy="612775"/>
          </a:xfrm>
        </p:spPr>
        <p:txBody>
          <a:bodyPr lIns="182880" tIns="91440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solidFill>
                  <a:srgbClr val="000000"/>
                </a:solidFill>
                <a:latin typeface="Times New Roman" pitchFamily="18" charset="0"/>
              </a:rPr>
              <a:t>     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Ежегодно проводится по инициативе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Организации  Объединенных Наций, начиная с 1993 года</a:t>
            </a:r>
          </a:p>
          <a:p>
            <a:pPr>
              <a:lnSpc>
                <a:spcPct val="80000"/>
              </a:lnSpc>
            </a:pPr>
            <a:endParaRPr lang="ru-RU" altLang="ru-RU" sz="2400" b="1" smtClean="0"/>
          </a:p>
        </p:txBody>
      </p:sp>
      <p:sp>
        <p:nvSpPr>
          <p:cNvPr id="65539" name="AutoShape 4"/>
          <p:cNvSpPr>
            <a:spLocks noChangeArrowheads="1"/>
          </p:cNvSpPr>
          <p:nvPr/>
        </p:nvSpPr>
        <p:spPr bwMode="auto">
          <a:xfrm flipH="1">
            <a:off x="1143000" y="304800"/>
            <a:ext cx="1066800" cy="1028700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>
                <a:solidFill>
                  <a:srgbClr val="FF3300"/>
                </a:solidFill>
              </a:rPr>
              <a:t>22</a:t>
            </a:r>
            <a:endParaRPr lang="ru-RU" altLang="ru-RU" sz="1000" b="1">
              <a:solidFill>
                <a:srgbClr val="FF3300"/>
              </a:solidFill>
            </a:endParaRPr>
          </a:p>
          <a:p>
            <a:pPr algn="ctr"/>
            <a:r>
              <a:rPr lang="ru-RU" altLang="ru-RU">
                <a:solidFill>
                  <a:srgbClr val="A50021"/>
                </a:solidFill>
              </a:rPr>
              <a:t>МАРТА</a:t>
            </a:r>
          </a:p>
        </p:txBody>
      </p:sp>
      <p:pic>
        <p:nvPicPr>
          <p:cNvPr id="245766" name="Picture 6" descr="Баренцево мо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5715000" cy="3943350"/>
          </a:xfrm>
          <a:prstGeom prst="rect">
            <a:avLst/>
          </a:prstGeom>
          <a:noFill/>
          <a:ln w="539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45767" name="Picture 7" descr="водные ресур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1600200"/>
            <a:ext cx="57912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45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245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95600" y="0"/>
            <a:ext cx="5718175" cy="1143000"/>
          </a:xfrm>
        </p:spPr>
        <p:txBody>
          <a:bodyPr anchor="b"/>
          <a:lstStyle/>
          <a:p>
            <a:r>
              <a:rPr lang="ru-RU" altLang="ru-RU" sz="2400" smtClean="0">
                <a:solidFill>
                  <a:srgbClr val="A50021"/>
                </a:solidFill>
              </a:rPr>
              <a:t>Всемирный день защиты животных</a:t>
            </a:r>
            <a:endParaRPr lang="ru-RU" altLang="ru-RU" sz="2400" smtClean="0"/>
          </a:p>
        </p:txBody>
      </p:sp>
      <p:sp>
        <p:nvSpPr>
          <p:cNvPr id="263171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381000" y="5791200"/>
            <a:ext cx="8458200" cy="1066800"/>
          </a:xfrm>
        </p:spPr>
        <p:txBody>
          <a:bodyPr lIns="182880" tIns="91440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 i="1" smtClean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Решение о проведении Всемирного Дня защиты животных было принято в 1931 году во Флоренции на Международном конгрессе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smtClean="0">
                <a:solidFill>
                  <a:srgbClr val="000000"/>
                </a:solidFill>
                <a:latin typeface="Times New Roman" pitchFamily="18" charset="0"/>
              </a:rPr>
              <a:t>сторонников движения в защиту природы </a:t>
            </a:r>
          </a:p>
        </p:txBody>
      </p:sp>
      <p:sp>
        <p:nvSpPr>
          <p:cNvPr id="67587" name="AutoShape 4"/>
          <p:cNvSpPr>
            <a:spLocks noChangeArrowheads="1"/>
          </p:cNvSpPr>
          <p:nvPr/>
        </p:nvSpPr>
        <p:spPr bwMode="auto">
          <a:xfrm flipH="1">
            <a:off x="1258888" y="228600"/>
            <a:ext cx="1484312" cy="1219200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>
                <a:solidFill>
                  <a:srgbClr val="FF3300"/>
                </a:solidFill>
              </a:rPr>
              <a:t>4</a:t>
            </a:r>
            <a:endParaRPr lang="ru-RU" altLang="ru-RU" sz="1000" b="1">
              <a:solidFill>
                <a:srgbClr val="FF3300"/>
              </a:solidFill>
            </a:endParaRPr>
          </a:p>
          <a:p>
            <a:pPr algn="ctr"/>
            <a:r>
              <a:rPr lang="ru-RU" altLang="ru-RU">
                <a:solidFill>
                  <a:srgbClr val="A50021"/>
                </a:solidFill>
              </a:rPr>
              <a:t>ОКТЯБРЯ</a:t>
            </a:r>
          </a:p>
        </p:txBody>
      </p:sp>
      <p:pic>
        <p:nvPicPr>
          <p:cNvPr id="263173" name="Picture 5" descr="тиг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14500"/>
            <a:ext cx="5486400" cy="4000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3174" name="Picture 6" descr="5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752600"/>
            <a:ext cx="5486400" cy="39624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3175" name="Picture 7" descr="0_139ac_87915f40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828800"/>
            <a:ext cx="5334000" cy="3886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63176" name="Picture 8" descr="117989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1828800"/>
            <a:ext cx="5295900" cy="39719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63177" name="Picture 9" descr="K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600200"/>
            <a:ext cx="6172200" cy="4195763"/>
          </a:xfrm>
          <a:prstGeom prst="rect">
            <a:avLst/>
          </a:prstGeom>
          <a:noFill/>
          <a:ln w="41275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6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8" presetClass="entr" presetSubtype="3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09800" y="152400"/>
            <a:ext cx="5718175" cy="1143000"/>
          </a:xfrm>
        </p:spPr>
        <p:txBody>
          <a:bodyPr anchor="b"/>
          <a:lstStyle/>
          <a:p>
            <a:r>
              <a:rPr lang="ru-RU" altLang="ru-RU" sz="2400" smtClean="0">
                <a:solidFill>
                  <a:srgbClr val="A50021"/>
                </a:solidFill>
              </a:rPr>
              <a:t>Международный день птиц</a:t>
            </a:r>
            <a:endParaRPr lang="ru-RU" altLang="ru-RU" sz="2400" smtClean="0"/>
          </a:p>
        </p:txBody>
      </p:sp>
      <p:sp>
        <p:nvSpPr>
          <p:cNvPr id="247811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914400" y="5638800"/>
            <a:ext cx="6248400" cy="1066800"/>
          </a:xfrm>
        </p:spPr>
        <p:txBody>
          <a:bodyPr lIns="182880" tIns="91440"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1600" b="1" smtClean="0">
              <a:latin typeface="Bell M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ru-RU" altLang="ru-RU" sz="1800" b="1" smtClean="0">
                <a:solidFill>
                  <a:srgbClr val="002060"/>
                </a:solidFill>
                <a:latin typeface="Times New Roman" pitchFamily="18" charset="0"/>
              </a:rPr>
              <a:t>Международный день птиц отмечается с 1906 года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smtClean="0">
                <a:solidFill>
                  <a:srgbClr val="000000"/>
                </a:solidFill>
                <a:latin typeface="Times New Roman" pitchFamily="18" charset="0"/>
              </a:rPr>
              <a:t>             </a:t>
            </a:r>
          </a:p>
        </p:txBody>
      </p:sp>
      <p:sp>
        <p:nvSpPr>
          <p:cNvPr id="69635" name="AutoShape 4"/>
          <p:cNvSpPr>
            <a:spLocks noChangeArrowheads="1"/>
          </p:cNvSpPr>
          <p:nvPr/>
        </p:nvSpPr>
        <p:spPr bwMode="auto">
          <a:xfrm flipH="1">
            <a:off x="1143000" y="228600"/>
            <a:ext cx="1295400" cy="1143000"/>
          </a:xfrm>
          <a:prstGeom prst="vertic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3200" b="1">
                <a:solidFill>
                  <a:srgbClr val="FF3300"/>
                </a:solidFill>
              </a:rPr>
              <a:t>1</a:t>
            </a:r>
            <a:endParaRPr lang="ru-RU" altLang="ru-RU" sz="1000" b="1">
              <a:solidFill>
                <a:srgbClr val="FF3300"/>
              </a:solidFill>
            </a:endParaRPr>
          </a:p>
          <a:p>
            <a:pPr algn="ctr"/>
            <a:r>
              <a:rPr lang="ru-RU" altLang="ru-RU">
                <a:solidFill>
                  <a:srgbClr val="A50021"/>
                </a:solidFill>
              </a:rPr>
              <a:t>АПРЕЛЯ</a:t>
            </a:r>
          </a:p>
        </p:txBody>
      </p:sp>
      <p:pic>
        <p:nvPicPr>
          <p:cNvPr id="247815" name="Picture 7" descr="птицы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752600"/>
            <a:ext cx="4953000" cy="3867150"/>
          </a:xfrm>
          <a:prstGeom prst="rect">
            <a:avLst/>
          </a:prstGeom>
          <a:noFill/>
          <a:ln w="50800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47816" name="Picture 8" descr="лебед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752600"/>
            <a:ext cx="4800600" cy="3810000"/>
          </a:xfrm>
          <a:prstGeom prst="rect">
            <a:avLst/>
          </a:prstGeom>
          <a:noFill/>
          <a:ln w="41275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247817" name="Picture 9" descr="синич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676400"/>
            <a:ext cx="4972050" cy="3881438"/>
          </a:xfrm>
          <a:prstGeom prst="rect">
            <a:avLst/>
          </a:prstGeom>
          <a:noFill/>
          <a:ln w="41275">
            <a:solidFill>
              <a:srgbClr val="CC99FF"/>
            </a:solidFill>
            <a:miter lim="800000"/>
            <a:headEnd/>
            <a:tailEnd/>
          </a:ln>
        </p:spPr>
      </p:pic>
      <p:pic>
        <p:nvPicPr>
          <p:cNvPr id="247818" name="Picture 10" descr="Снегир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1524000"/>
            <a:ext cx="5410200" cy="4278313"/>
          </a:xfrm>
          <a:prstGeom prst="rect">
            <a:avLst/>
          </a:prstGeom>
          <a:noFill/>
          <a:ln w="44450">
            <a:solidFill>
              <a:srgbClr val="CC99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247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2000"/>
                                        <p:tgtEl>
                                          <p:spTgt spid="247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24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 b="16908"/>
          <a:stretch>
            <a:fillRect/>
          </a:stretch>
        </p:blipFill>
        <p:spPr bwMode="auto">
          <a:xfrm>
            <a:off x="738188" y="981075"/>
            <a:ext cx="808831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1341438"/>
            <a:ext cx="504983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2060"/>
                </a:solidFill>
              </a:rPr>
              <a:t>Семейство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err="1" smtClean="0">
                <a:solidFill>
                  <a:srgbClr val="002060"/>
                </a:solidFill>
              </a:rPr>
              <a:t>ласточковые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2706" name="Объект 2"/>
          <p:cNvSpPr>
            <a:spLocks noGrp="1"/>
          </p:cNvSpPr>
          <p:nvPr>
            <p:ph idx="1"/>
          </p:nvPr>
        </p:nvSpPr>
        <p:spPr>
          <a:xfrm>
            <a:off x="684213" y="4437063"/>
            <a:ext cx="8064500" cy="309562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000" smtClean="0">
                <a:solidFill>
                  <a:srgbClr val="002060"/>
                </a:solidFill>
              </a:rPr>
              <a:t>Ласточки — прекрасные летуны, значительную часть жизни они проводят в воздухе. Даже пьют они на лету, стремительно проносясь с поднятыми крыльями и вытянутой вниз шеей над самой поверхностью воды и черпая ее подклювьем. На землю они спускаются неохотно, предпочитая садиться на ветви деревьев, крыши строении, провода. </a:t>
            </a:r>
          </a:p>
        </p:txBody>
      </p:sp>
      <p:pic>
        <p:nvPicPr>
          <p:cNvPr id="4098" name="Picture 2" descr="C:\Users\Ольга\Desktop\Новая папка\72961807_1675.jpg"/>
          <p:cNvPicPr>
            <a:picLocks noChangeAspect="1" noChangeArrowheads="1"/>
          </p:cNvPicPr>
          <p:nvPr/>
        </p:nvPicPr>
        <p:blipFill rotWithShape="1">
          <a:blip r:embed="rId2"/>
          <a:srcRect l="16591" t="15894" r="5227"/>
          <a:stretch/>
        </p:blipFill>
        <p:spPr bwMode="auto">
          <a:xfrm>
            <a:off x="933450" y="620713"/>
            <a:ext cx="4494213" cy="352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>
          <a:xfrm>
            <a:off x="1174750" y="2592388"/>
            <a:ext cx="2760663" cy="1049337"/>
          </a:xfrm>
        </p:spPr>
        <p:txBody>
          <a:bodyPr/>
          <a:lstStyle/>
          <a:p>
            <a:r>
              <a:rPr lang="ru-RU" sz="1800" smtClean="0"/>
              <a:t>Ласточка береговая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23864" y="3545116"/>
            <a:ext cx="230425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1613" y="3807584"/>
            <a:ext cx="2739827" cy="2329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r="9656"/>
          <a:stretch/>
        </p:blipFill>
        <p:spPr bwMode="auto">
          <a:xfrm>
            <a:off x="5530391" y="584101"/>
            <a:ext cx="2711049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03648" y="584101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73734" name="TextBox 4"/>
          <p:cNvSpPr txBox="1">
            <a:spLocks noChangeArrowheads="1"/>
          </p:cNvSpPr>
          <p:nvPr/>
        </p:nvSpPr>
        <p:spPr bwMode="auto">
          <a:xfrm>
            <a:off x="5651500" y="2922588"/>
            <a:ext cx="3097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Ласточка деревенская</a:t>
            </a:r>
          </a:p>
        </p:txBody>
      </p:sp>
      <p:sp>
        <p:nvSpPr>
          <p:cNvPr id="73735" name="TextBox 5"/>
          <p:cNvSpPr txBox="1">
            <a:spLocks noChangeArrowheads="1"/>
          </p:cNvSpPr>
          <p:nvPr/>
        </p:nvSpPr>
        <p:spPr bwMode="auto">
          <a:xfrm>
            <a:off x="5759450" y="613727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Ласточка городская</a:t>
            </a:r>
          </a:p>
        </p:txBody>
      </p:sp>
      <p:sp>
        <p:nvSpPr>
          <p:cNvPr id="73736" name="Прямоугольник 7"/>
          <p:cNvSpPr>
            <a:spLocks noChangeArrowheads="1"/>
          </p:cNvSpPr>
          <p:nvPr/>
        </p:nvSpPr>
        <p:spPr bwMode="auto">
          <a:xfrm>
            <a:off x="1397000" y="6137275"/>
            <a:ext cx="231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Ласточка скалистая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-1343025" y="1268413"/>
            <a:ext cx="8229600" cy="1143000"/>
          </a:xfrm>
        </p:spPr>
        <p:txBody>
          <a:bodyPr/>
          <a:lstStyle/>
          <a:p>
            <a:r>
              <a:rPr lang="ru-RU" sz="2800" smtClean="0">
                <a:solidFill>
                  <a:srgbClr val="002060"/>
                </a:solidFill>
              </a:rPr>
              <a:t>Ласточка </a:t>
            </a:r>
            <a:br>
              <a:rPr lang="ru-RU" sz="2800" smtClean="0">
                <a:solidFill>
                  <a:srgbClr val="002060"/>
                </a:solidFill>
              </a:rPr>
            </a:br>
            <a:r>
              <a:rPr lang="ru-RU" sz="2800" smtClean="0">
                <a:solidFill>
                  <a:srgbClr val="002060"/>
                </a:solidFill>
              </a:rPr>
              <a:t>городская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692150"/>
            <a:ext cx="4198937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Прямоугольник 2"/>
          <p:cNvSpPr>
            <a:spLocks noChangeArrowheads="1"/>
          </p:cNvSpPr>
          <p:nvPr/>
        </p:nvSpPr>
        <p:spPr bwMode="auto">
          <a:xfrm>
            <a:off x="1042988" y="4724400"/>
            <a:ext cx="75612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Ласточка городская хорошо отличается коротким, слабовильчатым хвостом, белым надхвостьем и равномерно-белой брюшной стороной тела. Кроме того, лапки городской ласточки покрыты белыми волосковидными перышками.</a:t>
            </a:r>
          </a:p>
          <a:p>
            <a:pPr algn="just"/>
            <a:r>
              <a:rPr lang="ru-RU"/>
              <a:t>                     Размеры: длина ее около 150 мм, масса 18 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556</Words>
  <Application>Microsoft Office PowerPoint</Application>
  <PresentationFormat>Экран (4:3)</PresentationFormat>
  <Paragraphs>68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59</vt:i4>
      </vt:variant>
      <vt:variant>
        <vt:lpstr>Заголовки слайдов</vt:lpstr>
      </vt:variant>
      <vt:variant>
        <vt:i4>20</vt:i4>
      </vt:variant>
    </vt:vector>
  </HeadingPairs>
  <TitlesOfParts>
    <vt:vector size="83" baseType="lpstr">
      <vt:lpstr>Arial</vt:lpstr>
      <vt:lpstr>Calibri</vt:lpstr>
      <vt:lpstr>Times New Roman</vt:lpstr>
      <vt:lpstr>Bell MT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1_Оформление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2_Оформление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3_Оформление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 средняя  школа №59  г. Ярославль</vt:lpstr>
      <vt:lpstr>Всемирный день окружающей среды</vt:lpstr>
      <vt:lpstr>Всемирный день водных ресурсов </vt:lpstr>
      <vt:lpstr>Всемирный день защиты животных</vt:lpstr>
      <vt:lpstr>Международный день птиц</vt:lpstr>
      <vt:lpstr>Слайд 6</vt:lpstr>
      <vt:lpstr>Семейство  ласточковые</vt:lpstr>
      <vt:lpstr>Ласточка береговая</vt:lpstr>
      <vt:lpstr>Ласточка  городская </vt:lpstr>
      <vt:lpstr>Ласточка  деревенская</vt:lpstr>
      <vt:lpstr>Ласточка  скалистая</vt:lpstr>
      <vt:lpstr>Ласточка  береговая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средняя общеобразовательная школа №59 г. Ярославль</dc:title>
  <dc:creator>Ольга</dc:creator>
  <cp:lastModifiedBy>Людмила</cp:lastModifiedBy>
  <cp:revision>25</cp:revision>
  <dcterms:created xsi:type="dcterms:W3CDTF">2013-11-22T16:23:46Z</dcterms:created>
  <dcterms:modified xsi:type="dcterms:W3CDTF">2022-02-19T20:34:33Z</dcterms:modified>
</cp:coreProperties>
</file>