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83" r:id="rId3"/>
    <p:sldId id="284" r:id="rId4"/>
    <p:sldId id="285" r:id="rId5"/>
    <p:sldId id="286" r:id="rId6"/>
    <p:sldId id="287" r:id="rId7"/>
    <p:sldId id="289" r:id="rId8"/>
    <p:sldId id="290" r:id="rId9"/>
    <p:sldId id="291" r:id="rId10"/>
    <p:sldId id="293" r:id="rId11"/>
    <p:sldId id="257" r:id="rId12"/>
    <p:sldId id="297" r:id="rId13"/>
    <p:sldId id="279" r:id="rId14"/>
    <p:sldId id="260" r:id="rId15"/>
    <p:sldId id="295" r:id="rId16"/>
    <p:sldId id="280" r:id="rId17"/>
    <p:sldId id="281" r:id="rId18"/>
    <p:sldId id="262" r:id="rId19"/>
    <p:sldId id="278" r:id="rId20"/>
    <p:sldId id="263" r:id="rId21"/>
    <p:sldId id="261" r:id="rId22"/>
    <p:sldId id="267" r:id="rId23"/>
    <p:sldId id="270" r:id="rId24"/>
    <p:sldId id="276" r:id="rId25"/>
    <p:sldId id="266" r:id="rId26"/>
    <p:sldId id="272" r:id="rId27"/>
    <p:sldId id="268" r:id="rId28"/>
    <p:sldId id="269" r:id="rId29"/>
    <p:sldId id="265" r:id="rId30"/>
    <p:sldId id="296" r:id="rId31"/>
    <p:sldId id="275" r:id="rId32"/>
    <p:sldId id="274" r:id="rId33"/>
    <p:sldId id="258" r:id="rId3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5A916-0788-415E-9784-0D9DA605ED4B}" type="datetimeFigureOut">
              <a:rPr lang="ru-RU" smtClean="0"/>
              <a:t>18.02.2019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33E2F-0B70-4C06-8D83-EC15D2A4F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389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33E2F-0B70-4C06-8D83-EC15D2A4F4E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19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://i.goldenhifi.ru/u/ac/1a4388461511e398abc961f3284aaa/-/%D0%94%D0%B8%D0%B7%D0%B0%D0%B9%D0%BD%20%D1%82%D0%B5%D0%B0%D1%82%D1%80%D0%B0%D0%BB%D1%8C%D0%BD%D0%BE%D0%B3%D0%BE%20%D0%97%D0%B0%D0%BD%D0%B0%D0%B2%D0%B5%D1%81%D0%B0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17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9"/>
          <p:cNvSpPr>
            <a:spLocks noChangeArrowheads="1"/>
          </p:cNvSpPr>
          <p:nvPr/>
        </p:nvSpPr>
        <p:spPr bwMode="auto">
          <a:xfrm>
            <a:off x="1505270" y="1676400"/>
            <a:ext cx="65008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4800" b="1" i="1" dirty="0" smtClean="0">
                <a:solidFill>
                  <a:schemeClr val="bg1"/>
                </a:solidFill>
                <a:latin typeface="Century Schoolbook" pitchFamily="18" charset="0"/>
                <a:ea typeface="Times New Roman" pitchFamily="18" charset="0"/>
                <a:cs typeface="Arial" charset="0"/>
              </a:rPr>
              <a:t>«Мы </a:t>
            </a:r>
            <a:r>
              <a:rPr lang="ru-RU" sz="4800" b="1" i="1" dirty="0" smtClean="0">
                <a:solidFill>
                  <a:schemeClr val="bg1"/>
                </a:solidFill>
                <a:latin typeface="Century Schoolbook" pitchFamily="18" charset="0"/>
                <a:ea typeface="Times New Roman" pitchFamily="18" charset="0"/>
                <a:cs typeface="Arial" charset="0"/>
              </a:rPr>
              <a:t>идём </a:t>
            </a:r>
            <a:r>
              <a:rPr lang="ru-RU" sz="4800" b="1" i="1" dirty="0" smtClean="0">
                <a:solidFill>
                  <a:schemeClr val="bg1"/>
                </a:solidFill>
                <a:latin typeface="Century Schoolbook" pitchFamily="18" charset="0"/>
                <a:ea typeface="Times New Roman" pitchFamily="18" charset="0"/>
                <a:cs typeface="Arial" charset="0"/>
              </a:rPr>
              <a:t>в театр»</a:t>
            </a:r>
            <a:endParaRPr lang="ru-RU" sz="4800" b="1" i="1" dirty="0">
              <a:latin typeface="Century Schoolbook" pitchFamily="18" charset="0"/>
              <a:ea typeface="Times New Roman" pitchFamily="18" charset="0"/>
              <a:cs typeface="Arial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4267200" y="4953000"/>
            <a:ext cx="4876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3"/>
            <a: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lang="ru-RU" sz="20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Прошутина</a:t>
            </a:r>
            <a: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И.А.,</a:t>
            </a:r>
          </a:p>
          <a:p>
            <a:pPr lvl="3"/>
            <a: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классов,     </a:t>
            </a:r>
          </a:p>
          <a:p>
            <a:pPr lvl="3"/>
            <a: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высшей категории </a:t>
            </a:r>
          </a:p>
          <a:p>
            <a:pPr lvl="3"/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средняя школа№59, </a:t>
            </a:r>
          </a:p>
          <a:p>
            <a:pPr lvl="3"/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г. Ярославль, 2019г.</a:t>
            </a:r>
            <a:endParaRPr lang="ru-RU" sz="2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56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Монтеверд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83" y="-76200"/>
            <a:ext cx="9261984" cy="7022689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09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Театр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– это место для зрелищ. Это род искусства, где главным является сценическое действие, возникающее в процессе игры актера перед публикой.</a:t>
            </a:r>
          </a:p>
          <a:p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u="sng" dirty="0">
                <a:latin typeface="Times New Roman" pitchFamily="18" charset="0"/>
                <a:cs typeface="Times New Roman" pitchFamily="18" charset="0"/>
              </a:rPr>
              <a:t>Существуют: </a:t>
            </a:r>
            <a:endParaRPr lang="ru-RU" sz="28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театр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оперы 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балета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театр миниатюр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театр комедии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театр зверей                  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уличный театр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8200" y="3948406"/>
            <a:ext cx="21900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театр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света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48200" y="4343400"/>
            <a:ext cx="2243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театр теней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68982" y="4748856"/>
            <a:ext cx="2044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кукольный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61811" y="5181600"/>
            <a:ext cx="2706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драматический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75909" y="5587478"/>
            <a:ext cx="1712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и другие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417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ÐÐ°ÑÑÐ¸Ð½ÐºÐ¸ Ð¿Ð¾ Ð·Ð°Ð¿ÑÐ¾ÑÑ ÑÐµÐ°ÑÑ Ð¸Ð¼ÐµÐ½Ð¸ Ð²Ð¾Ð»ÐºÐ¾Ð²Ð° ÑÐ¾ÑÐ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1" y="1645874"/>
            <a:ext cx="3962400" cy="262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ÑÐµÐ°ÑÑ ÐºÑÐºÐ¾Ð» ÑÑÐ¾ÑÐ»Ð°Ð²Ð»Ñ ÑÐ¾ÑÐ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20" y="4493807"/>
            <a:ext cx="3992671" cy="25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250" y="1523999"/>
            <a:ext cx="3858895" cy="266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250" y="4465176"/>
            <a:ext cx="3858895" cy="257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61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Театр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8847"/>
            <a:ext cx="9144000" cy="688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7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83128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3400" y="1644290"/>
            <a:ext cx="8077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263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это волшебный мир, </a:t>
            </a:r>
            <a:endParaRPr kumimoji="0" lang="ru-RU" sz="28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котором </a:t>
            </a: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всегда</a:t>
            </a:r>
            <a:r>
              <a:rPr kumimoji="0" lang="ru-RU" sz="28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зрители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ru-RU" sz="28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сегодня мы пройдем с </a:t>
            </a: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вами</a:t>
            </a:r>
            <a:r>
              <a:rPr kumimoji="0" lang="ru-RU" sz="28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кулисы</a:t>
            </a: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</a:p>
          <a:p>
            <a:pPr marL="0" marR="0" lvl="0" indent="449263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чтобы узнать кто работает в </a:t>
            </a: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театре.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439390"/>
            <a:ext cx="51816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77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2513" y="-22746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Наталья\Desktop\Театральная неделя\афиша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71" y="1929121"/>
            <a:ext cx="36734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Наталья\Desktop\Театральная неделя\афиша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246" y="1929121"/>
            <a:ext cx="4068762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477899" y="4854054"/>
            <a:ext cx="3386032" cy="2003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dirty="0" smtClean="0">
                <a:latin typeface="Century Schoolbook" pitchFamily="18" charset="0"/>
              </a:rPr>
              <a:t>Перед театром театральные афиши</a:t>
            </a:r>
            <a:endParaRPr lang="ru-RU" sz="4000" b="1" dirty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92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48200"/>
            <a:ext cx="30099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4736" y="1600200"/>
            <a:ext cx="7543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Капельдинер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(от нем. </a:t>
            </a:r>
            <a:r>
              <a:rPr lang="ru-RU" sz="2800" kern="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Kapelldiener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«служащий капеллы»,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также                                    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)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— рабочий в театре, кинотеатре или концертном зале. Обязанности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включают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запуск зрителей в фойе или в зрительный зал, проверку билетов при входе, помощь зрителям в отыскании места, ответы на вопросы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посетителей.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7982" y="2438400"/>
            <a:ext cx="33250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просто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билетёр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34000" y="2055581"/>
            <a:ext cx="3292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контролёр-билетёр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82782" y="3335708"/>
            <a:ext cx="1646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билетёра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286387" y="2102253"/>
            <a:ext cx="228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334000" y="2552947"/>
            <a:ext cx="320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09600" y="2961620"/>
            <a:ext cx="335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82781" y="3858928"/>
            <a:ext cx="16466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Users\Наталья\Desktop\Театральная неделя\билетер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51" y="4996147"/>
            <a:ext cx="2685670" cy="201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18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5800" y="1787650"/>
            <a:ext cx="777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 НАЧИНАЕТСЯ С ВЕШАЛКИ</a:t>
            </a:r>
            <a:b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Приветливый                                   принимает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выдает посетителям  верхнюю одежду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02416" y="2218537"/>
            <a:ext cx="2339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гардеробщик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04" y="3886200"/>
            <a:ext cx="3791612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402416" y="2741757"/>
            <a:ext cx="23391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C:\Users\Наталья\Desktop\Театральная неделя\гардеробщи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39455"/>
            <a:ext cx="3264266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15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6300" y="1714509"/>
            <a:ext cx="75057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занимается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постановкой спектаклей, концертов и т.д.  Он распределяет роли, утверждает актеров, придумывает и осуществляет постановку спектакля. 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0" y="1676841"/>
            <a:ext cx="2021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0" dirty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Режиссер</a:t>
            </a:r>
            <a:endParaRPr lang="ru-RU" b="1" dirty="0">
              <a:solidFill>
                <a:srgbClr val="CC000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295400" y="2104072"/>
            <a:ext cx="213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501736"/>
            <a:ext cx="4876800" cy="349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27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87337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5855" y="1478429"/>
            <a:ext cx="7620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осуществляет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организационное руководство </a:t>
            </a:r>
            <a:r>
              <a:rPr lang="ru-RU" sz="2800" kern="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производственно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творческой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деятельностью труппы театра. Участвует в распределении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ролей.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Вносит предложения главному режиссёру (художественному руководителю) по составу труппы, вводам новых исполнителей в спектакли текущего репертуара.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3400" y="1552811"/>
            <a:ext cx="3698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ea typeface="Kozuka Mincho Pr6N M" pitchFamily="18" charset="-128"/>
                <a:cs typeface="Times New Roman" pitchFamily="18" charset="0"/>
              </a:rPr>
              <a:t>Заведующий труппой</a:t>
            </a:r>
            <a:endParaRPr lang="ru-RU" sz="2800" b="1" i="0" dirty="0">
              <a:solidFill>
                <a:srgbClr val="FF0000"/>
              </a:solidFill>
              <a:effectLst/>
              <a:latin typeface="Times New Roman" pitchFamily="18" charset="0"/>
              <a:ea typeface="Kozuka Mincho Pr6N M" pitchFamily="18" charset="-128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876800"/>
            <a:ext cx="2975264" cy="210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533400" y="2055581"/>
            <a:ext cx="3698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67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entury Schoolbook" pitchFamily="18" charset="0"/>
              </a:rPr>
              <a:t>Театр Древней Греции</a:t>
            </a:r>
            <a:endParaRPr lang="ru-RU" dirty="0">
              <a:latin typeface="Century Schoolbook" pitchFamily="18" charset="0"/>
            </a:endParaRPr>
          </a:p>
        </p:txBody>
      </p:sp>
      <p:pic>
        <p:nvPicPr>
          <p:cNvPr id="3" name="Picture 2" descr="C:\Documents and Settings\user\Рабочий стол\электронный конспект\sfile_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79644"/>
            <a:ext cx="8382000" cy="514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525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4900" y="1793971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Кто в театре играет разных героев? 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81300" y="2317191"/>
            <a:ext cx="350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АКТЁР,  АРТИСТ</a:t>
            </a:r>
            <a:endParaRPr lang="ru-RU" sz="28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1050" y="2840411"/>
            <a:ext cx="75057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Чтобы стать настоящим артистом, нужно уметь многое делать: владеть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мимикой,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жестами, четко произносить текст и пластично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двигаться.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09" y="4343400"/>
            <a:ext cx="3629891" cy="264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343400"/>
            <a:ext cx="3638549" cy="264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718954" y="2840411"/>
            <a:ext cx="30722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34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3400" y="1728364"/>
            <a:ext cx="8001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слово                    переводится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забавный, морщинистый старикан.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Чтобы стать             ,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нужно  иметь огромную фантазию, хорошо уметь рисовать.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изменяет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внешность актера,  преимущественно его лицо, с помощью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специальных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красок, пластических, волосяных наклеек, парика, причесок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19400" y="1728364"/>
            <a:ext cx="1359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«грим»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67055" y="1728364"/>
            <a:ext cx="17844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800" b="1" kern="0" dirty="0" smtClean="0">
              <a:solidFill>
                <a:srgbClr val="CC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2800" b="1" kern="0" dirty="0" smtClean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гримером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62200" y="2992388"/>
            <a:ext cx="1425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Гример</a:t>
            </a:r>
            <a:endParaRPr lang="ru-RU" b="1" dirty="0">
              <a:solidFill>
                <a:srgbClr val="CC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233" y="4724401"/>
            <a:ext cx="321233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724401"/>
            <a:ext cx="3219450" cy="228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819400" y="2205417"/>
            <a:ext cx="13596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475613" y="2677160"/>
            <a:ext cx="19673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209800" y="3467100"/>
            <a:ext cx="167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20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4648200"/>
            <a:ext cx="3200399" cy="236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4648200"/>
            <a:ext cx="3810000" cy="236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76300" y="1686249"/>
            <a:ext cx="74295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Профессия                  очень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важная и трудная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        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как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гример, должен обладать воображением, чувством прекрасного, чтобы творчески воплощать свои замыслы.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не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только одевает на актера готовое платье,  но и подгоняет его по фигуре, добавляет интересные детали (банты, цветы), подбирает головной убор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800" kern="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52800" y="1686249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костюмера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34119" y="2114489"/>
            <a:ext cx="20168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Костюмер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ru-RU" sz="2800" b="1" kern="0" dirty="0" smtClean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85947" y="3421750"/>
            <a:ext cx="1837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Костюмер</a:t>
            </a:r>
            <a:endParaRPr lang="ru-RU" b="1" dirty="0">
              <a:solidFill>
                <a:srgbClr val="CC0000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442568" y="2176503"/>
            <a:ext cx="18742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434119" y="2637709"/>
            <a:ext cx="19006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590800" y="3944970"/>
            <a:ext cx="18602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28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8145" y="1600200"/>
            <a:ext cx="7696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занимается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изготовлением из натуральных волос и искусственных волокон париков, усов, бород и </a:t>
            </a:r>
            <a:r>
              <a:rPr lang="ru-RU" sz="2800" kern="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бакенбардов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—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 французского </a:t>
            </a:r>
            <a:r>
              <a:rPr lang="ru-RU" sz="2800" kern="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postiche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накладные волосы.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3400" y="1609305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Постижёр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73947" y="2438400"/>
            <a:ext cx="18036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Постижёр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68" y="3416082"/>
            <a:ext cx="2478232" cy="358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609" y="3952946"/>
            <a:ext cx="4191000" cy="260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533400" y="2085854"/>
            <a:ext cx="1788102" cy="5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389961" y="2951018"/>
            <a:ext cx="18036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08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8145" y="1600200"/>
            <a:ext cx="76962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Очень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часто эта профессия тесно связана с творчеством, например, с работой в театре, когда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не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просто делает парик или накладки, а создает образ. В этом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случае                            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выполняет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совместительству обязанности гримера, то есть, по сути, художника, создающего внешний облик героев.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3400" y="2438400"/>
            <a:ext cx="1731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постижёр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5000" y="2892861"/>
            <a:ext cx="1731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постижёр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9" y="4708743"/>
            <a:ext cx="3429001" cy="230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33400" y="2961620"/>
            <a:ext cx="17315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715000" y="3416081"/>
            <a:ext cx="17315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64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2000" y="1517073"/>
            <a:ext cx="7696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Слова                                                     означают 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управлять, руководить.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Именно            необходим для того, чтобы оркестранты играли  слаженно, в нужном темпе и ритме, как  единый ансамбль. У                               абсолютный слух, прекрасное чувство ритма, отличная память, координация движений. Он должен уметь играть на многих инструментах.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71700" y="1517073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0" dirty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«дирижер», «</a:t>
            </a:r>
            <a:r>
              <a:rPr lang="ru-RU" sz="2800" b="1" kern="0" dirty="0" smtClean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дирижировать»</a:t>
            </a:r>
            <a:r>
              <a:rPr lang="ru-RU" sz="2800" b="1" kern="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43600" y="1517073"/>
            <a:ext cx="18612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kern="0" dirty="0" smtClean="0">
              <a:solidFill>
                <a:srgbClr val="CC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2800" b="1" kern="0" dirty="0" smtClean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дирижер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00400" y="3205490"/>
            <a:ext cx="1778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дирижера</a:t>
            </a:r>
            <a:endParaRPr lang="ru-RU" b="1" dirty="0">
              <a:solidFill>
                <a:srgbClr val="CC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4742584"/>
            <a:ext cx="3460173" cy="224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171700" y="2040293"/>
            <a:ext cx="4876800" cy="15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943600" y="2471180"/>
            <a:ext cx="1600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200400" y="3728710"/>
            <a:ext cx="17780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27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982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711181"/>
            <a:ext cx="80598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— автор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постановщик балетов, танцев, хореографических номеров, танцевальных сцен в опере и оперетте, руководитель балетной труппы. 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717777"/>
            <a:ext cx="4312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Балетмейстер, хореограф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786" y="3474027"/>
            <a:ext cx="542925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57200" y="2240997"/>
            <a:ext cx="43123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40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5800" y="1631695"/>
            <a:ext cx="7772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–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работник, отвечающий за световое  оформление. Он выставляет осветительные приборы на сцене.</a:t>
            </a:r>
            <a:r>
              <a:rPr lang="ru-RU" sz="2800" b="1" kern="0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800" b="1" kern="0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sz="2800" b="1" kern="0" dirty="0">
              <a:solidFill>
                <a:srgbClr val="0000C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15287" y="1652146"/>
            <a:ext cx="2084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Осветитель</a:t>
            </a:r>
            <a:endParaRPr lang="ru-RU" b="1" dirty="0">
              <a:solidFill>
                <a:srgbClr val="CC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573" y="3165764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15287" y="2175366"/>
            <a:ext cx="2084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27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1721208"/>
            <a:ext cx="7924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изготавливает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декорации к спектаклям. Он должен уметь хорошо рисовать и иметь богатое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воображение.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3400" y="1724883"/>
            <a:ext cx="3647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Художник-декоратор</a:t>
            </a:r>
            <a:endParaRPr lang="ru-RU" b="1" dirty="0">
              <a:solidFill>
                <a:srgbClr val="CC000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81000" y="2248103"/>
            <a:ext cx="37995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://news6.ru/uploads/posts/foto/2012-04/thumbs/zakulise-ili-vystavka-miniatyurnyh-teatralnyh-dekoraciy_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0" y="4337719"/>
            <a:ext cx="3672410" cy="2520281"/>
          </a:xfrm>
          <a:prstGeom prst="rect">
            <a:avLst/>
          </a:prstGeom>
          <a:noFill/>
        </p:spPr>
      </p:pic>
      <p:pic>
        <p:nvPicPr>
          <p:cNvPr id="9" name="Picture 4" descr="http://m6.paperblog.com/i/24/243050/-L-NpqZ9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7257" y="3178900"/>
            <a:ext cx="3780422" cy="25202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04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1143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5800" y="1541098"/>
            <a:ext cx="7772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– 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специально   изготавливаемые предметы (мебель, посуда, украшения…), употребляемые в театральном спектакле взамен настоящих вещей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изготавливает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подает артистам разные, нужные им при выходе на сцену, вещи.</a:t>
            </a:r>
            <a:r>
              <a:rPr lang="ru-RU" sz="2800" kern="0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1541098"/>
            <a:ext cx="2202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Бутафория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6244" y="3214255"/>
            <a:ext cx="1676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Бутафор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609600" y="2064318"/>
            <a:ext cx="19812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86244" y="3737475"/>
            <a:ext cx="15759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http://im0-tub-ru.yandex.net/i?id=138872495-33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4508272"/>
            <a:ext cx="2337048" cy="1928066"/>
          </a:xfrm>
          <a:prstGeom prst="rect">
            <a:avLst/>
          </a:prstGeom>
          <a:noFill/>
        </p:spPr>
      </p:pic>
      <p:pic>
        <p:nvPicPr>
          <p:cNvPr id="12" name="Picture 6" descr="http://www.art-podgotovka.ru/images/lati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4232402"/>
            <a:ext cx="2057400" cy="2753546"/>
          </a:xfrm>
          <a:prstGeom prst="rect">
            <a:avLst/>
          </a:prstGeom>
          <a:noFill/>
        </p:spPr>
      </p:pic>
      <p:pic>
        <p:nvPicPr>
          <p:cNvPr id="13" name="Picture 2" descr="C:\Users\Наталья\Desktop\бутофорски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56" y="4391409"/>
            <a:ext cx="2908515" cy="216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81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Эпидаврос4доНЭ 14 тысче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627" y="1219200"/>
            <a:ext cx="8382000" cy="541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9607" y="304800"/>
            <a:ext cx="60420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>
                <a:latin typeface="Century Schoolbook" pitchFamily="18" charset="0"/>
              </a:rPr>
              <a:t>Театр </a:t>
            </a:r>
            <a:r>
              <a:rPr lang="ru-RU" sz="4400" dirty="0" smtClean="0">
                <a:latin typeface="Century Schoolbook" pitchFamily="18" charset="0"/>
              </a:rPr>
              <a:t>Древнего Рима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21120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3092" y="1793971"/>
            <a:ext cx="779713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Звукооператор 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– управляют музыкой, шумами и </a:t>
            </a:r>
          </a:p>
          <a:p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>п</a:t>
            </a: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рочими звуками, которые мы слышим во время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пектакля.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Наталья\Desktop\Addams_Family_SD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92" y="3467100"/>
            <a:ext cx="4099159" cy="250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Наталья\Desktop\http---s016.radikal.ru-i335-1201-09-4a0948e3af7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99046"/>
            <a:ext cx="3916362" cy="240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28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6300" y="1697385"/>
            <a:ext cx="74295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(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фр. </a:t>
            </a:r>
            <a:r>
              <a:rPr lang="ru-RU" sz="2800" kern="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souffleur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подсказчик) — работник театра, который следит за ходом репетиций, спектакля по тексту пьесы и подсказывает по необходимости актёрам текст роли.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настоящее время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сохраняются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всего в нескольких московских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театрах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599" y="1686249"/>
            <a:ext cx="1406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Суфлёр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84123" y="3810000"/>
            <a:ext cx="1590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суфлёры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724401"/>
            <a:ext cx="3431296" cy="229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09599" y="2209469"/>
            <a:ext cx="14066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591050" y="4333220"/>
            <a:ext cx="15834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58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5800" y="1721208"/>
            <a:ext cx="7772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машинно-декорационного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цеха театра, в обязанности которого входит: </a:t>
            </a:r>
            <a:b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установка декораций к спектаклю; </a:t>
            </a:r>
            <a:b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подготовка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ремонт декораций; </a:t>
            </a:r>
            <a:b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разработка и перемена их по ходу спектакля.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Бригада рабочих сцены работает под руководством машиниста сцены.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721208"/>
            <a:ext cx="39145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Технический работник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756438"/>
            <a:ext cx="33528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57200" y="2244428"/>
            <a:ext cx="39145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73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www.juliabulavko.ru/curta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657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94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332656"/>
            <a:ext cx="861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entury Schoolbook" pitchFamily="18" charset="0"/>
              </a:rPr>
              <a:t>Театр возник в Древней Греции более 2500 лет назад в честь Великих Дионисий</a:t>
            </a:r>
            <a:endParaRPr lang="ru-RU" sz="3200" dirty="0">
              <a:latin typeface="Century Schoolbook" pitchFamily="18" charset="0"/>
            </a:endParaRPr>
          </a:p>
        </p:txBody>
      </p:sp>
      <p:pic>
        <p:nvPicPr>
          <p:cNvPr id="3" name="Picture 2" descr="C:\Documents and Settings\user\Рабочий стол\бинарка\Картинки театра\Дионис\Dion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895600" y="1664482"/>
            <a:ext cx="3276600" cy="4389437"/>
          </a:xfrm>
          <a:prstGeom prst="rect">
            <a:avLst/>
          </a:prstGeom>
          <a:noFill/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605087" y="6019800"/>
            <a:ext cx="3857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Constantia" pitchFamily="18" charset="0"/>
              </a:rPr>
              <a:t>Бог    Дионис</a:t>
            </a:r>
          </a:p>
        </p:txBody>
      </p:sp>
    </p:spTree>
    <p:extLst>
      <p:ext uri="{BB962C8B-B14F-4D97-AF65-F5344CB8AC3E}">
        <p14:creationId xmlns:p14="http://schemas.microsoft.com/office/powerpoint/2010/main" val="129650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92868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dirty="0" smtClean="0">
                <a:latin typeface="Century Schoolbook" pitchFamily="18" charset="0"/>
              </a:rPr>
              <a:t>ДЕНЬ   РОЖДЕНИЯ   ТЕАТРА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8958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Правитель   </a:t>
            </a:r>
            <a:r>
              <a:rPr lang="ru-RU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Писистрат</a:t>
            </a: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установил трёхдневные  театральные представления   в праздник  Дионисий  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4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27 марта 534 года до н.э.</a:t>
            </a:r>
            <a:endParaRPr lang="ru-RU" sz="4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76347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357188" y="304801"/>
            <a:ext cx="8558212" cy="10620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400" b="1" dirty="0" smtClean="0">
                <a:latin typeface="Century Schoolbook" pitchFamily="18" charset="0"/>
              </a:rPr>
              <a:t>Актёрами были только мужчины</a:t>
            </a:r>
          </a:p>
        </p:txBody>
      </p:sp>
      <p:pic>
        <p:nvPicPr>
          <p:cNvPr id="18435" name="Picture 3" descr="C:\Documents and Settings\user\Рабочий стол\бинарка\Картинки театра\актёры\133rt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3943" y="1590541"/>
            <a:ext cx="1873937" cy="5059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C:\Documents and Settings\user\Рабочий стол\электронный конспект\sfile_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2285998"/>
            <a:ext cx="1666875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9" descr="2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2312158"/>
            <a:ext cx="36433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032536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733164"/>
            <a:ext cx="8001000" cy="40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4648200"/>
            <a:ext cx="14668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800600"/>
            <a:ext cx="482917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latin typeface="Century Schoolbook" pitchFamily="18" charset="0"/>
              </a:rPr>
              <a:t>МАСКИ    ДЛЯ     АКТЁРОВ</a:t>
            </a:r>
            <a:endParaRPr lang="ru-RU" b="1" dirty="0" smtClean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77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w400_9db864c32c6d73dd51f528703762b5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304800"/>
            <a:ext cx="16938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w400_ef580d78062c0c9eea9790c5da2ea9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04800"/>
            <a:ext cx="33528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 descr="71e98834d8f25206df919f1aa9f19f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33528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1" descr="grezmask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238125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2" descr="grezmask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2438400"/>
            <a:ext cx="18319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4" descr="mask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2438400"/>
            <a:ext cx="13557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5" descr="mask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19589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6" descr="mask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4572000"/>
            <a:ext cx="17748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8" descr="Маска_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4572000"/>
            <a:ext cx="205740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21" descr="Маска 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2438400"/>
            <a:ext cx="237172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34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Театр в Эфес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2" y="332854"/>
            <a:ext cx="6687675" cy="309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Театр биле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316" y="3200400"/>
            <a:ext cx="58039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457973"/>
            <a:ext cx="8429625" cy="2214562"/>
          </a:xfrm>
          <a:prstGeom prst="rect">
            <a:avLst/>
          </a:prstGeom>
        </p:spPr>
        <p:txBody>
          <a:bodyPr/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atin typeface="Century Schoolbook" pitchFamily="18" charset="0"/>
              </a:rPr>
              <a:t>Буква на билете означала  сектор,  а мест не было, можно было занять любое </a:t>
            </a:r>
            <a:br>
              <a:rPr lang="ru-RU" sz="3600" b="1" dirty="0" smtClean="0">
                <a:latin typeface="Century Schoolbook" pitchFamily="18" charset="0"/>
              </a:rPr>
            </a:br>
            <a:r>
              <a:rPr lang="ru-RU" sz="3600" b="1" dirty="0" smtClean="0">
                <a:latin typeface="Century Schoolbook" pitchFamily="18" charset="0"/>
              </a:rPr>
              <a:t>место , начиная со второго ряда.</a:t>
            </a:r>
          </a:p>
        </p:txBody>
      </p:sp>
    </p:spTree>
    <p:extLst>
      <p:ext uri="{BB962C8B-B14F-4D97-AF65-F5344CB8AC3E}">
        <p14:creationId xmlns:p14="http://schemas.microsoft.com/office/powerpoint/2010/main" val="85823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765</Words>
  <Application>Microsoft Office PowerPoint</Application>
  <PresentationFormat>Экран (4:3)</PresentationFormat>
  <Paragraphs>112</Paragraphs>
  <Slides>33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Office Theme</vt:lpstr>
      <vt:lpstr>Презентация PowerPoint</vt:lpstr>
      <vt:lpstr>Театр Древней Греции</vt:lpstr>
      <vt:lpstr>Презентация PowerPoint</vt:lpstr>
      <vt:lpstr>Презентация PowerPoint</vt:lpstr>
      <vt:lpstr>ДЕНЬ   РОЖДЕНИЯ   ТЕАТРА</vt:lpstr>
      <vt:lpstr>Актёрами были только мужчины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RUst</dc:creator>
  <cp:lastModifiedBy>User</cp:lastModifiedBy>
  <cp:revision>56</cp:revision>
  <dcterms:created xsi:type="dcterms:W3CDTF">2015-01-26T10:59:57Z</dcterms:created>
  <dcterms:modified xsi:type="dcterms:W3CDTF">2019-02-18T16:56:41Z</dcterms:modified>
</cp:coreProperties>
</file>