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6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5AD10A-F50E-5E10-1824-5679E4FA3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9" y="4437112"/>
            <a:ext cx="7772400" cy="1362075"/>
          </a:xfrm>
        </p:spPr>
        <p:txBody>
          <a:bodyPr>
            <a:normAutofit/>
          </a:bodyPr>
          <a:lstStyle/>
          <a:p>
            <a:pPr algn="r"/>
            <a:r>
              <a:rPr lang="ru-RU" sz="1600" cap="none" dirty="0" err="1">
                <a:latin typeface="Century Schoolbook" panose="02040604050505020304" pitchFamily="18" charset="0"/>
              </a:rPr>
              <a:t>Прошутина</a:t>
            </a:r>
            <a:r>
              <a:rPr lang="ru-RU" sz="1600" cap="none" dirty="0">
                <a:latin typeface="Century Schoolbook" panose="02040604050505020304" pitchFamily="18" charset="0"/>
              </a:rPr>
              <a:t> И.А.</a:t>
            </a:r>
            <a:br>
              <a:rPr lang="ru-RU" sz="1600" cap="none" dirty="0">
                <a:latin typeface="Century Schoolbook" panose="02040604050505020304" pitchFamily="18" charset="0"/>
              </a:rPr>
            </a:br>
            <a:r>
              <a:rPr lang="ru-RU" sz="1600" cap="none" dirty="0">
                <a:latin typeface="Century Schoolbook" panose="02040604050505020304" pitchFamily="18" charset="0"/>
              </a:rPr>
              <a:t>МОУ СШ № 59</a:t>
            </a:r>
            <a:br>
              <a:rPr lang="ru-RU" sz="1600" cap="none" dirty="0">
                <a:latin typeface="Century Schoolbook" panose="02040604050505020304" pitchFamily="18" charset="0"/>
              </a:rPr>
            </a:br>
            <a:r>
              <a:rPr lang="ru-RU" sz="1600" cap="none" dirty="0" err="1">
                <a:latin typeface="Century Schoolbook" panose="02040604050505020304" pitchFamily="18" charset="0"/>
              </a:rPr>
              <a:t>г.Ярославль</a:t>
            </a:r>
            <a:endParaRPr lang="en-US" sz="1600" cap="none" dirty="0">
              <a:latin typeface="Century Schoolbook" panose="02040604050505020304" pitchFamily="18" charset="0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22357AC-262D-8B67-6C57-EF160FF3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953126"/>
            <a:ext cx="8134672" cy="2907922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sz="10300" b="1" i="1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Georgia"/>
              </a:rPr>
              <a:t>Глагол </a:t>
            </a:r>
          </a:p>
          <a:p>
            <a:pPr algn="ctr"/>
            <a:r>
              <a:rPr lang="ru-RU" sz="10300" b="1" i="1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Georgia"/>
              </a:rPr>
              <a:t>как часть речи</a:t>
            </a:r>
          </a:p>
          <a:p>
            <a:endParaRPr lang="en-U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5442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43059552_vorobe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5984" y="785794"/>
            <a:ext cx="4442048" cy="40628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1357290" y="4929198"/>
            <a:ext cx="625600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ВОРОБЕЙ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wrona_siw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642918"/>
            <a:ext cx="4409978" cy="342902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785918" y="4429132"/>
            <a:ext cx="557216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600" b="1" dirty="0">
                <a:latin typeface="Times New Roman" pitchFamily="18" charset="0"/>
              </a:rPr>
              <a:t>ВОРОНА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sorok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571480"/>
            <a:ext cx="4590694" cy="364333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28728" y="4429132"/>
            <a:ext cx="621510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600" b="1" dirty="0">
                <a:latin typeface="Times New Roman" pitchFamily="18" charset="0"/>
              </a:rPr>
              <a:t>СОРОКА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590800"/>
            <a:ext cx="6172200" cy="20574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ru-RU" sz="2400" b="1" dirty="0">
                <a:solidFill>
                  <a:schemeClr val="tx1"/>
                </a:solidFill>
              </a:rPr>
              <a:t>Что без меня предметы?</a:t>
            </a:r>
          </a:p>
          <a:p>
            <a:pPr algn="l" eaLnBrk="1" hangingPunct="1">
              <a:lnSpc>
                <a:spcPct val="90000"/>
              </a:lnSpc>
            </a:pPr>
            <a:r>
              <a:rPr lang="ru-RU" sz="2400" b="1" dirty="0">
                <a:solidFill>
                  <a:schemeClr val="tx1"/>
                </a:solidFill>
              </a:rPr>
              <a:t>Лишь названья.</a:t>
            </a:r>
          </a:p>
          <a:p>
            <a:pPr algn="l" eaLnBrk="1" hangingPunct="1">
              <a:lnSpc>
                <a:spcPct val="90000"/>
              </a:lnSpc>
            </a:pPr>
            <a:r>
              <a:rPr lang="ru-RU" sz="2400" b="1" dirty="0">
                <a:solidFill>
                  <a:schemeClr val="tx1"/>
                </a:solidFill>
              </a:rPr>
              <a:t>Но я приду – всё в действие придёт:</a:t>
            </a:r>
          </a:p>
          <a:p>
            <a:pPr algn="l" eaLnBrk="1" hangingPunct="1">
              <a:lnSpc>
                <a:spcPct val="90000"/>
              </a:lnSpc>
            </a:pPr>
            <a:r>
              <a:rPr lang="ru-RU" sz="2400" b="1" dirty="0">
                <a:solidFill>
                  <a:schemeClr val="tx1"/>
                </a:solidFill>
              </a:rPr>
              <a:t>Летит ракета, люди строят зданья,</a:t>
            </a:r>
          </a:p>
          <a:p>
            <a:pPr algn="l" eaLnBrk="1" hangingPunct="1">
              <a:lnSpc>
                <a:spcPct val="90000"/>
              </a:lnSpc>
            </a:pPr>
            <a:r>
              <a:rPr lang="ru-RU" sz="2400" b="1" dirty="0">
                <a:solidFill>
                  <a:schemeClr val="tx1"/>
                </a:solidFill>
              </a:rPr>
              <a:t>И рожь в полях растёт.</a:t>
            </a:r>
          </a:p>
        </p:txBody>
      </p:sp>
      <p:sp>
        <p:nvSpPr>
          <p:cNvPr id="4099" name="WordArt 3"/>
          <p:cNvSpPr>
            <a:spLocks noChangeArrowheads="1" noChangeShapeType="1" noTextEdit="1"/>
          </p:cNvSpPr>
          <p:nvPr/>
        </p:nvSpPr>
        <p:spPr bwMode="auto">
          <a:xfrm>
            <a:off x="1214414" y="428604"/>
            <a:ext cx="64008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Georgia"/>
              </a:rPr>
              <a:t>Глагол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4929198"/>
            <a:ext cx="2057400" cy="1704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4876800"/>
            <a:ext cx="20574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64" y="4929198"/>
            <a:ext cx="1752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70" decel="100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770" decel="100000"/>
                                        <p:tgtEl>
                                          <p:spTgt spid="410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70" decel="100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770" decel="100000"/>
                                        <p:tgtEl>
                                          <p:spTgt spid="410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0" dur="77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770" decel="100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770" decel="100000"/>
                                        <p:tgtEl>
                                          <p:spTgt spid="410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9" dur="77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1" dur="77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000"/>
                            </p:stCondLst>
                            <p:childTnLst>
                              <p:par>
                                <p:cTn id="7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83 0.12014 L 0.42917 -0.67986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-4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/>
      <p:bldP spid="409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642918"/>
            <a:ext cx="4038600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рыба</a:t>
            </a:r>
          </a:p>
          <a:p>
            <a:pPr>
              <a:buNone/>
            </a:pP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птица</a:t>
            </a:r>
          </a:p>
          <a:p>
            <a:pPr>
              <a:buNone/>
            </a:pP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лошадь</a:t>
            </a:r>
          </a:p>
          <a:p>
            <a:pPr>
              <a:buNone/>
            </a:pP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лягушка</a:t>
            </a:r>
          </a:p>
          <a:p>
            <a:pPr>
              <a:buNone/>
            </a:pP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змея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3504" y="642918"/>
            <a:ext cx="3467096" cy="53578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скачет</a:t>
            </a:r>
          </a:p>
          <a:p>
            <a:pPr>
              <a:buNone/>
            </a:pP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плывёт</a:t>
            </a:r>
          </a:p>
          <a:p>
            <a:pPr>
              <a:buNone/>
            </a:pP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летит</a:t>
            </a:r>
          </a:p>
          <a:p>
            <a:pPr>
              <a:buNone/>
            </a:pP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ползёт</a:t>
            </a:r>
          </a:p>
          <a:p>
            <a:pPr>
              <a:buNone/>
            </a:pP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прыгает</a:t>
            </a:r>
          </a:p>
          <a:p>
            <a:pPr>
              <a:buNone/>
            </a:pP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200">
                <a:solidFill>
                  <a:srgbClr val="CC3300"/>
                </a:solidFill>
                <a:latin typeface="Arial Black" pitchFamily="34" charset="0"/>
              </a:rPr>
              <a:t>Алгоритм определения глагола.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686800" cy="5867400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2600" b="1" i="1" dirty="0"/>
              <a:t>Поставь к слову вопрос.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ru-RU" sz="2600" b="1" i="1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2600" b="1" i="1" dirty="0"/>
              <a:t>Слово отвечает на вопрос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2600" b="1" i="1" dirty="0"/>
              <a:t>что делает?, что сделает?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600" b="1" i="1" dirty="0"/>
              <a:t>    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600" b="1" i="1" dirty="0"/>
              <a:t>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600" b="1" i="1" dirty="0"/>
              <a:t>		     Да.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2600" b="1" i="1" dirty="0"/>
              <a:t>        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600" b="1" i="1" dirty="0"/>
              <a:t>Определи, что обозначает слово.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600" b="1" i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600" b="1" i="1" dirty="0"/>
              <a:t>Слово обозначает действие предмета?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2600" b="1" i="1" dirty="0"/>
              <a:t>                                                                                     Нет.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600" b="1" i="1" dirty="0"/>
              <a:t>              Да.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2600" b="1" i="1" dirty="0"/>
              <a:t>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600" b="1" i="1" dirty="0"/>
              <a:t>    </a:t>
            </a:r>
            <a:r>
              <a:rPr lang="ru-RU" sz="2600" b="1" i="1" dirty="0">
                <a:solidFill>
                  <a:srgbClr val="CC3300"/>
                </a:solidFill>
              </a:rPr>
              <a:t>Это глагол.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600" b="1" i="1" dirty="0"/>
              <a:t>                                               Это другая часть речи.</a:t>
            </a:r>
          </a:p>
        </p:txBody>
      </p:sp>
      <p:sp>
        <p:nvSpPr>
          <p:cNvPr id="48132" name="AutoShape 4"/>
          <p:cNvSpPr>
            <a:spLocks noChangeArrowheads="1"/>
          </p:cNvSpPr>
          <p:nvPr/>
        </p:nvSpPr>
        <p:spPr bwMode="auto">
          <a:xfrm rot="5400000">
            <a:off x="4419600" y="1086729"/>
            <a:ext cx="457200" cy="45720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33" name="AutoShape 5"/>
          <p:cNvSpPr>
            <a:spLocks noChangeArrowheads="1"/>
          </p:cNvSpPr>
          <p:nvPr/>
        </p:nvSpPr>
        <p:spPr bwMode="auto">
          <a:xfrm rot="5400000">
            <a:off x="1586132" y="3892061"/>
            <a:ext cx="457200" cy="45720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34" name="AutoShape 6"/>
          <p:cNvSpPr>
            <a:spLocks noChangeArrowheads="1"/>
          </p:cNvSpPr>
          <p:nvPr/>
        </p:nvSpPr>
        <p:spPr bwMode="auto">
          <a:xfrm rot="5400000">
            <a:off x="1571604" y="5357826"/>
            <a:ext cx="457200" cy="45720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35" name="AutoShape 7"/>
          <p:cNvSpPr>
            <a:spLocks noChangeArrowheads="1"/>
          </p:cNvSpPr>
          <p:nvPr/>
        </p:nvSpPr>
        <p:spPr bwMode="auto">
          <a:xfrm rot="5400000">
            <a:off x="7200900" y="5524500"/>
            <a:ext cx="1143000" cy="457200"/>
          </a:xfrm>
          <a:prstGeom prst="notchedRightArrow">
            <a:avLst>
              <a:gd name="adj1" fmla="val 50000"/>
              <a:gd name="adj2" fmla="val 6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/>
          </a:p>
        </p:txBody>
      </p:sp>
      <p:sp>
        <p:nvSpPr>
          <p:cNvPr id="48137" name="AutoShape 9"/>
          <p:cNvSpPr>
            <a:spLocks noChangeArrowheads="1"/>
          </p:cNvSpPr>
          <p:nvPr/>
        </p:nvSpPr>
        <p:spPr bwMode="auto">
          <a:xfrm rot="1002664">
            <a:off x="4951413" y="2676525"/>
            <a:ext cx="2590800" cy="228600"/>
          </a:xfrm>
          <a:prstGeom prst="notchedRightArrow">
            <a:avLst>
              <a:gd name="adj1" fmla="val 50000"/>
              <a:gd name="adj2" fmla="val 28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38" name="AutoShape 10"/>
          <p:cNvSpPr>
            <a:spLocks noChangeArrowheads="1"/>
          </p:cNvSpPr>
          <p:nvPr/>
        </p:nvSpPr>
        <p:spPr bwMode="auto">
          <a:xfrm rot="5400000">
            <a:off x="1643042" y="3214686"/>
            <a:ext cx="457200" cy="45720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39" name="AutoShape 11"/>
          <p:cNvSpPr>
            <a:spLocks noChangeArrowheads="1"/>
          </p:cNvSpPr>
          <p:nvPr/>
        </p:nvSpPr>
        <p:spPr bwMode="auto">
          <a:xfrm rot="5271985">
            <a:off x="6899276" y="3913187"/>
            <a:ext cx="1524000" cy="250825"/>
          </a:xfrm>
          <a:prstGeom prst="notchedRightArrow">
            <a:avLst>
              <a:gd name="adj1" fmla="val 50000"/>
              <a:gd name="adj2" fmla="val 15189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40" name="AutoShape 12"/>
          <p:cNvSpPr>
            <a:spLocks noChangeArrowheads="1"/>
          </p:cNvSpPr>
          <p:nvPr/>
        </p:nvSpPr>
        <p:spPr bwMode="auto">
          <a:xfrm rot="9855866">
            <a:off x="2133600" y="2514600"/>
            <a:ext cx="1905000" cy="227013"/>
          </a:xfrm>
          <a:prstGeom prst="notchedRightArrow">
            <a:avLst>
              <a:gd name="adj1" fmla="val 50000"/>
              <a:gd name="adj2" fmla="val 20979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41" name="AutoShape 13"/>
          <p:cNvSpPr>
            <a:spLocks noChangeArrowheads="1"/>
          </p:cNvSpPr>
          <p:nvPr/>
        </p:nvSpPr>
        <p:spPr bwMode="auto">
          <a:xfrm rot="5400000">
            <a:off x="1571604" y="4643446"/>
            <a:ext cx="457200" cy="45720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42" name="AutoShape 14"/>
          <p:cNvSpPr>
            <a:spLocks noChangeArrowheads="1"/>
          </p:cNvSpPr>
          <p:nvPr/>
        </p:nvSpPr>
        <p:spPr bwMode="auto">
          <a:xfrm rot="517954">
            <a:off x="5400675" y="4665663"/>
            <a:ext cx="1981200" cy="228600"/>
          </a:xfrm>
          <a:prstGeom prst="notchedRightArrow">
            <a:avLst>
              <a:gd name="adj1" fmla="val 50000"/>
              <a:gd name="adj2" fmla="val 2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8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8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48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0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10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81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81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481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0"/>
                            </p:stCondLst>
                            <p:childTnLst>
                              <p:par>
                                <p:cTn id="7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900" decel="100000" fill="hold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10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7000"/>
                            </p:stCondLst>
                            <p:childTnLst>
                              <p:par>
                                <p:cTn id="8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8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8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900" decel="100000" fill="hold"/>
                                        <p:tgtEl>
                                          <p:spTgt spid="48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8000"/>
                            </p:stCondLst>
                            <p:childTnLst>
                              <p:par>
                                <p:cTn id="9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10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10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9000"/>
                            </p:stCondLst>
                            <p:childTnLst>
                              <p:par>
                                <p:cTn id="10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481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81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900" decel="100000" fill="hold"/>
                                        <p:tgtEl>
                                          <p:spTgt spid="481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10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81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81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900" decel="100000" fill="hold"/>
                                        <p:tgtEl>
                                          <p:spTgt spid="481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2" grpId="0" animBg="1"/>
      <p:bldP spid="48133" grpId="0" animBg="1"/>
      <p:bldP spid="48134" grpId="0" animBg="1"/>
      <p:bldP spid="48135" grpId="0" animBg="1"/>
      <p:bldP spid="48137" grpId="0" animBg="1"/>
      <p:bldP spid="48138" grpId="0" animBg="1"/>
      <p:bldP spid="48139" grpId="0" animBg="1"/>
      <p:bldP spid="48140" grpId="0" animBg="1"/>
      <p:bldP spid="48141" grpId="0" animBg="1"/>
      <p:bldP spid="481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571480"/>
            <a:ext cx="68182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Оцените свои результаты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89257" y="2143116"/>
            <a:ext cx="72547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молодец, все глаголы выписал и подчеркнул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00232" y="3500438"/>
            <a:ext cx="4698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хорошо, но есть 1-2 ошибки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00232" y="4857760"/>
            <a:ext cx="46512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ещё не всегда вижу глаголы</a:t>
            </a:r>
          </a:p>
        </p:txBody>
      </p:sp>
      <p:sp>
        <p:nvSpPr>
          <p:cNvPr id="6" name="Овал 5"/>
          <p:cNvSpPr/>
          <p:nvPr/>
        </p:nvSpPr>
        <p:spPr>
          <a:xfrm>
            <a:off x="714348" y="1785926"/>
            <a:ext cx="914400" cy="9144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714348" y="3143248"/>
            <a:ext cx="914400" cy="9144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14348" y="4500570"/>
            <a:ext cx="914400" cy="914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000108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научился…</a:t>
            </a:r>
            <a:endParaRPr kumimoji="0" lang="ru-RU" sz="66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Было интересно…</a:t>
            </a:r>
            <a:endParaRPr kumimoji="0" lang="ru-RU" sz="66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Было трудно…</a:t>
            </a:r>
            <a:endParaRPr kumimoji="0" lang="ru-RU" sz="66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Мне понравилось…</a:t>
            </a:r>
            <a:endParaRPr kumimoji="0" lang="ru-RU" sz="66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155</Words>
  <Application>Microsoft Office PowerPoint</Application>
  <PresentationFormat>Экран (4:3)</PresentationFormat>
  <Paragraphs>47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Calibri</vt:lpstr>
      <vt:lpstr>Century Schoolbook</vt:lpstr>
      <vt:lpstr>Georgia</vt:lpstr>
      <vt:lpstr>Times New Roman</vt:lpstr>
      <vt:lpstr>Тема Office</vt:lpstr>
      <vt:lpstr>Прошутина И.А. МОУ СШ № 59 г.Ярославль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Алгоритм определения глагола.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Irinacomp</dc:creator>
  <cp:lastModifiedBy>Ирина Анатольевна</cp:lastModifiedBy>
  <cp:revision>13</cp:revision>
  <dcterms:created xsi:type="dcterms:W3CDTF">2015-04-03T06:10:51Z</dcterms:created>
  <dcterms:modified xsi:type="dcterms:W3CDTF">2025-01-05T17:35:49Z</dcterms:modified>
</cp:coreProperties>
</file>