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6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AD10A-F50E-5E10-1824-5679E4FA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9" y="4437112"/>
            <a:ext cx="7772400" cy="1362075"/>
          </a:xfrm>
        </p:spPr>
        <p:txBody>
          <a:bodyPr>
            <a:normAutofit/>
          </a:bodyPr>
          <a:lstStyle/>
          <a:p>
            <a:pPr algn="r"/>
            <a:r>
              <a:rPr lang="ru-RU" sz="1600" cap="none" dirty="0" err="1">
                <a:latin typeface="Century Schoolbook" panose="02040604050505020304" pitchFamily="18" charset="0"/>
              </a:rPr>
              <a:t>Прошутина</a:t>
            </a:r>
            <a:r>
              <a:rPr lang="ru-RU" sz="1600" cap="none" dirty="0">
                <a:latin typeface="Century Schoolbook" panose="02040604050505020304" pitchFamily="18" charset="0"/>
              </a:rPr>
              <a:t> И.А.</a:t>
            </a:r>
            <a:br>
              <a:rPr lang="ru-RU" sz="1600" cap="none" dirty="0">
                <a:latin typeface="Century Schoolbook" panose="02040604050505020304" pitchFamily="18" charset="0"/>
              </a:rPr>
            </a:br>
            <a:r>
              <a:rPr lang="ru-RU" sz="1600" cap="none" dirty="0">
                <a:latin typeface="Century Schoolbook" panose="02040604050505020304" pitchFamily="18" charset="0"/>
              </a:rPr>
              <a:t>МОУ СШ № 59</a:t>
            </a:r>
            <a:br>
              <a:rPr lang="ru-RU" sz="1600" cap="none" dirty="0">
                <a:latin typeface="Century Schoolbook" panose="02040604050505020304" pitchFamily="18" charset="0"/>
              </a:rPr>
            </a:br>
            <a:r>
              <a:rPr lang="ru-RU" sz="1600" cap="none" dirty="0" err="1">
                <a:latin typeface="Century Schoolbook" panose="02040604050505020304" pitchFamily="18" charset="0"/>
              </a:rPr>
              <a:t>г.Ярославль</a:t>
            </a:r>
            <a:endParaRPr lang="en-US" sz="1600" cap="none" dirty="0">
              <a:latin typeface="Century Schoolbook" panose="020406040505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2357AC-262D-8B67-6C57-EF160FF3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953126"/>
            <a:ext cx="8134672" cy="290792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0300" b="1" i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Глагол </a:t>
            </a:r>
          </a:p>
          <a:p>
            <a:pPr algn="ctr"/>
            <a:r>
              <a:rPr lang="ru-RU" sz="10300" b="1" i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как часть речи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44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3059552_vorob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785794"/>
            <a:ext cx="4442048" cy="4062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357290" y="4929198"/>
            <a:ext cx="62560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ВОРОБЕЙ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wrona_si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642918"/>
            <a:ext cx="4409978" cy="34290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4429132"/>
            <a:ext cx="55721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>
                <a:latin typeface="Times New Roman" pitchFamily="18" charset="0"/>
              </a:rPr>
              <a:t>ВОРОНА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soro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71480"/>
            <a:ext cx="4590694" cy="36433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4429132"/>
            <a:ext cx="62151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>
                <a:latin typeface="Times New Roman" pitchFamily="18" charset="0"/>
              </a:rPr>
              <a:t>СОРОКА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6172200" cy="2057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</a:rPr>
              <a:t>Что без меня предметы?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Лишь названья.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Но я приду – всё в действие придёт: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Летит ракета, люди строят зданья,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И рожь в полях растёт.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214414" y="428604"/>
            <a:ext cx="6400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Глагол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929198"/>
            <a:ext cx="2057400" cy="1704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876800"/>
            <a:ext cx="2057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929198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12014 L 0.42917 -0.6798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4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4038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рыба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птица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лошадь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лягушка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змея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642918"/>
            <a:ext cx="346709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скачет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плывёт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летит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ползёт</a:t>
            </a:r>
          </a:p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прыгает</a:t>
            </a: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>
                <a:solidFill>
                  <a:srgbClr val="CC3300"/>
                </a:solidFill>
                <a:latin typeface="Arial Black" pitchFamily="34" charset="0"/>
              </a:rPr>
              <a:t>Алгоритм определения глагола.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Поставь к слову вопрос.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600" b="1" i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Слово отвечает на вопрос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что делает?, что сделает?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		     Да.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Определи, что обозначает слово.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6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Слово обозначает действие предмета?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                                                                      Нет.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Да.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</a:t>
            </a:r>
            <a:r>
              <a:rPr lang="ru-RU" sz="2600" b="1" i="1" dirty="0">
                <a:solidFill>
                  <a:srgbClr val="CC3300"/>
                </a:solidFill>
              </a:rPr>
              <a:t>Это глагол.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600" b="1" i="1" dirty="0"/>
              <a:t>                                               Это другая часть речи.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5400000">
            <a:off x="4419600" y="1086729"/>
            <a:ext cx="4572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5400000">
            <a:off x="1586132" y="3892061"/>
            <a:ext cx="4572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 rot="5400000">
            <a:off x="1571604" y="5357826"/>
            <a:ext cx="4572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 rot="5400000">
            <a:off x="7200900" y="5524500"/>
            <a:ext cx="1143000" cy="4572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 rot="1002664">
            <a:off x="4951413" y="2676525"/>
            <a:ext cx="2590800" cy="228600"/>
          </a:xfrm>
          <a:prstGeom prst="notchedRightArrow">
            <a:avLst>
              <a:gd name="adj1" fmla="val 50000"/>
              <a:gd name="adj2" fmla="val 2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 rot="5400000">
            <a:off x="1643042" y="3214686"/>
            <a:ext cx="4572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 rot="5271985">
            <a:off x="6899276" y="3913187"/>
            <a:ext cx="1524000" cy="250825"/>
          </a:xfrm>
          <a:prstGeom prst="notchedRightArrow">
            <a:avLst>
              <a:gd name="adj1" fmla="val 50000"/>
              <a:gd name="adj2" fmla="val 151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 rot="9855866">
            <a:off x="2133600" y="2514600"/>
            <a:ext cx="1905000" cy="227013"/>
          </a:xfrm>
          <a:prstGeom prst="notchedRightArrow">
            <a:avLst>
              <a:gd name="adj1" fmla="val 50000"/>
              <a:gd name="adj2" fmla="val 2097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 rot="5400000">
            <a:off x="1571604" y="4643446"/>
            <a:ext cx="4572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 rot="517954">
            <a:off x="5400675" y="4665663"/>
            <a:ext cx="1981200" cy="228600"/>
          </a:xfrm>
          <a:prstGeom prst="notchedRightArrow">
            <a:avLst>
              <a:gd name="adj1" fmla="val 50000"/>
              <a:gd name="adj2" fmla="val 2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animBg="1"/>
      <p:bldP spid="48133" grpId="0" animBg="1"/>
      <p:bldP spid="48134" grpId="0" animBg="1"/>
      <p:bldP spid="48135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818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Оцените свои результаты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9257" y="2143116"/>
            <a:ext cx="7254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молодец, все глаголы выписал и подчеркнул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3500438"/>
            <a:ext cx="4698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хорошо, но есть 1-2 ошибки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4857760"/>
            <a:ext cx="4651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ещё не всегда вижу глаголы</a:t>
            </a:r>
          </a:p>
        </p:txBody>
      </p:sp>
      <p:sp>
        <p:nvSpPr>
          <p:cNvPr id="6" name="Овал 5"/>
          <p:cNvSpPr/>
          <p:nvPr/>
        </p:nvSpPr>
        <p:spPr>
          <a:xfrm>
            <a:off x="714348" y="1785926"/>
            <a:ext cx="914400" cy="914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3143248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4348" y="4500570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научился…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интересно…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трудно…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понравилось…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155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Schoolbook</vt:lpstr>
      <vt:lpstr>Georgia</vt:lpstr>
      <vt:lpstr>Times New Roman</vt:lpstr>
      <vt:lpstr>Тема Office</vt:lpstr>
      <vt:lpstr>Прошутина И.А. МОУ СШ № 59 г.Ярославль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определения глагола.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Irinacomp</dc:creator>
  <cp:lastModifiedBy>Ирина Анатольевна</cp:lastModifiedBy>
  <cp:revision>13</cp:revision>
  <dcterms:created xsi:type="dcterms:W3CDTF">2015-04-03T06:10:51Z</dcterms:created>
  <dcterms:modified xsi:type="dcterms:W3CDTF">2025-01-05T17:35:49Z</dcterms:modified>
</cp:coreProperties>
</file>