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Roboto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6000"/>
            </a:lvl1pPr>
            <a:lvl2pPr lvl="1" rtl="0">
              <a:spcBef>
                <a:spcPts val="0"/>
              </a:spcBef>
              <a:buSzPct val="100000"/>
              <a:defRPr sz="6000"/>
            </a:lvl2pPr>
            <a:lvl3pPr lvl="2" rtl="0">
              <a:spcBef>
                <a:spcPts val="0"/>
              </a:spcBef>
              <a:buSzPct val="100000"/>
              <a:defRPr sz="6000"/>
            </a:lvl3pPr>
            <a:lvl4pPr lvl="3" rtl="0">
              <a:spcBef>
                <a:spcPts val="0"/>
              </a:spcBef>
              <a:buSzPct val="100000"/>
              <a:defRPr sz="6000"/>
            </a:lvl4pPr>
            <a:lvl5pPr lvl="4" rtl="0">
              <a:spcBef>
                <a:spcPts val="0"/>
              </a:spcBef>
              <a:buSzPct val="100000"/>
              <a:defRPr sz="6000"/>
            </a:lvl5pPr>
            <a:lvl6pPr lvl="5" rtl="0">
              <a:spcBef>
                <a:spcPts val="0"/>
              </a:spcBef>
              <a:buSzPct val="100000"/>
              <a:defRPr sz="6000"/>
            </a:lvl6pPr>
            <a:lvl7pPr lvl="6" rtl="0">
              <a:spcBef>
                <a:spcPts val="0"/>
              </a:spcBef>
              <a:buSzPct val="100000"/>
              <a:defRPr sz="6000"/>
            </a:lvl7pPr>
            <a:lvl8pPr lvl="7" rtl="0">
              <a:spcBef>
                <a:spcPts val="0"/>
              </a:spcBef>
              <a:buSzPct val="100000"/>
              <a:defRPr sz="6000"/>
            </a:lvl8pPr>
            <a:lvl9pPr lvl="8" rtl="0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A64D7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ar59.blogspot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ic.pics.livejournal.com/fiaccola777/15500414/52865/52865_900.jpg" TargetMode="External"/><Relationship Id="rId13" Type="http://schemas.openxmlformats.org/officeDocument/2006/relationships/hyperlink" Target="https://topwar.ru/uploads/posts/2017-01/1484793790_56939229_1269538203_vzyatka.jpg&#1101;" TargetMode="External"/><Relationship Id="rId18" Type="http://schemas.openxmlformats.org/officeDocument/2006/relationships/hyperlink" Target="http://tvarit.ru/wp-content/uploads/2014/05/zimnyaya-skazka-minus.jpg" TargetMode="External"/><Relationship Id="rId3" Type="http://schemas.openxmlformats.org/officeDocument/2006/relationships/hyperlink" Target="https://rus.rt.com/russian/images/2016.10/original/5805fa7cc46188237b8b46c3.jpg" TargetMode="External"/><Relationship Id="rId21" Type="http://schemas.openxmlformats.org/officeDocument/2006/relationships/hyperlink" Target="https://u.livelib.ru/reader/Arlett/o/tp7wzqm2/o-o.jpeg" TargetMode="External"/><Relationship Id="rId7" Type="http://schemas.openxmlformats.org/officeDocument/2006/relationships/hyperlink" Target="https://thumbs.dreamstime.com/thumb_590/5906524.jpg" TargetMode="External"/><Relationship Id="rId12" Type="http://schemas.openxmlformats.org/officeDocument/2006/relationships/hyperlink" Target="http://softsalo.com/sovet_41_politik/plakat_41_100.jpg" TargetMode="External"/><Relationship Id="rId17" Type="http://schemas.openxmlformats.org/officeDocument/2006/relationships/hyperlink" Target="http://&#1089;&#1077;&#1079;&#1086;&#1085;&#1099;-&#1075;&#1086;&#1076;&#1072;.&#1088;&#1092;/sites/default/files/images/okruzhayushhij_mir/narodi_Russia.jpg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://politrussia.com/upload/iblock/29c/29c05b961a2b4807de00cf01e0e5729f.jpg" TargetMode="External"/><Relationship Id="rId20" Type="http://schemas.openxmlformats.org/officeDocument/2006/relationships/hyperlink" Target="https://liveinmsk.ru/up/photos/album/3north2/1911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k.vkfaces.com/625721/v625721111/42aff/emnj0BQU1Tk.jpg" TargetMode="External"/><Relationship Id="rId11" Type="http://schemas.openxmlformats.org/officeDocument/2006/relationships/hyperlink" Target="http://gtn-pravda.ru/wp-content/uploads/2016/04/korruptsiya.jpg" TargetMode="External"/><Relationship Id="rId24" Type="http://schemas.openxmlformats.org/officeDocument/2006/relationships/hyperlink" Target="http://prozvetai.com/wp-content/uploads/2014/10/paint-palette-uhd-wallpapers1-1280x720.jpg" TargetMode="External"/><Relationship Id="rId5" Type="http://schemas.openxmlformats.org/officeDocument/2006/relationships/hyperlink" Target="https://docs.google.com/presentation/d/1Iu_pDEiqDBJ15U0vjnGOfW9Wxptent4856fyDuHYd0c/edit?usp=sharing" TargetMode="External"/><Relationship Id="rId15" Type="http://schemas.openxmlformats.org/officeDocument/2006/relationships/hyperlink" Target="http://cdn.tvc.ru/pictures/o/141/048.jpg" TargetMode="External"/><Relationship Id="rId23" Type="http://schemas.openxmlformats.org/officeDocument/2006/relationships/hyperlink" Target="http://injob.ru/sites/default/files/field/image/1_35.jpg" TargetMode="External"/><Relationship Id="rId10" Type="http://schemas.openxmlformats.org/officeDocument/2006/relationships/hyperlink" Target="http://s1.1zoom.me/big0/815/Holidays_Victory_Day_9_May_Vector_Graphics_521609_1280x694.jpg" TargetMode="External"/><Relationship Id="rId19" Type="http://schemas.openxmlformats.org/officeDocument/2006/relationships/hyperlink" Target="http://ic.pics.livejournal.com/dubikvit/65747770/252714/252714_900.jpg" TargetMode="External"/><Relationship Id="rId4" Type="http://schemas.openxmlformats.org/officeDocument/2006/relationships/hyperlink" Target="https://www.c-o-k.ru/images/news/cok/492/49260.jpg" TargetMode="External"/><Relationship Id="rId9" Type="http://schemas.openxmlformats.org/officeDocument/2006/relationships/hyperlink" Target="http://images.aif.ru/003/714/42b629ea89225ed531f3443b9c4f67c4.jpg" TargetMode="External"/><Relationship Id="rId14" Type="http://schemas.openxmlformats.org/officeDocument/2006/relationships/hyperlink" Target="http://img-news.vl.ru/i/news/add_files/brokencamera.jpg" TargetMode="External"/><Relationship Id="rId22" Type="http://schemas.openxmlformats.org/officeDocument/2006/relationships/hyperlink" Target="https://static.svyaznoy.ru/upload/iblock/b3c/__xsuchnqlgw_fwlr.jpg/resize/372x21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39650" y="751075"/>
            <a:ext cx="8576400" cy="1448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600">
                <a:solidFill>
                  <a:srgbClr val="FFFFFF"/>
                </a:solidFill>
              </a:rPr>
              <a:t>Декада МО гуманитарного направления (русский язык и литература, история и обществознание, география), посвященная Году гражданской активности, творчества и волонтерства 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32" y="2283718"/>
            <a:ext cx="2938476" cy="24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86" name="Picture 2" descr="http://prozvetai.com/wp-content/uploads/2014/10/paint-palette-uhd-wallpapers1-1280x7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2571750"/>
            <a:ext cx="3240360" cy="1822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765675" y="70605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000"/>
              <a:t>Интернет-проект «Памяти журналистов, погибших при исполнении профессиональных обязанностей”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60950" y="19101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(</a:t>
            </a:r>
            <a:r>
              <a:rPr lang="ru" u="sng">
                <a:solidFill>
                  <a:schemeClr val="hlink"/>
                </a:solidFill>
                <a:hlinkClick r:id="rId3"/>
              </a:rPr>
              <a:t>http://yar59.blogspot.ru/</a:t>
            </a:r>
            <a:r>
              <a:rPr lang="ru"/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Развитие  блога, журналистский проект.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9-11 классы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 descr="http://img-news.vl.ru/i/news/add_files/brokencamer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4575" y="2516975"/>
            <a:ext cx="2896800" cy="22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12 декабря - день Конституции РФ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8049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12 декабря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Викторина “Знаешь ли ты Конституцию своей страны?” для команд учащихся 9-х классов</a:t>
            </a:r>
          </a:p>
        </p:txBody>
      </p:sp>
      <p:pic>
        <p:nvPicPr>
          <p:cNvPr id="140" name="Shape 140" descr="http://cdn.tvc.ru/pictures/o/141/04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4825" y="1919075"/>
            <a:ext cx="4531375" cy="303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Социальная акция «Говори и пиши правильно»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2232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9 декабря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Оформление выставки-галереи «Говори и пиши правильно» в фойе 2-ого этажа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5-9 классы</a:t>
            </a:r>
          </a:p>
        </p:txBody>
      </p:sp>
      <p:pic>
        <p:nvPicPr>
          <p:cNvPr id="147" name="Shape 147" descr="http://politrussia.com/upload/iblock/29c/29c05b961a2b4807de00cf01e0e5729f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9475" y="1856598"/>
            <a:ext cx="5380476" cy="2954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71900" y="863500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Фестиваль “Многообразие языков и культур народов России”, посвященный Году единства России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30 ноября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5-е классы</a:t>
            </a:r>
          </a:p>
        </p:txBody>
      </p:sp>
      <p:pic>
        <p:nvPicPr>
          <p:cNvPr id="154" name="Shape 154" descr="http://сезоны-года.рф/sites/default/files/images/okruzhayushhij_mir/narodi_Russi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950" y="1732975"/>
            <a:ext cx="5036624" cy="34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Хакатон “Зимняя сказка”, посвященный году творчества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декабрь-январь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6-11 классы</a:t>
            </a:r>
          </a:p>
        </p:txBody>
      </p:sp>
      <p:pic>
        <p:nvPicPr>
          <p:cNvPr id="161" name="Shape 161" descr="http://tvarit.ru/wp-content/uploads/2014/05/zimnyaya-skazka-minu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550" y="1800125"/>
            <a:ext cx="4463250" cy="33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507550" y="1068450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/>
              <a:t>Фотоконкурс: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2400"/>
              <a:t>Создание интерактивной карты #Памятники литературным персонажам Школа59, 5-11 классы</a:t>
            </a:r>
          </a:p>
          <a:p>
            <a:pPr lvl="0" algn="ctr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7935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до 15 декабря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Анонс мероприятия в социальных сетях - размещение авторских фотографий любимых литературных персонажей) с указанием места, где они сделаны </a:t>
            </a:r>
          </a:p>
        </p:txBody>
      </p:sp>
      <p:pic>
        <p:nvPicPr>
          <p:cNvPr id="168" name="Shape 168" descr="http://ic.pics.livejournal.com/dubikvit/65747770/252714/252714_90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825" y="1704463"/>
            <a:ext cx="4895175" cy="313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71900" y="872400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Фестиваль «Песни советской эпохи», посвященный 100-летию Революций 1917 года в России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8 декабря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8-11 классы</a:t>
            </a:r>
          </a:p>
        </p:txBody>
      </p:sp>
      <p:pic>
        <p:nvPicPr>
          <p:cNvPr id="175" name="Shape 175" descr="https://liveinmsk.ru/up/photos/album/3north2/19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550" y="1710700"/>
            <a:ext cx="4963449" cy="330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День гуманитарных профессий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3410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4 декабря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Приглашение в школу бывших учеников и родителей, посвятивших себя определенной профессии;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организация экскурсии;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презентация профессий (5-11 классы)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2" name="Shape 182" descr="https://u.livelib.ru/reader/Arlett/o/tp7wzqm2/o-o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0925" y="1847550"/>
            <a:ext cx="350520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/>
              <a:t>Конкурс юных журналистов «Стоп-кадр»: фото- и видеорепортажи, посвященные подготовке и проведению Декады гуманитарных наук.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904575"/>
            <a:ext cx="4295700" cy="2664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декабрь-январь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Создание  учащимися репортажей под руководством наставников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5-11 классы</a:t>
            </a:r>
          </a:p>
        </p:txBody>
      </p:sp>
      <p:pic>
        <p:nvPicPr>
          <p:cNvPr id="189" name="Shape 189" descr="https://static.svyaznoy.ru/upload/iblock/b3c/__xsuchnqlgw_fwlr.jpg/resize/372x210/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900" y="2178300"/>
            <a:ext cx="3969575" cy="22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Церемония подведения итогов Фестиваля и награждения победителей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22650" y="1906475"/>
            <a:ext cx="8520600" cy="306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12 декабря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День воздушного шарика, 5-11 классы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 descr="IMG_033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025" y="2892425"/>
            <a:ext cx="2477800" cy="21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4425" y="2821638"/>
            <a:ext cx="4663624" cy="23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Цели проведения: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ru" sz="1600" dirty="0"/>
              <a:t>формирование бережного отношения к литературному и историческому наследию;</a:t>
            </a:r>
          </a:p>
          <a:p>
            <a:pPr marL="457200" lvl="0" indent="-228600">
              <a:spcBef>
                <a:spcPts val="0"/>
              </a:spcBef>
            </a:pPr>
            <a:r>
              <a:rPr lang="ru" sz="1600" dirty="0"/>
              <a:t>раскрытие творческого потенциала обучающихся через проектную деятельность</a:t>
            </a:r>
          </a:p>
          <a:p>
            <a:pPr marL="457200" lvl="0" indent="-228600">
              <a:spcBef>
                <a:spcPts val="0"/>
              </a:spcBef>
            </a:pPr>
            <a:r>
              <a:rPr lang="ru" sz="1600" dirty="0"/>
              <a:t>воспитание социально активной,  толерантной,  творческой личности,      способной к самоутверждению и самосовершенствованию;</a:t>
            </a:r>
          </a:p>
          <a:p>
            <a:pPr marL="457200" lvl="0" indent="-228600">
              <a:spcBef>
                <a:spcPts val="0"/>
              </a:spcBef>
            </a:pPr>
            <a:r>
              <a:rPr lang="ru" sz="1600" dirty="0"/>
              <a:t>пропаганда чтения среди молодежи  и возрождение книжной 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Источники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67544" y="1707654"/>
            <a:ext cx="8222100" cy="324036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ru-RU" sz="900" u="sng" dirty="0" smtClean="0">
                <a:hlinkClick r:id="rId3"/>
              </a:rPr>
              <a:t>https://rus.rt.com/russian/images/2016.10/original/5805fa7cc46188237b8b46c3.jpg</a:t>
            </a:r>
            <a:endParaRPr lang="ru-RU" sz="900" dirty="0" smtClean="0"/>
          </a:p>
          <a:p>
            <a:pPr lvl="0">
              <a:spcAft>
                <a:spcPts val="0"/>
              </a:spcAft>
            </a:pPr>
            <a:r>
              <a:rPr lang="ru-RU" sz="900" u="sng" dirty="0" smtClean="0">
                <a:hlinkClick r:id="rId4"/>
              </a:rPr>
              <a:t>https://www.c-o-k.ru/images/news/cok/492/49260.jpg</a:t>
            </a:r>
            <a:endParaRPr lang="ru-RU" sz="900" dirty="0" smtClean="0"/>
          </a:p>
          <a:p>
            <a:pPr lvl="0">
              <a:spcAft>
                <a:spcPts val="0"/>
              </a:spcAft>
            </a:pPr>
            <a:r>
              <a:rPr lang="ru-RU" sz="900" u="sng" dirty="0" smtClean="0">
                <a:hlinkClick r:id="rId5"/>
              </a:rPr>
              <a:t>https://docs.google.com/presentation/d/1Iu_pDEiqDBJ15U0vjnGOfW9Wxptent4856fyDuHYd0c/edit?usp=sharing</a:t>
            </a:r>
            <a:endParaRPr lang="ru-RU" sz="900" dirty="0" smtClean="0"/>
          </a:p>
          <a:p>
            <a:pPr lvl="0">
              <a:spcAft>
                <a:spcPts val="0"/>
              </a:spcAft>
            </a:pPr>
            <a:r>
              <a:rPr lang="ru-RU" sz="900" u="sng" dirty="0" smtClean="0">
                <a:hlinkClick r:id="rId6"/>
              </a:rPr>
              <a:t>https://vk.vkfaces.com/625721/v625721111/42aff/emnj0BQU1Tk.jpg</a:t>
            </a:r>
            <a:endParaRPr lang="ru-RU" sz="900" dirty="0" smtClean="0"/>
          </a:p>
          <a:p>
            <a:pPr lvl="0">
              <a:spcAft>
                <a:spcPts val="0"/>
              </a:spcAft>
            </a:pPr>
            <a:r>
              <a:rPr lang="ru-RU" sz="900" u="sng" dirty="0" smtClean="0">
                <a:hlinkClick r:id="rId7"/>
              </a:rPr>
              <a:t>https://thumbs.dreamstime.com/thumb_590/5906524.jpg</a:t>
            </a:r>
            <a:endParaRPr lang="ru-RU" sz="900" dirty="0" smtClean="0"/>
          </a:p>
          <a:p>
            <a:pPr lvl="0">
              <a:spcAft>
                <a:spcPts val="0"/>
              </a:spcAft>
            </a:pPr>
            <a:r>
              <a:rPr lang="ru-RU" sz="900" u="sng" dirty="0" smtClean="0">
                <a:hlinkClick r:id="rId8"/>
              </a:rPr>
              <a:t>https://ic.pics.livejournal.com/fiaccola777/15500414/52865/52865_900.jpg</a:t>
            </a:r>
            <a:endParaRPr lang="ru-RU" sz="900" dirty="0" smtClean="0"/>
          </a:p>
          <a:p>
            <a:pPr lvl="0">
              <a:spcAft>
                <a:spcPts val="0"/>
              </a:spcAft>
            </a:pPr>
            <a:r>
              <a:rPr lang="ru-RU" sz="900" u="sng" dirty="0" smtClean="0">
                <a:hlinkClick r:id="rId9"/>
              </a:rPr>
              <a:t>http://images.aif.ru/003/714/42b629ea89225ed531f3443b9c4f67c4.jpg</a:t>
            </a:r>
            <a:endParaRPr lang="ru-RU" sz="900" dirty="0" smtClean="0"/>
          </a:p>
          <a:p>
            <a:pPr lvl="0">
              <a:spcAft>
                <a:spcPts val="0"/>
              </a:spcAft>
            </a:pPr>
            <a:r>
              <a:rPr lang="ru-RU" sz="900" u="sng" dirty="0" smtClean="0">
                <a:hlinkClick r:id="rId10"/>
              </a:rPr>
              <a:t>http://s1.1zoom.me/big0/815/Holidays_Victory_Day_9_May_Vector_Graphics_521609_1280x694.jpg</a:t>
            </a:r>
            <a:endParaRPr lang="ru-RU" sz="900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900" u="sng" dirty="0" smtClean="0">
                <a:hlinkClick r:id="rId11"/>
              </a:rPr>
              <a:t>http://gtn-pravda.ru/wp-content/uploads/2016/04/korruptsiya.jpg</a:t>
            </a:r>
            <a:endParaRPr lang="ru-RU" sz="900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900" u="sng" dirty="0" smtClean="0">
                <a:hlinkClick r:id="rId12"/>
              </a:rPr>
              <a:t>http://</a:t>
            </a:r>
            <a:r>
              <a:rPr lang="ru-RU" sz="900" u="sng" dirty="0" smtClean="0">
                <a:hlinkClick r:id="rId12"/>
              </a:rPr>
              <a:t>softsalo.com/sovet_41_politik/plakat_41_100.jpg</a:t>
            </a:r>
            <a:endParaRPr lang="ru-RU" sz="900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900" u="sng" dirty="0" smtClean="0">
                <a:hlinkClick r:id="rId13"/>
              </a:rPr>
              <a:t>https://topwar.ru/uploads/posts/2017-01/1484793790_56939229_1269538203_vzyatka.jpgэ</a:t>
            </a:r>
            <a:endParaRPr lang="ru-RU" sz="900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900" u="sng" dirty="0" smtClean="0">
                <a:hlinkClick r:id="rId14"/>
              </a:rPr>
              <a:t>http://img-news.vl.ru/i/news/add_files/brokencamera.jpg</a:t>
            </a:r>
            <a:endParaRPr lang="ru-RU" sz="900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900" u="sng" dirty="0" smtClean="0">
                <a:hlinkClick r:id="rId15"/>
              </a:rPr>
              <a:t>http://cdn.tvc.ru/pictures/o/141/048.jpg</a:t>
            </a:r>
            <a:endParaRPr lang="ru-RU" sz="900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900" u="sng" dirty="0" smtClean="0">
                <a:hlinkClick r:id="rId16"/>
              </a:rPr>
              <a:t>http://politrussia.com/upload/iblock/29c/29c05b961a2b4807de00cf01e0e5729f.jpg</a:t>
            </a:r>
            <a:endParaRPr lang="ru-RU" sz="900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900" dirty="0" smtClean="0">
                <a:hlinkClick r:id="rId17"/>
              </a:rPr>
              <a:t>http://сезоны-года.рф/sites/default/files/images/okruzhayushhij_mir/narodi_Russia.jpg</a:t>
            </a:r>
            <a:endParaRPr lang="ru-RU" sz="900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900" u="sng" dirty="0" smtClean="0">
                <a:hlinkClick r:id="rId18"/>
              </a:rPr>
              <a:t>http://tvarit.ru/wp-content/uploads/2014/05/zimnyaya-skazka-minus.jpg</a:t>
            </a:r>
            <a:endParaRPr lang="ru-RU" sz="900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900" u="sng" dirty="0" smtClean="0">
                <a:hlinkClick r:id="rId19"/>
              </a:rPr>
              <a:t>http://ic.pics.livejournal.com/dubikvit/65747770/252714/252714_900.jpg</a:t>
            </a:r>
            <a:endParaRPr lang="ru-RU" sz="900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900" u="sng" dirty="0" smtClean="0">
                <a:hlinkClick r:id="rId20"/>
              </a:rPr>
              <a:t>https://liveinmsk.ru/up/photos/album/3north2/1911.jpg</a:t>
            </a:r>
            <a:endParaRPr lang="ru-RU" sz="900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900" u="sng" dirty="0" smtClean="0">
                <a:hlinkClick r:id="rId21"/>
              </a:rPr>
              <a:t>https://u.livelib.ru/reader/Arlett/o/tp7wzqm2/o-o.jpeg</a:t>
            </a:r>
            <a:endParaRPr lang="ru-RU" sz="900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900" u="sng" dirty="0" smtClean="0">
                <a:hlinkClick r:id="rId22"/>
              </a:rPr>
              <a:t>https://static.svyaznoy.ru/upload/iblock/b3c/__xsuchnqlgw_fwlr.jpg/resize/372x210/</a:t>
            </a:r>
            <a:endParaRPr lang="ru-RU" sz="900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900" u="sng" dirty="0" smtClean="0">
                <a:hlinkClick r:id="rId23"/>
              </a:rPr>
              <a:t>http://injob.ru/sites/default/files/field/image/1_35.jpg</a:t>
            </a:r>
            <a:r>
              <a:rPr lang="ru-RU" sz="900" dirty="0" smtClean="0"/>
              <a:t> 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900" dirty="0" smtClean="0">
                <a:hlinkClick r:id="rId24"/>
              </a:rPr>
              <a:t>http://</a:t>
            </a:r>
            <a:r>
              <a:rPr lang="en-US" sz="900" dirty="0" smtClean="0">
                <a:hlinkClick r:id="rId24"/>
              </a:rPr>
              <a:t>prozvetai.com/wp-content/uploads/2014/10/paint-palette-uhd-wallpapers1-1280x720.jpg</a:t>
            </a:r>
            <a:endParaRPr lang="ru-RU" sz="900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ru-RU" sz="900" dirty="0" smtClean="0"/>
          </a:p>
          <a:p>
            <a: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ru" sz="900" dirty="0">
              <a:latin typeface="Arial" pitchFamily="34" charset="0"/>
              <a:cs typeface="Arial" pitchFamily="34" charset="0"/>
              <a:hlinkClick r:id="rId2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Прогнозируемый результат: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ru"/>
              <a:t>активизация познавательных интересов и творческая самореализация учащихся,</a:t>
            </a:r>
          </a:p>
          <a:p>
            <a:pPr marL="457200" lvl="0" indent="-228600">
              <a:spcBef>
                <a:spcPts val="0"/>
              </a:spcBef>
            </a:pPr>
            <a:r>
              <a:rPr lang="ru"/>
              <a:t>выявление детей, заинтересованных в изучении предметов гуманитарного цикла,</a:t>
            </a:r>
          </a:p>
          <a:p>
            <a:pPr marL="457200" lvl="0" indent="-228600">
              <a:spcBef>
                <a:spcPts val="0"/>
              </a:spcBef>
            </a:pPr>
            <a:r>
              <a:rPr lang="ru"/>
              <a:t>развитие внеурочной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Форма проведения: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208800" cy="49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Фестиваль “Радуга знаний”</a:t>
            </a:r>
          </a:p>
        </p:txBody>
      </p:sp>
      <p:pic>
        <p:nvPicPr>
          <p:cNvPr id="87" name="Shape 87" descr="https://vk.vkfaces.com/625721/v625721111/42aff/emnj0BQU1T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0725" y="1857975"/>
            <a:ext cx="5277824" cy="328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https://thumbs.dreamstime.com/thumb_590/590652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2821" y="2368125"/>
            <a:ext cx="1815879" cy="277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Косплей  “Мой любимый сказочный герой”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40425" y="2313425"/>
            <a:ext cx="2923200" cy="2395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Демонстрация костюмов сказочных персонажей, интерактивные игры, викторины, 7-9 классы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964275" y="1871225"/>
            <a:ext cx="1675500" cy="44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666666"/>
                </a:solidFill>
              </a:rPr>
              <a:t>28 ноября</a:t>
            </a:r>
          </a:p>
        </p:txBody>
      </p:sp>
      <p:pic>
        <p:nvPicPr>
          <p:cNvPr id="96" name="Shape 96" descr="https://ic.pics.livejournal.com/fiaccola777/15500414/52865/52865_90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375" y="1676475"/>
            <a:ext cx="2155475" cy="34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19150" y="73405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/>
              <a:t>Литературно-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2400"/>
              <a:t>исторический чемпионат по чтению "Читай-школа", посвященный 100-летию Революций 1917 года в России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759950"/>
            <a:ext cx="8520600" cy="3040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1 тур - чтение фрагментов исторических и художественных текстов о событиях 1917 г.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2 тур - чтение  стихов.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3 тур - викторина.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(среди 5-11 классов)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 descr="http://images.aif.ru/003/714/42b629ea89225ed531f3443b9c4f67c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9050" y="2230750"/>
            <a:ext cx="4145800" cy="27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9 декабря - день Героев Отечества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60950" y="2170050"/>
            <a:ext cx="29148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Проведение классных часов и радиопередачи учениками 10 классов для младших школьников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236600" y="1842500"/>
            <a:ext cx="1363500" cy="41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>
                <a:solidFill>
                  <a:srgbClr val="666666"/>
                </a:solidFill>
              </a:rPr>
              <a:t>декабрь</a:t>
            </a:r>
          </a:p>
        </p:txBody>
      </p:sp>
      <p:pic>
        <p:nvPicPr>
          <p:cNvPr id="111" name="Shape 111" descr="http://s1.1zoom.me/big0/815/Holidays_Victory_Day_9_May_Vector_Graphics_521609_1280x69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750" y="1842508"/>
            <a:ext cx="5540825" cy="3007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76175" y="514875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10 декабря - день прав человека   /  день борьбы с коррупцией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3638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Декабрь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Проведение классных часов «Как не стать жертвой коррупции». “Права человека и гражданина” учениками 10 классов для младших и средних школьников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725" y="2287768"/>
            <a:ext cx="4140375" cy="2341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продолжение...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Выставка плакатов “Антикоррупционный ликбез”</a:t>
            </a:r>
          </a:p>
        </p:txBody>
      </p:sp>
      <p:pic>
        <p:nvPicPr>
          <p:cNvPr id="125" name="Shape 125" descr="http://softsalo.com/sovet_41_politik/plakat_41_10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050" y="2349350"/>
            <a:ext cx="1970375" cy="27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 descr="https://topwar.ru/uploads/posts/2017-01/1484793790_56939229_1269538203_vzyatk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750" y="2299800"/>
            <a:ext cx="4417250" cy="28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513</Words>
  <Application>Microsoft Office PowerPoint</Application>
  <PresentationFormat>Экран (16:9)</PresentationFormat>
  <Paragraphs>88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Roboto</vt:lpstr>
      <vt:lpstr>Material</vt:lpstr>
      <vt:lpstr>Декада МО гуманитарного направления (русский язык и литература, история и обществознание, география), посвященная Году гражданской активности, творчества и волонтерства </vt:lpstr>
      <vt:lpstr>Цели проведения:</vt:lpstr>
      <vt:lpstr>Прогнозируемый результат:</vt:lpstr>
      <vt:lpstr>Форма проведения:</vt:lpstr>
      <vt:lpstr>Косплей  “Мой любимый сказочный герой”</vt:lpstr>
      <vt:lpstr>Литературно- исторический чемпионат по чтению "Читай-школа", посвященный 100-летию Революций 1917 года в России</vt:lpstr>
      <vt:lpstr>9 декабря - день Героев Отечества</vt:lpstr>
      <vt:lpstr>10 декабря - день прав человека   /  день борьбы с коррупцией</vt:lpstr>
      <vt:lpstr>продолжение...</vt:lpstr>
      <vt:lpstr>Интернет-проект «Памяти журналистов, погибших при исполнении профессиональных обязанностей”</vt:lpstr>
      <vt:lpstr>12 декабря - день Конституции РФ</vt:lpstr>
      <vt:lpstr>Социальная акция «Говори и пиши правильно»</vt:lpstr>
      <vt:lpstr>Фестиваль “Многообразие языков и культур народов России”, посвященный Году единства России</vt:lpstr>
      <vt:lpstr>Хакатон “Зимняя сказка”, посвященный году творчества</vt:lpstr>
      <vt:lpstr>Фотоконкурс: Создание интерактивной карты #Памятники литературным персонажам Школа59, 5-11 классы </vt:lpstr>
      <vt:lpstr>Фестиваль «Песни советской эпохи», посвященный 100-летию Революций 1917 года в России</vt:lpstr>
      <vt:lpstr>День гуманитарных профессий</vt:lpstr>
      <vt:lpstr>Конкурс юных журналистов «Стоп-кадр»: фото- и видеорепортажи, посвященные подготовке и проведению Декады гуманитарных наук.</vt:lpstr>
      <vt:lpstr>Церемония подведения итогов Фестиваля и награждения победителей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Декада МО гуманитарного направления (русский язык и литература, история и обществознание, география), посвященная Году гражданской активности, творчества и волонтерства </dc:title>
  <cp:lastModifiedBy>User49</cp:lastModifiedBy>
  <cp:revision>5</cp:revision>
  <dcterms:modified xsi:type="dcterms:W3CDTF">2017-10-13T05:50:24Z</dcterms:modified>
</cp:coreProperties>
</file>